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12" autoAdjust="0"/>
    <p:restoredTop sz="98185" autoAdjust="0"/>
  </p:normalViewPr>
  <p:slideViewPr>
    <p:cSldViewPr>
      <p:cViewPr>
        <p:scale>
          <a:sx n="120" d="100"/>
          <a:sy n="120" d="100"/>
        </p:scale>
        <p:origin x="-11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86A74D-81BC-4965-8D76-20C793EE69AD}" type="datetimeFigureOut">
              <a:rPr lang="en-US" smtClean="0"/>
              <a:pPr/>
              <a:t>1/5/17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D793DC-401D-445D-9E15-8375BE67F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776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Wanda says that this is a general slide with no </a:t>
            </a:r>
            <a:r>
              <a:rPr lang="en-US" smtClean="0"/>
              <a:t>specific reference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80B9A-C993-4CEA-8A39-3AFD6A021F2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ctangle 235"/>
          <p:cNvSpPr>
            <a:spLocks noChangeArrowheads="1"/>
          </p:cNvSpPr>
          <p:nvPr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38481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38700" y="1600200"/>
            <a:ext cx="38481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2113C00A-46C3-4695-A1BF-A4D51761E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235"/>
          <p:cNvSpPr>
            <a:spLocks noChangeArrowheads="1"/>
          </p:cNvSpPr>
          <p:nvPr userDrawn="1"/>
        </p:nvSpPr>
        <p:spPr bwMode="auto">
          <a:xfrm>
            <a:off x="-34926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  <a:defRPr/>
            </a:pPr>
            <a:fld id="{3CF22588-4ED6-4D73-B710-A92B6386A90D}" type="slidenum">
              <a:rPr lang="en-US" sz="1000">
                <a:solidFill>
                  <a:schemeClr val="bg1"/>
                </a:solidFill>
                <a:ea typeface="Rod"/>
                <a:cs typeface="Rod"/>
              </a:rPr>
              <a:pPr marL="171450" indent="-171450" eaLnBrk="0" hangingPunct="0">
                <a:lnSpc>
                  <a:spcPct val="90000"/>
                </a:lnSpc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ea typeface="Rod"/>
                <a:cs typeface="Rod"/>
              </a:rPr>
              <a:t>	 </a:t>
            </a:r>
            <a:r>
              <a:rPr lang="en-US" sz="1200" b="1" dirty="0" smtClean="0">
                <a:solidFill>
                  <a:schemeClr val="bg1"/>
                </a:solidFill>
                <a:ea typeface="Rod"/>
                <a:cs typeface="Rod"/>
              </a:rPr>
              <a:t>BER Climate Research</a:t>
            </a:r>
            <a:endParaRPr lang="en-US" sz="1200" b="1" dirty="0">
              <a:solidFill>
                <a:schemeClr val="bg1"/>
              </a:solidFill>
              <a:ea typeface="Rod"/>
              <a:cs typeface="Rod"/>
            </a:endParaRPr>
          </a:p>
        </p:txBody>
      </p:sp>
    </p:spTree>
  </p:cSld>
  <p:clrMapOvr>
    <a:masterClrMapping/>
  </p:clrMapOvr>
  <p:transition xmlns:p14="http://schemas.microsoft.com/office/powerpoint/2010/main"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36D64-B606-4833-8E9E-A8FC51B35A1D}" type="datetimeFigureOut">
              <a:rPr lang="en-US" smtClean="0"/>
              <a:pPr/>
              <a:t>1/5/17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444500" y="3759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" y="228600"/>
            <a:ext cx="8991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 smtClean="0"/>
              <a:t>The Ice Sheet Model Intercomparison Project for CMIP6 (ISMIP6)</a:t>
            </a:r>
            <a:endParaRPr lang="en-US" sz="2400" b="1" dirty="0">
              <a:latin typeface="Myriad Web Pro Condensed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000" y="914400"/>
            <a:ext cx="40386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Objective</a:t>
            </a:r>
          </a:p>
          <a:p>
            <a:r>
              <a:rPr lang="en-US" dirty="0" smtClean="0"/>
              <a:t>Provide the ice-sheet and climate modeling communities with an integrated framework for projecting ice- sheet mass changes, climate system feedbacks, and future sea-level rise. </a:t>
            </a:r>
            <a:endParaRPr lang="en-US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2819400"/>
            <a:ext cx="4191000" cy="3069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Research</a:t>
            </a:r>
          </a:p>
          <a:p>
            <a:pPr>
              <a:spcBef>
                <a:spcPct val="15000"/>
              </a:spcBef>
            </a:pPr>
            <a:r>
              <a:rPr lang="en-US" dirty="0" smtClean="0"/>
              <a:t>Designed three modeling efforts for studying ice-sheet/climate changes:</a:t>
            </a:r>
          </a:p>
          <a:p>
            <a:pPr marL="231775" indent="-231775">
              <a:spcBef>
                <a:spcPts val="400"/>
              </a:spcBef>
              <a:buFontTx/>
              <a:buChar char="•"/>
            </a:pPr>
            <a:r>
              <a:rPr lang="en-US" dirty="0" smtClean="0"/>
              <a:t>Analysis of ice-sheet-relevant variables from traditional climate simulations</a:t>
            </a:r>
            <a:endParaRPr lang="en-US" dirty="0"/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dirty="0" smtClean="0"/>
              <a:t>Standalone ice sheet simulations driven by CMIP-derived forcing fields</a:t>
            </a:r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dirty="0" smtClean="0"/>
              <a:t>Simulations with atmosphere-ocean climate models coupled dynamically to  ice sheet models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572000" y="3581400"/>
            <a:ext cx="4343400" cy="2390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Impact</a:t>
            </a:r>
          </a:p>
          <a:p>
            <a:pPr marL="233363" indent="-233363">
              <a:spcBef>
                <a:spcPts val="400"/>
              </a:spcBef>
              <a:buFont typeface="Arial"/>
              <a:buChar char="•"/>
            </a:pPr>
            <a:r>
              <a:rPr lang="en-US" dirty="0" smtClean="0"/>
              <a:t>ISMIP6 is the first Coupled Model Intercomparison Project (CMIP) component to focus on ice sheets </a:t>
            </a:r>
          </a:p>
          <a:p>
            <a:pPr marL="233363" indent="-233363">
              <a:buFont typeface="Arial"/>
              <a:buChar char="•"/>
            </a:pPr>
            <a:r>
              <a:rPr lang="en-US" dirty="0" smtClean="0"/>
              <a:t>Brings together the world’s leading glaciology and climate modeling groups to provide best estimates of ice-sheet mass loss and sea-level rise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6172200"/>
            <a:ext cx="861060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GB" sz="1000" b="1" dirty="0" smtClean="0"/>
              <a:t>Reference:</a:t>
            </a:r>
            <a:r>
              <a:rPr lang="en-US" sz="1000" b="1" dirty="0"/>
              <a:t> </a:t>
            </a:r>
            <a:r>
              <a:rPr lang="en-US" sz="1000" dirty="0" err="1" smtClean="0"/>
              <a:t>Nowicki</a:t>
            </a:r>
            <a:r>
              <a:rPr lang="en-US" sz="1000" dirty="0" smtClean="0"/>
              <a:t>, </a:t>
            </a:r>
            <a:r>
              <a:rPr lang="en-US" sz="1000" dirty="0"/>
              <a:t>S. M. J., T. Payne, E. </a:t>
            </a:r>
            <a:r>
              <a:rPr lang="en-US" sz="1000" dirty="0" err="1"/>
              <a:t>Larour</a:t>
            </a:r>
            <a:r>
              <a:rPr lang="en-US" sz="1000" dirty="0"/>
              <a:t>, H. </a:t>
            </a:r>
            <a:r>
              <a:rPr lang="en-US" sz="1000" dirty="0" err="1"/>
              <a:t>Seroussi</a:t>
            </a:r>
            <a:r>
              <a:rPr lang="en-US" sz="1000" dirty="0"/>
              <a:t>, H. </a:t>
            </a:r>
            <a:r>
              <a:rPr lang="en-US" sz="1000" dirty="0" err="1"/>
              <a:t>Goelzer</a:t>
            </a:r>
            <a:r>
              <a:rPr lang="en-US" sz="1000" dirty="0"/>
              <a:t>, W. Lipscomb, J. Gregory, A. Abe-</a:t>
            </a:r>
            <a:r>
              <a:rPr lang="en-US" sz="1000" dirty="0" err="1"/>
              <a:t>Ouchi</a:t>
            </a:r>
            <a:r>
              <a:rPr lang="en-US" sz="1000" dirty="0"/>
              <a:t>, and A. Shepherd (2016), Ice Sheet Model Intercomparison Project (ISMIP6) contribution to CMIP6, </a:t>
            </a:r>
            <a:r>
              <a:rPr lang="en-US" sz="1000" i="1" dirty="0" err="1"/>
              <a:t>Geosci</a:t>
            </a:r>
            <a:r>
              <a:rPr lang="en-US" sz="1000" i="1" dirty="0"/>
              <a:t>. Model </a:t>
            </a:r>
            <a:r>
              <a:rPr lang="en-US" sz="1000" i="1" dirty="0" smtClean="0"/>
              <a:t>Dev., 9, </a:t>
            </a:r>
            <a:r>
              <a:rPr lang="en-US" sz="1000" dirty="0" smtClean="0"/>
              <a:t>4521-4545, doi:10.5194/gmd-9-4521-2016</a:t>
            </a:r>
            <a:r>
              <a:rPr lang="en-US" sz="1000" i="1" dirty="0" smtClean="0"/>
              <a:t>.</a:t>
            </a:r>
            <a:endParaRPr lang="en-US" sz="1000" b="1" dirty="0"/>
          </a:p>
        </p:txBody>
      </p:sp>
      <p:sp>
        <p:nvSpPr>
          <p:cNvPr id="13" name="TextBox 27"/>
          <p:cNvSpPr txBox="1">
            <a:spLocks noChangeArrowheads="1"/>
          </p:cNvSpPr>
          <p:nvPr/>
        </p:nvSpPr>
        <p:spPr bwMode="auto">
          <a:xfrm>
            <a:off x="4724400" y="2971800"/>
            <a:ext cx="419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66FF"/>
                </a:solidFill>
              </a:rPr>
              <a:t>Schematic illustration of ice sheet interactions with the climate system.   </a:t>
            </a:r>
          </a:p>
        </p:txBody>
      </p:sp>
      <p:pic>
        <p:nvPicPr>
          <p:cNvPr id="11" name="Picture 10" descr="FigA1_MAB_V3.png"/>
          <p:cNvPicPr/>
          <p:nvPr/>
        </p:nvPicPr>
        <p:blipFill>
          <a:blip r:embed="rId3"/>
          <a:srcRect l="4708" t="10085" r="4984" b="7645"/>
          <a:stretch>
            <a:fillRect/>
          </a:stretch>
        </p:blipFill>
        <p:spPr>
          <a:xfrm>
            <a:off x="4648200" y="838200"/>
            <a:ext cx="4267200" cy="2133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286000" y="26903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1" dirty="0" smtClean="0"/>
              <a:t>, 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25053</TotalTime>
  <Words>247</Words>
  <Application>Microsoft Macintosh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Office of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William Lipscomb</cp:lastModifiedBy>
  <cp:revision>87</cp:revision>
  <dcterms:created xsi:type="dcterms:W3CDTF">2010-09-02T17:02:09Z</dcterms:created>
  <dcterms:modified xsi:type="dcterms:W3CDTF">2017-01-06T16:52:44Z</dcterms:modified>
</cp:coreProperties>
</file>