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010400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091216E-77B3-4845-9A1F-D7C2B6221F3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rIns="93240" tIns="46440" bIns="4644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rIns="93240" tIns="46440" bIns="46440" anchor="b"/>
          <a:p>
            <a:pPr algn="r">
              <a:lnSpc>
                <a:spcPct val="100000"/>
              </a:lnSpc>
            </a:pPr>
            <a:fld id="{F2E578E1-9BEA-45CD-BF11-B2817BD84C31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396432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80980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3808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838080" y="2327760"/>
            <a:ext cx="3847680" cy="306972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838080" y="2327760"/>
            <a:ext cx="3847680" cy="3069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3808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3808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80980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396432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60520" y="6634080"/>
            <a:ext cx="6784560" cy="228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6634080"/>
            <a:ext cx="2333160" cy="228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398680" y="6647040"/>
            <a:ext cx="6587640" cy="21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1000" algn="r">
              <a:lnSpc>
                <a:spcPct val="90000"/>
              </a:lnSpc>
            </a:pP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Department of Energy  •  Office of Science  •  Biological and Environmental 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838760" y="1600200"/>
            <a:ext cx="384768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B144D8E-504F-4A12-A928-DE55A9970EE7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-34920" y="6647040"/>
            <a:ext cx="2320560" cy="27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1000">
              <a:lnSpc>
                <a:spcPct val="90000"/>
              </a:lnSpc>
            </a:pPr>
            <a:fld id="{55B274A7-36C7-4265-BAAB-56E1278CEAFF}" type="slidenum"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&lt;number&gt;</a:t>
            </a:fld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	</a:t>
            </a:r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 </a:t>
            </a: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BER Climate 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44600" y="3759120"/>
            <a:ext cx="183960" cy="369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304920" y="168840"/>
            <a:ext cx="8610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Mixed Mimetic Spectral Element Method for Geophysical Flows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Line 3"/>
          <p:cNvSpPr/>
          <p:nvPr/>
        </p:nvSpPr>
        <p:spPr>
          <a:xfrm>
            <a:off x="4647960" y="609480"/>
            <a:ext cx="5760" cy="5787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4"/>
          <p:cNvSpPr/>
          <p:nvPr/>
        </p:nvSpPr>
        <p:spPr>
          <a:xfrm>
            <a:off x="152280" y="533520"/>
            <a:ext cx="441936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Objective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Develop a solver for the rotating shallow water equations that conserves mass, vorticity, energy and potential enstrophy using mixed mimetic spectral elements.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Demonstrate spectral convergence of errors with polynomial degree.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Evaluate limitations of conservation properties.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152280" y="2971800"/>
            <a:ext cx="44269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Introduce a secondary set of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edge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based basis functions which are orthogonal with respect to their integral between two quadrature points, and so satisfy the fundamental th. of calculus with respect to the nodal basis functions.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 tensor product function spaces from nodal and edge functions which satisfy the divergence th. in the strong form and the circulation th. in the weak form.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4672440" y="4724280"/>
            <a:ext cx="44712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Exact conservation of mass (pointwise) and vorticity. Energy and potential enstrophy conservation subject to truncation error of time stepping scheme.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371600" y="6229440"/>
            <a:ext cx="6629040" cy="3949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Reference:</a:t>
            </a:r>
            <a:r>
              <a:rPr b="1" i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Lee, Palha and Gerritsma “Discrete conservation properties for shallow water flows using mixed mimetic spectral elements”, Journal of Computational Physics </a:t>
            </a: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(2017) </a:t>
            </a:r>
            <a:r>
              <a:rPr b="1" i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https://doi.org/10.1016/j.jcp.2017.12.022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1" descr=""/>
          <p:cNvPicPr/>
          <p:nvPr/>
        </p:nvPicPr>
        <p:blipFill>
          <a:blip r:embed="rId1"/>
          <a:stretch/>
        </p:blipFill>
        <p:spPr>
          <a:xfrm>
            <a:off x="6019920" y="53352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5" name="Picture 2" descr=""/>
          <p:cNvPicPr/>
          <p:nvPr/>
        </p:nvPicPr>
        <p:blipFill>
          <a:blip r:embed="rId2"/>
          <a:stretch/>
        </p:blipFill>
        <p:spPr>
          <a:xfrm>
            <a:off x="4495680" y="53352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6" name="Picture 5" descr=""/>
          <p:cNvPicPr/>
          <p:nvPr/>
        </p:nvPicPr>
        <p:blipFill>
          <a:blip r:embed="rId3"/>
          <a:stretch/>
        </p:blipFill>
        <p:spPr>
          <a:xfrm>
            <a:off x="7536600" y="533520"/>
            <a:ext cx="1607040" cy="1218960"/>
          </a:xfrm>
          <a:prstGeom prst="rect">
            <a:avLst/>
          </a:prstGeom>
          <a:ln>
            <a:noFill/>
          </a:ln>
        </p:spPr>
      </p:pic>
      <p:sp>
        <p:nvSpPr>
          <p:cNvPr id="57" name="CustomShape 8"/>
          <p:cNvSpPr/>
          <p:nvPr/>
        </p:nvSpPr>
        <p:spPr>
          <a:xfrm>
            <a:off x="4648320" y="1676520"/>
            <a:ext cx="449532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order nodal (left) and edge (center) basis  functions and tensor product element (right).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8" descr=""/>
          <p:cNvPicPr/>
          <p:nvPr/>
        </p:nvPicPr>
        <p:blipFill>
          <a:blip r:embed="rId4"/>
          <a:stretch/>
        </p:blipFill>
        <p:spPr>
          <a:xfrm>
            <a:off x="4495680" y="190512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9" name="Picture 12" descr=""/>
          <p:cNvPicPr/>
          <p:nvPr/>
        </p:nvPicPr>
        <p:blipFill>
          <a:blip r:embed="rId5"/>
          <a:stretch/>
        </p:blipFill>
        <p:spPr>
          <a:xfrm>
            <a:off x="6019920" y="190512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60" name="Picture 16" descr=""/>
          <p:cNvPicPr/>
          <p:nvPr/>
        </p:nvPicPr>
        <p:blipFill>
          <a:blip r:embed="rId6"/>
          <a:stretch/>
        </p:blipFill>
        <p:spPr>
          <a:xfrm>
            <a:off x="7543800" y="1905120"/>
            <a:ext cx="1599840" cy="1218960"/>
          </a:xfrm>
          <a:prstGeom prst="rect">
            <a:avLst/>
          </a:prstGeom>
          <a:ln>
            <a:noFill/>
          </a:ln>
        </p:spPr>
      </p:pic>
      <p:sp>
        <p:nvSpPr>
          <p:cNvPr id="61" name="CustomShape 9"/>
          <p:cNvSpPr/>
          <p:nvPr/>
        </p:nvSpPr>
        <p:spPr>
          <a:xfrm>
            <a:off x="4648320" y="3048120"/>
            <a:ext cx="44820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Algebraic convergence of errors for 3</a:t>
            </a:r>
            <a:r>
              <a:rPr b="0" lang="en-US" sz="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rd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order (left) and 4</a:t>
            </a:r>
            <a:r>
              <a:rPr b="0" lang="en-US" sz="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order (center)  bases, and spectral converge with polynomial degree (right) for potential vorticity, mass flux and kinetic energy diagnostic equations.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2" name="Picture 22" descr=""/>
          <p:cNvPicPr/>
          <p:nvPr/>
        </p:nvPicPr>
        <p:blipFill>
          <a:blip r:embed="rId7"/>
          <a:stretch/>
        </p:blipFill>
        <p:spPr>
          <a:xfrm>
            <a:off x="4495680" y="335268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63" name="Picture 23" descr=""/>
          <p:cNvPicPr/>
          <p:nvPr/>
        </p:nvPicPr>
        <p:blipFill>
          <a:blip r:embed="rId8"/>
          <a:stretch/>
        </p:blipFill>
        <p:spPr>
          <a:xfrm>
            <a:off x="7518240" y="335268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64" name="Picture 24" descr=""/>
          <p:cNvPicPr/>
          <p:nvPr/>
        </p:nvPicPr>
        <p:blipFill>
          <a:blip r:embed="rId9"/>
          <a:stretch/>
        </p:blipFill>
        <p:spPr>
          <a:xfrm>
            <a:off x="6019920" y="3352680"/>
            <a:ext cx="1650600" cy="1238040"/>
          </a:xfrm>
          <a:prstGeom prst="rect">
            <a:avLst/>
          </a:prstGeom>
          <a:ln>
            <a:noFill/>
          </a:ln>
        </p:spPr>
      </p:pic>
      <p:sp>
        <p:nvSpPr>
          <p:cNvPr id="65" name="CustomShape 10"/>
          <p:cNvSpPr/>
          <p:nvPr/>
        </p:nvSpPr>
        <p:spPr>
          <a:xfrm>
            <a:off x="4648320" y="4495680"/>
            <a:ext cx="44953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Energy conservation (left) and potential enstrophy (center) errors converge with time step truncation error, while potential enstrophy conservation error convergence fails for inexact quadrature (right).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Application>LibreOffice/5.1.6.2$Linux_X86_64 LibreOffice_project/10m0$Build-2</Application>
  <Words>269</Words>
  <Paragraphs>15</Paragraphs>
  <Company>Office of Science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2010-09-02T17:02:09Z</dcterms:created>
  <dc:creator>renu</dc:creator>
  <dc:description/>
  <dc:language>en-US</dc:language>
  <cp:lastModifiedBy/>
  <dcterms:modified xsi:type="dcterms:W3CDTF">2017-12-21T10:56:40Z</dcterms:modified>
  <cp:revision>91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Office of Science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