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9718000"/>
  <p:notesSz cx="6858000" cy="9144000"/>
  <p:defaultTextStyle>
    <a:defPPr>
      <a:defRPr lang="en-US"/>
    </a:defPPr>
    <a:lvl1pPr algn="l" defTabSz="4897438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439988" indent="1844675" algn="l" defTabSz="4897438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897438" indent="3676650" algn="l" defTabSz="4897438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340600" indent="5524500" algn="l" defTabSz="4897438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799638" indent="7356475" algn="l" defTabSz="4897438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4" autoAdjust="0"/>
    <p:restoredTop sz="99048" autoAdjust="0"/>
  </p:normalViewPr>
  <p:slideViewPr>
    <p:cSldViewPr>
      <p:cViewPr>
        <p:scale>
          <a:sx n="44" d="100"/>
          <a:sy n="44" d="100"/>
        </p:scale>
        <p:origin x="3658" y="4752"/>
      </p:cViewPr>
      <p:guideLst>
        <p:guide orient="horz" pos="9360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8988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898860">
              <a:defRPr sz="1200"/>
            </a:lvl1pPr>
          </a:lstStyle>
          <a:p>
            <a:pPr>
              <a:defRPr/>
            </a:pPr>
            <a:fld id="{9CB8578B-03EF-41B5-B35E-2444B73E14C3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685800"/>
            <a:ext cx="5064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8988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898860">
              <a:defRPr sz="1200"/>
            </a:lvl1pPr>
          </a:lstStyle>
          <a:p>
            <a:pPr>
              <a:defRPr/>
            </a:pPr>
            <a:fld id="{C4FE84B0-8A42-416A-A7F3-D445222AC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59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18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9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652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82775" algn="l" defTabSz="8331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99330" algn="l" defTabSz="8331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15884" algn="l" defTabSz="8331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32439" algn="l" defTabSz="83311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97438"/>
            <a:fld id="{59EF8DD2-20B7-4319-86FC-66880A5DF689}" type="slidenum">
              <a:rPr lang="en-US" smtClean="0"/>
              <a:pPr defTabSz="4897438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9231852"/>
            <a:ext cx="37307520" cy="637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6840200"/>
            <a:ext cx="30723840" cy="7594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51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02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35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804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25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70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15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60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E10C3-EFD4-4A5C-A4D4-566DFBCDECA2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F0BD-D772-45CF-8646-A66CF53D7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4B68-E2D3-413B-A2C6-2DA6B791C9B4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7E32-1E10-4293-AED8-32716F560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190108"/>
            <a:ext cx="9875520" cy="253566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190108"/>
            <a:ext cx="28895040" cy="253566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C300-81FA-4C5D-9C42-DBD66610C511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6E3E-E4E8-4295-A6E5-999999A3F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F938-2C8A-4CDC-B9E1-97700466E131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5E4A-1E78-48C9-B0E5-AC4AA67D3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19096570"/>
            <a:ext cx="37307520" cy="5902325"/>
          </a:xfrm>
        </p:spPr>
        <p:txBody>
          <a:bodyPr anchor="t"/>
          <a:lstStyle>
            <a:lvl1pPr algn="l">
              <a:defRPr sz="21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12595759"/>
            <a:ext cx="37307520" cy="6500813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451242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2pPr>
            <a:lvl3pPr marL="4902484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353727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9804969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2256211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4707455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715870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9609948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02B6-51FF-4DA4-8FB1-B0DB0D1BA6E5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A1EE-6572-465B-B605-3F5A45D30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6934206"/>
            <a:ext cx="19385280" cy="19612507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0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6934206"/>
            <a:ext cx="19385280" cy="19612507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0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BE05-67E2-4254-B2D8-B964E7BB2C26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06E7-350C-4C46-AE89-D9A767015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6" y="6652160"/>
            <a:ext cx="19392904" cy="2772300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51242" indent="0">
              <a:buNone/>
              <a:defRPr sz="10300" b="1"/>
            </a:lvl2pPr>
            <a:lvl3pPr marL="4902484" indent="0">
              <a:buNone/>
              <a:defRPr sz="9400" b="1"/>
            </a:lvl3pPr>
            <a:lvl4pPr marL="7353727" indent="0">
              <a:buNone/>
              <a:defRPr sz="8400" b="1"/>
            </a:lvl4pPr>
            <a:lvl5pPr marL="9804969" indent="0">
              <a:buNone/>
              <a:defRPr sz="8400" b="1"/>
            </a:lvl5pPr>
            <a:lvl6pPr marL="12256211" indent="0">
              <a:buNone/>
              <a:defRPr sz="8400" b="1"/>
            </a:lvl6pPr>
            <a:lvl7pPr marL="14707455" indent="0">
              <a:buNone/>
              <a:defRPr sz="8400" b="1"/>
            </a:lvl7pPr>
            <a:lvl8pPr marL="17158706" indent="0">
              <a:buNone/>
              <a:defRPr sz="8400" b="1"/>
            </a:lvl8pPr>
            <a:lvl9pPr marL="19609948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6" y="9424459"/>
            <a:ext cx="19392904" cy="17122252"/>
          </a:xfrm>
        </p:spPr>
        <p:txBody>
          <a:bodyPr/>
          <a:lstStyle>
            <a:lvl1pPr>
              <a:defRPr sz="13100"/>
            </a:lvl1pPr>
            <a:lvl2pPr>
              <a:defRPr sz="103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6" y="6652160"/>
            <a:ext cx="19400520" cy="2772300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51242" indent="0">
              <a:buNone/>
              <a:defRPr sz="10300" b="1"/>
            </a:lvl2pPr>
            <a:lvl3pPr marL="4902484" indent="0">
              <a:buNone/>
              <a:defRPr sz="9400" b="1"/>
            </a:lvl3pPr>
            <a:lvl4pPr marL="7353727" indent="0">
              <a:buNone/>
              <a:defRPr sz="8400" b="1"/>
            </a:lvl4pPr>
            <a:lvl5pPr marL="9804969" indent="0">
              <a:buNone/>
              <a:defRPr sz="8400" b="1"/>
            </a:lvl5pPr>
            <a:lvl6pPr marL="12256211" indent="0">
              <a:buNone/>
              <a:defRPr sz="8400" b="1"/>
            </a:lvl6pPr>
            <a:lvl7pPr marL="14707455" indent="0">
              <a:buNone/>
              <a:defRPr sz="8400" b="1"/>
            </a:lvl7pPr>
            <a:lvl8pPr marL="17158706" indent="0">
              <a:buNone/>
              <a:defRPr sz="8400" b="1"/>
            </a:lvl8pPr>
            <a:lvl9pPr marL="19609948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6" y="9424459"/>
            <a:ext cx="19400520" cy="17122252"/>
          </a:xfrm>
        </p:spPr>
        <p:txBody>
          <a:bodyPr/>
          <a:lstStyle>
            <a:lvl1pPr>
              <a:defRPr sz="13100"/>
            </a:lvl1pPr>
            <a:lvl2pPr>
              <a:defRPr sz="103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D779-58D4-4DF5-A3E2-0713FB1AD6CA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28FC-0DB1-4A39-AE05-EEACD77CB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6230-9A6F-42FD-BB17-D25AEB434A07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EC08-7D1B-49D9-99D2-D6A01E01E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73927-949D-4C9E-A6FB-76F1E430D42F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D0CB-9723-42BF-9BDA-4EEA9090E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183220"/>
            <a:ext cx="14439904" cy="503555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183222"/>
            <a:ext cx="24536400" cy="25363488"/>
          </a:xfrm>
        </p:spPr>
        <p:txBody>
          <a:bodyPr/>
          <a:lstStyle>
            <a:lvl1pPr>
              <a:defRPr sz="16900"/>
            </a:lvl1pPr>
            <a:lvl2pPr>
              <a:defRPr sz="15000"/>
            </a:lvl2pPr>
            <a:lvl3pPr>
              <a:defRPr sz="131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218772"/>
            <a:ext cx="14439904" cy="20327938"/>
          </a:xfrm>
        </p:spPr>
        <p:txBody>
          <a:bodyPr/>
          <a:lstStyle>
            <a:lvl1pPr marL="0" indent="0">
              <a:buNone/>
              <a:defRPr sz="7500"/>
            </a:lvl1pPr>
            <a:lvl2pPr marL="2451242" indent="0">
              <a:buNone/>
              <a:defRPr sz="6600"/>
            </a:lvl2pPr>
            <a:lvl3pPr marL="4902484" indent="0">
              <a:buNone/>
              <a:defRPr sz="5600"/>
            </a:lvl3pPr>
            <a:lvl4pPr marL="7353727" indent="0">
              <a:buNone/>
              <a:defRPr sz="4700"/>
            </a:lvl4pPr>
            <a:lvl5pPr marL="9804969" indent="0">
              <a:buNone/>
              <a:defRPr sz="4700"/>
            </a:lvl5pPr>
            <a:lvl6pPr marL="12256211" indent="0">
              <a:buNone/>
              <a:defRPr sz="4700"/>
            </a:lvl6pPr>
            <a:lvl7pPr marL="14707455" indent="0">
              <a:buNone/>
              <a:defRPr sz="4700"/>
            </a:lvl7pPr>
            <a:lvl8pPr marL="17158706" indent="0">
              <a:buNone/>
              <a:defRPr sz="4700"/>
            </a:lvl8pPr>
            <a:lvl9pPr marL="19609948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52C0-DB16-442D-817B-3F49EE34E69B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F6FB-4498-44E6-B0FA-605C98264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4" y="20802601"/>
            <a:ext cx="26334720" cy="2455863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4" y="2655356"/>
            <a:ext cx="26334720" cy="17830800"/>
          </a:xfrm>
        </p:spPr>
        <p:txBody>
          <a:bodyPr rtlCol="0">
            <a:normAutofit/>
          </a:bodyPr>
          <a:lstStyle>
            <a:lvl1pPr marL="0" indent="0">
              <a:buNone/>
              <a:defRPr sz="16900"/>
            </a:lvl1pPr>
            <a:lvl2pPr marL="2451242" indent="0">
              <a:buNone/>
              <a:defRPr sz="15000"/>
            </a:lvl2pPr>
            <a:lvl3pPr marL="4902484" indent="0">
              <a:buNone/>
              <a:defRPr sz="13100"/>
            </a:lvl3pPr>
            <a:lvl4pPr marL="7353727" indent="0">
              <a:buNone/>
              <a:defRPr sz="10300"/>
            </a:lvl4pPr>
            <a:lvl5pPr marL="9804969" indent="0">
              <a:buNone/>
              <a:defRPr sz="10300"/>
            </a:lvl5pPr>
            <a:lvl6pPr marL="12256211" indent="0">
              <a:buNone/>
              <a:defRPr sz="10300"/>
            </a:lvl6pPr>
            <a:lvl7pPr marL="14707455" indent="0">
              <a:buNone/>
              <a:defRPr sz="10300"/>
            </a:lvl7pPr>
            <a:lvl8pPr marL="17158706" indent="0">
              <a:buNone/>
              <a:defRPr sz="10300"/>
            </a:lvl8pPr>
            <a:lvl9pPr marL="19609948" indent="0">
              <a:buNone/>
              <a:defRPr sz="10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4" y="23258463"/>
            <a:ext cx="26334720" cy="3487738"/>
          </a:xfrm>
        </p:spPr>
        <p:txBody>
          <a:bodyPr/>
          <a:lstStyle>
            <a:lvl1pPr marL="0" indent="0">
              <a:buNone/>
              <a:defRPr sz="7500"/>
            </a:lvl1pPr>
            <a:lvl2pPr marL="2451242" indent="0">
              <a:buNone/>
              <a:defRPr sz="6600"/>
            </a:lvl2pPr>
            <a:lvl3pPr marL="4902484" indent="0">
              <a:buNone/>
              <a:defRPr sz="5600"/>
            </a:lvl3pPr>
            <a:lvl4pPr marL="7353727" indent="0">
              <a:buNone/>
              <a:defRPr sz="4700"/>
            </a:lvl4pPr>
            <a:lvl5pPr marL="9804969" indent="0">
              <a:buNone/>
              <a:defRPr sz="4700"/>
            </a:lvl5pPr>
            <a:lvl6pPr marL="12256211" indent="0">
              <a:buNone/>
              <a:defRPr sz="4700"/>
            </a:lvl6pPr>
            <a:lvl7pPr marL="14707455" indent="0">
              <a:buNone/>
              <a:defRPr sz="4700"/>
            </a:lvl7pPr>
            <a:lvl8pPr marL="17158706" indent="0">
              <a:buNone/>
              <a:defRPr sz="4700"/>
            </a:lvl8pPr>
            <a:lvl9pPr marL="19609948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CFAB-9462-4A2B-8516-2ED28A64A17C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AD1A-786B-4595-9829-09481B5DB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197100" y="1185863"/>
            <a:ext cx="3949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0250" tIns="245120" rIns="490250" bIns="2451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7100" y="6938963"/>
            <a:ext cx="39497000" cy="196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0250" tIns="245120" rIns="490250" bIns="245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7100" y="27538363"/>
            <a:ext cx="10236200" cy="1585912"/>
          </a:xfrm>
          <a:prstGeom prst="rect">
            <a:avLst/>
          </a:prstGeom>
        </p:spPr>
        <p:txBody>
          <a:bodyPr vert="horz" wrap="square" lIns="490250" tIns="245120" rIns="490250" bIns="245120" numCol="1" anchor="ctr" anchorCtr="0" compatLnSpc="1">
            <a:prstTxWarp prst="textNoShape">
              <a:avLst/>
            </a:prstTxWarp>
          </a:bodyPr>
          <a:lstStyle>
            <a:lvl1pPr>
              <a:defRPr sz="6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647C118-3384-40B3-B409-21D353D192A9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8700" y="27538363"/>
            <a:ext cx="13893800" cy="1585912"/>
          </a:xfrm>
          <a:prstGeom prst="rect">
            <a:avLst/>
          </a:prstGeom>
        </p:spPr>
        <p:txBody>
          <a:bodyPr vert="horz" wrap="square" lIns="490250" tIns="245120" rIns="490250" bIns="245120" numCol="1" anchor="ctr" anchorCtr="0" compatLnSpc="1">
            <a:prstTxWarp prst="textNoShape">
              <a:avLst/>
            </a:prstTxWarp>
          </a:bodyPr>
          <a:lstStyle>
            <a:lvl1pPr algn="ctr">
              <a:defRPr sz="6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7900" y="27538363"/>
            <a:ext cx="10236200" cy="1585912"/>
          </a:xfrm>
          <a:prstGeom prst="rect">
            <a:avLst/>
          </a:prstGeom>
        </p:spPr>
        <p:txBody>
          <a:bodyPr vert="horz" wrap="square" lIns="490250" tIns="245120" rIns="490250" bIns="245120" numCol="1" anchor="ctr" anchorCtr="0" compatLnSpc="1">
            <a:prstTxWarp prst="textNoShape">
              <a:avLst/>
            </a:prstTxWarp>
          </a:bodyPr>
          <a:lstStyle>
            <a:lvl1pPr algn="r">
              <a:defRPr sz="6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BD061E-D7BE-42B5-B87A-148E834DD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97438" rtl="0" eaLnBrk="0" fontAlgn="base" hangingPunct="0">
        <a:spcBef>
          <a:spcPct val="0"/>
        </a:spcBef>
        <a:spcAft>
          <a:spcPct val="0"/>
        </a:spcAft>
        <a:defRPr sz="2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897438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pitchFamily="34" charset="0"/>
        </a:defRPr>
      </a:lvl2pPr>
      <a:lvl3pPr algn="ctr" defTabSz="4897438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pitchFamily="34" charset="0"/>
        </a:defRPr>
      </a:lvl3pPr>
      <a:lvl4pPr algn="ctr" defTabSz="4897438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pitchFamily="34" charset="0"/>
        </a:defRPr>
      </a:lvl4pPr>
      <a:lvl5pPr algn="ctr" defTabSz="4897438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pitchFamily="34" charset="0"/>
        </a:defRPr>
      </a:lvl5pPr>
      <a:lvl6pPr marL="4289890" algn="ctr" defTabSz="4900607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pitchFamily="34" charset="0"/>
        </a:defRPr>
      </a:lvl6pPr>
      <a:lvl7pPr marL="8579780" algn="ctr" defTabSz="4900607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pitchFamily="34" charset="0"/>
        </a:defRPr>
      </a:lvl7pPr>
      <a:lvl8pPr marL="12869669" algn="ctr" defTabSz="4900607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pitchFamily="34" charset="0"/>
        </a:defRPr>
      </a:lvl8pPr>
      <a:lvl9pPr marL="17159560" algn="ctr" defTabSz="4900607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pitchFamily="34" charset="0"/>
        </a:defRPr>
      </a:lvl9pPr>
    </p:titleStyle>
    <p:bodyStyle>
      <a:lvl1pPr marL="1828800" indent="-1828800" algn="l" defTabSz="48974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975100" indent="-1516063" algn="l" defTabSz="48974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119813" indent="-1219200" algn="l" defTabSz="48974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2975" indent="-1219200" algn="l" defTabSz="48974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1020425" indent="-1219200" algn="l" defTabSz="48974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3481834" indent="-1225622" algn="l" defTabSz="4902484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933084" indent="-1225622" algn="l" defTabSz="4902484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8384327" indent="-1225622" algn="l" defTabSz="4902484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20835570" indent="-1225622" algn="l" defTabSz="4902484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02484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451242" algn="l" defTabSz="4902484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902484" algn="l" defTabSz="4902484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353727" algn="l" defTabSz="4902484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804969" algn="l" defTabSz="4902484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2256211" algn="l" defTabSz="4902484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707455" algn="l" defTabSz="4902484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7158706" algn="l" defTabSz="4902484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609948" algn="l" defTabSz="4902484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0" y="-87313"/>
            <a:ext cx="43891200" cy="5109091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490250" tIns="91440" rIns="490250" bIns="0">
            <a:spAutoFit/>
          </a:bodyPr>
          <a:lstStyle/>
          <a:p>
            <a:pPr algn="ctr" defTabSz="4900613"/>
            <a:endParaRPr lang="en-US" sz="50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4900613">
              <a:lnSpc>
                <a:spcPts val="9600"/>
              </a:lnSpc>
            </a:pPr>
            <a:r>
              <a:rPr lang="en-US" sz="8600" dirty="0">
                <a:solidFill>
                  <a:schemeClr val="bg1"/>
                </a:solidFill>
                <a:latin typeface="Calibri" pitchFamily="34" charset="0"/>
              </a:rPr>
              <a:t>Evaluation of </a:t>
            </a:r>
            <a:r>
              <a:rPr lang="en-US" sz="8600" dirty="0" smtClean="0">
                <a:solidFill>
                  <a:schemeClr val="bg1"/>
                </a:solidFill>
                <a:latin typeface="Calibri" pitchFamily="34" charset="0"/>
              </a:rPr>
              <a:t>Cloud </a:t>
            </a:r>
            <a:r>
              <a:rPr lang="en-US" sz="8600" dirty="0">
                <a:solidFill>
                  <a:schemeClr val="bg1"/>
                </a:solidFill>
                <a:latin typeface="Calibri" pitchFamily="34" charset="0"/>
              </a:rPr>
              <a:t>Properties in Six SCMs </a:t>
            </a:r>
          </a:p>
          <a:p>
            <a:pPr algn="ctr" defTabSz="4900613">
              <a:lnSpc>
                <a:spcPts val="9600"/>
              </a:lnSpc>
            </a:pPr>
            <a:r>
              <a:rPr lang="en-US" sz="8600" dirty="0" smtClean="0">
                <a:solidFill>
                  <a:schemeClr val="bg1"/>
                </a:solidFill>
                <a:latin typeface="Calibri" pitchFamily="34" charset="0"/>
              </a:rPr>
              <a:t>the ARM SGP Site under Different Dynamical Regimes</a:t>
            </a:r>
            <a:endParaRPr lang="en-US" sz="8600" dirty="0">
              <a:solidFill>
                <a:schemeClr val="bg1"/>
              </a:solidFill>
              <a:latin typeface="Calibri" pitchFamily="34" charset="0"/>
            </a:endParaRPr>
          </a:p>
          <a:p>
            <a:pPr defTabSz="4900613"/>
            <a:endParaRPr lang="en-US" sz="900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4900613"/>
            <a:r>
              <a:rPr lang="en-US" sz="5200" dirty="0">
                <a:solidFill>
                  <a:schemeClr val="bg1"/>
                </a:solidFill>
              </a:rPr>
              <a:t>Hua Song</a:t>
            </a:r>
            <a:r>
              <a:rPr lang="en-US" sz="5200" baseline="30000" dirty="0">
                <a:solidFill>
                  <a:schemeClr val="bg1"/>
                </a:solidFill>
              </a:rPr>
              <a:t>1</a:t>
            </a:r>
            <a:r>
              <a:rPr lang="en-US" sz="5200" dirty="0">
                <a:solidFill>
                  <a:schemeClr val="bg1"/>
                </a:solidFill>
              </a:rPr>
              <a:t>(hsong@bnl.gov), </a:t>
            </a:r>
            <a:r>
              <a:rPr lang="en-US" sz="5200" dirty="0" smtClean="0">
                <a:solidFill>
                  <a:schemeClr val="bg1"/>
                </a:solidFill>
              </a:rPr>
              <a:t>Yangang Liu</a:t>
            </a:r>
            <a:r>
              <a:rPr lang="en-US" sz="5200" baseline="30000" dirty="0" smtClean="0">
                <a:solidFill>
                  <a:schemeClr val="bg1"/>
                </a:solidFill>
              </a:rPr>
              <a:t>1 </a:t>
            </a:r>
            <a:r>
              <a:rPr lang="en-US" sz="5200" dirty="0" smtClean="0">
                <a:solidFill>
                  <a:schemeClr val="bg1"/>
                </a:solidFill>
              </a:rPr>
              <a:t>, Wuyin </a:t>
            </a:r>
            <a:r>
              <a:rPr lang="en-US" sz="5200" dirty="0">
                <a:solidFill>
                  <a:schemeClr val="bg1"/>
                </a:solidFill>
              </a:rPr>
              <a:t>Lin</a:t>
            </a:r>
            <a:r>
              <a:rPr lang="en-US" sz="5200" baseline="30000" dirty="0">
                <a:solidFill>
                  <a:schemeClr val="bg1"/>
                </a:solidFill>
              </a:rPr>
              <a:t>1</a:t>
            </a:r>
            <a:r>
              <a:rPr lang="en-US" sz="5200" dirty="0">
                <a:solidFill>
                  <a:schemeClr val="bg1"/>
                </a:solidFill>
              </a:rPr>
              <a:t>,  Yanluan </a:t>
            </a:r>
            <a:r>
              <a:rPr lang="en-US" sz="5200" dirty="0" smtClean="0">
                <a:solidFill>
                  <a:schemeClr val="bg1"/>
                </a:solidFill>
              </a:rPr>
              <a:t>Lin</a:t>
            </a:r>
            <a:r>
              <a:rPr lang="en-US" sz="5200" baseline="30000" dirty="0" smtClean="0">
                <a:solidFill>
                  <a:schemeClr val="bg1"/>
                </a:solidFill>
              </a:rPr>
              <a:t>2</a:t>
            </a:r>
            <a:r>
              <a:rPr lang="en-US" sz="5200" dirty="0" smtClean="0">
                <a:solidFill>
                  <a:schemeClr val="bg1"/>
                </a:solidFill>
              </a:rPr>
              <a:t>, </a:t>
            </a:r>
            <a:endParaRPr lang="en-US" sz="5200" dirty="0">
              <a:solidFill>
                <a:schemeClr val="bg1"/>
              </a:solidFill>
            </a:endParaRPr>
          </a:p>
          <a:p>
            <a:pPr algn="ctr" defTabSz="4900613"/>
            <a:r>
              <a:rPr lang="en-US" sz="5200" dirty="0" smtClean="0">
                <a:solidFill>
                  <a:schemeClr val="bg1"/>
                </a:solidFill>
              </a:rPr>
              <a:t>Leo Donner</a:t>
            </a:r>
            <a:r>
              <a:rPr lang="en-US" sz="5200" baseline="30000" dirty="0" smtClean="0">
                <a:solidFill>
                  <a:schemeClr val="bg1"/>
                </a:solidFill>
              </a:rPr>
              <a:t>2 </a:t>
            </a:r>
            <a:r>
              <a:rPr lang="en-US" sz="5200" dirty="0" smtClean="0">
                <a:solidFill>
                  <a:schemeClr val="bg1"/>
                </a:solidFill>
              </a:rPr>
              <a:t>, Audrey </a:t>
            </a:r>
            <a:r>
              <a:rPr lang="en-US" sz="5200" dirty="0">
                <a:solidFill>
                  <a:schemeClr val="bg1"/>
                </a:solidFill>
              </a:rPr>
              <a:t>Wolf</a:t>
            </a:r>
            <a:r>
              <a:rPr lang="en-US" sz="5200" baseline="30000" dirty="0">
                <a:solidFill>
                  <a:schemeClr val="bg1"/>
                </a:solidFill>
              </a:rPr>
              <a:t>3</a:t>
            </a:r>
            <a:r>
              <a:rPr lang="en-US" sz="5200" dirty="0">
                <a:solidFill>
                  <a:schemeClr val="bg1"/>
                </a:solidFill>
              </a:rPr>
              <a:t>,  Anthony Del </a:t>
            </a:r>
            <a:r>
              <a:rPr lang="en-US" sz="5200" dirty="0" smtClean="0">
                <a:solidFill>
                  <a:schemeClr val="bg1"/>
                </a:solidFill>
              </a:rPr>
              <a:t>Genio</a:t>
            </a:r>
            <a:r>
              <a:rPr lang="en-US" sz="5200" baseline="30000" dirty="0" smtClean="0">
                <a:solidFill>
                  <a:schemeClr val="bg1"/>
                </a:solidFill>
              </a:rPr>
              <a:t>4</a:t>
            </a:r>
            <a:r>
              <a:rPr lang="en-US" sz="5200" dirty="0" smtClean="0">
                <a:solidFill>
                  <a:schemeClr val="bg1"/>
                </a:solidFill>
              </a:rPr>
              <a:t> and Satoshi Endo</a:t>
            </a:r>
            <a:r>
              <a:rPr lang="en-US" sz="5200" baseline="30000" dirty="0" smtClean="0">
                <a:solidFill>
                  <a:schemeClr val="bg1"/>
                </a:solidFill>
              </a:rPr>
              <a:t>1</a:t>
            </a:r>
            <a:endParaRPr lang="en-US" sz="5200" dirty="0" smtClean="0">
              <a:solidFill>
                <a:schemeClr val="bg1"/>
              </a:solidFill>
            </a:endParaRPr>
          </a:p>
          <a:p>
            <a:pPr algn="ctr" defTabSz="4900613"/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1 </a:t>
            </a:r>
            <a:r>
              <a:rPr lang="en-US" sz="4800" dirty="0">
                <a:solidFill>
                  <a:schemeClr val="bg1"/>
                </a:solidFill>
                <a:latin typeface="Calibri" pitchFamily="34" charset="0"/>
              </a:rPr>
              <a:t>Atmospheric Science Division/BNL     2 NOAA/GFDL     3 Columbia University      4 NASA GISS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41312" y="18513284"/>
            <a:ext cx="14021288" cy="891540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lIns="83311" tIns="0" rIns="0" bIns="41655">
            <a:spAutoFit/>
          </a:bodyPr>
          <a:lstStyle/>
          <a:p>
            <a:pPr marL="312416" indent="-312416" defTabSz="83311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49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4900" b="1" dirty="0" smtClean="0">
                <a:solidFill>
                  <a:sysClr val="windowText" lastClr="000000"/>
                </a:solidFill>
                <a:latin typeface="+mn-lt"/>
              </a:rPr>
              <a:t>3. </a:t>
            </a:r>
            <a:r>
              <a:rPr lang="en-US" sz="4900" b="1" dirty="0">
                <a:solidFill>
                  <a:sysClr val="windowText" lastClr="000000"/>
                </a:solidFill>
                <a:latin typeface="+mn-lt"/>
              </a:rPr>
              <a:t>Summary</a:t>
            </a:r>
          </a:p>
          <a:p>
            <a:pPr marL="312416" indent="-312416" defTabSz="83311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900" dirty="0">
                <a:solidFill>
                  <a:sysClr val="windowText" lastClr="000000"/>
                </a:solidFill>
                <a:latin typeface="Calibri"/>
              </a:rPr>
              <a:t>    </a:t>
            </a:r>
          </a:p>
          <a:p>
            <a:pPr marL="312416" indent="-312416" defTabSz="83311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4900" dirty="0">
                <a:solidFill>
                  <a:sysClr val="windowText" lastClr="000000"/>
                </a:solidFill>
                <a:latin typeface="Calibri"/>
              </a:rPr>
              <a:t>    </a:t>
            </a:r>
            <a:r>
              <a:rPr lang="en-US" sz="4900" dirty="0" smtClean="0">
                <a:solidFill>
                  <a:sysClr val="windowText" lastClr="000000"/>
                </a:solidFill>
                <a:latin typeface="Calibri"/>
              </a:rPr>
              <a:t>Statistical </a:t>
            </a:r>
            <a:r>
              <a:rPr lang="en-US" sz="4900" dirty="0">
                <a:solidFill>
                  <a:sysClr val="windowText" lastClr="000000"/>
                </a:solidFill>
                <a:latin typeface="Calibri"/>
              </a:rPr>
              <a:t>analyses sorted by </a:t>
            </a:r>
            <a:r>
              <a:rPr lang="en-US" sz="4900" dirty="0" smtClean="0">
                <a:solidFill>
                  <a:sysClr val="windowText" lastClr="000000"/>
                </a:solidFill>
                <a:latin typeface="Calibri"/>
              </a:rPr>
              <a:t>500-hPa </a:t>
            </a:r>
            <a:r>
              <a:rPr lang="en-US" sz="4900" dirty="0">
                <a:solidFill>
                  <a:sysClr val="windowText" lastClr="000000"/>
                </a:solidFill>
                <a:latin typeface="Calibri"/>
              </a:rPr>
              <a:t>omega show:</a:t>
            </a:r>
          </a:p>
          <a:p>
            <a:pPr marL="312416" indent="-312416" defTabSz="83311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700" dirty="0">
                <a:solidFill>
                  <a:sysClr val="windowText" lastClr="000000"/>
                </a:solidFill>
                <a:latin typeface="Calibri"/>
              </a:rPr>
              <a:t>  </a:t>
            </a:r>
          </a:p>
          <a:p>
            <a:pPr marL="312416" indent="-312416" defTabSz="83311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sz="4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ysClr val="windowText" lastClr="000000"/>
                </a:solidFill>
                <a:latin typeface="+mj-lt"/>
              </a:rPr>
              <a:t>Larger </a:t>
            </a:r>
            <a:r>
              <a:rPr lang="en-US" sz="4400" dirty="0">
                <a:solidFill>
                  <a:sysClr val="windowText" lastClr="000000"/>
                </a:solidFill>
                <a:latin typeface="+mj-lt"/>
              </a:rPr>
              <a:t>model biases under strong updraft </a:t>
            </a:r>
            <a:r>
              <a:rPr lang="en-US" sz="4400" dirty="0" smtClean="0">
                <a:solidFill>
                  <a:sysClr val="windowText" lastClr="000000"/>
                </a:solidFill>
                <a:latin typeface="+mj-lt"/>
              </a:rPr>
              <a:t>regimes;</a:t>
            </a:r>
            <a:endParaRPr lang="en-US" sz="44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defTabSz="83311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defTabSz="833110" fontAlgn="auto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sz="4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ysClr val="windowText" lastClr="000000"/>
                </a:solidFill>
                <a:latin typeface="+mj-lt"/>
              </a:rPr>
              <a:t>Overestimation </a:t>
            </a:r>
            <a:r>
              <a:rPr lang="en-US" sz="4400" dirty="0">
                <a:solidFill>
                  <a:sysClr val="windowText" lastClr="000000"/>
                </a:solidFill>
                <a:latin typeface="+mj-lt"/>
              </a:rPr>
              <a:t>(underestimation) of high (low) clouds in </a:t>
            </a:r>
            <a:endParaRPr lang="en-US" sz="4400" dirty="0" smtClean="0">
              <a:solidFill>
                <a:sysClr val="windowText" lastClr="000000"/>
              </a:solidFill>
              <a:latin typeface="+mj-lt"/>
            </a:endParaRPr>
          </a:p>
          <a:p>
            <a:pPr marL="312416" indent="-312416" defTabSz="833110" fontAlgn="auto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j-lt"/>
              </a:rPr>
              <a:t>     most SCMs, yet with quite different </a:t>
            </a:r>
            <a:r>
              <a:rPr lang="en-US" sz="4400" dirty="0">
                <a:solidFill>
                  <a:sysClr val="windowText" lastClr="000000"/>
                </a:solidFill>
                <a:latin typeface="+mj-lt"/>
              </a:rPr>
              <a:t>biases in </a:t>
            </a:r>
            <a:r>
              <a:rPr lang="en-US" sz="4400" dirty="0" smtClean="0">
                <a:solidFill>
                  <a:sysClr val="windowText" lastClr="000000"/>
                </a:solidFill>
                <a:latin typeface="+mj-lt"/>
              </a:rPr>
              <a:t>frequency </a:t>
            </a:r>
          </a:p>
          <a:p>
            <a:pPr marL="312416" indent="-312416" defTabSz="833110" fontAlgn="auto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j-lt"/>
              </a:rPr>
              <a:t>     and mean cloud fraction of cloudy events;</a:t>
            </a:r>
            <a:endParaRPr lang="en-US" sz="44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defTabSz="83311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16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defTabSz="833110" fontAlgn="auto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sz="4400" kern="0" dirty="0" smtClean="0">
                <a:solidFill>
                  <a:sysClr val="windowText" lastClr="000000"/>
                </a:solidFill>
                <a:latin typeface="+mj-lt"/>
              </a:rPr>
              <a:t> Compensation </a:t>
            </a:r>
            <a:r>
              <a:rPr lang="en-US" sz="4400" dirty="0" smtClean="0">
                <a:solidFill>
                  <a:sysClr val="windowText" lastClr="000000"/>
                </a:solidFill>
                <a:latin typeface="+mj-lt"/>
              </a:rPr>
              <a:t>between models’ biases in cloud fraction </a:t>
            </a:r>
          </a:p>
          <a:p>
            <a:pPr marL="312416" indent="-312416" defTabSz="833110" fontAlgn="auto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j-lt"/>
              </a:rPr>
              <a:t>     and cloud water content, implying some deficiencies in </a:t>
            </a:r>
          </a:p>
          <a:p>
            <a:pPr marL="312416" indent="-312416" defTabSz="833110" fontAlgn="auto">
              <a:lnSpc>
                <a:spcPts val="45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4400" dirty="0" smtClean="0">
                <a:solidFill>
                  <a:sysClr val="windowText" lastClr="000000"/>
                </a:solidFill>
                <a:latin typeface="+mj-lt"/>
              </a:rPr>
              <a:t>     cloud parameterizations;</a:t>
            </a:r>
          </a:p>
          <a:p>
            <a:pPr marL="312416" indent="-312416" defTabSz="833110" fontAlgn="auto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1600" dirty="0" smtClean="0">
              <a:solidFill>
                <a:sysClr val="windowText" lastClr="000000"/>
              </a:solidFill>
            </a:endParaRPr>
          </a:p>
          <a:p>
            <a:pPr marL="312416" indent="-312416" defTabSz="833110" fontAlgn="auto">
              <a:lnSpc>
                <a:spcPts val="44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sz="4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+mj-lt"/>
              </a:rPr>
              <a:t>Strong overestimation of RH at high levels in </a:t>
            </a:r>
            <a:r>
              <a:rPr lang="en-US" sz="4400" kern="0" smtClean="0">
                <a:solidFill>
                  <a:sysClr val="windowText" lastClr="000000"/>
                </a:solidFill>
                <a:latin typeface="+mj-lt"/>
              </a:rPr>
              <a:t>the </a:t>
            </a:r>
            <a:r>
              <a:rPr lang="en-US" sz="4400" kern="0" smtClean="0">
                <a:solidFill>
                  <a:sysClr val="windowText" lastClr="000000"/>
                </a:solidFill>
                <a:latin typeface="+mj-lt"/>
              </a:rPr>
              <a:t>SCAMs.</a:t>
            </a:r>
            <a:endParaRPr lang="en-US" sz="4400" dirty="0" smtClea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189" y="5170488"/>
            <a:ext cx="13460322" cy="587853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lIns="83311" tIns="0" rIns="0" bIns="41655">
            <a:spAutoFit/>
          </a:bodyPr>
          <a:lstStyle/>
          <a:p>
            <a:pPr marL="1041387" indent="-1041387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    </a:t>
            </a:r>
          </a:p>
          <a:p>
            <a:pPr marL="1041387" indent="-1041387" defTabSz="833110" fontAlgn="auto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SzPct val="150000"/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        Evaluation of cloud fraction, cloud water content and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RH in </a:t>
            </a: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6 SCMs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by</a:t>
            </a:r>
          </a:p>
          <a:p>
            <a:pPr marL="1041387" indent="-1041387" defTabSz="833110" fontAlgn="auto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SzPct val="150000"/>
              <a:defRPr/>
            </a:pP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        comparison </a:t>
            </a: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with the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ARM observations </a:t>
            </a: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at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the SGP site (97.5˚W, 36.6˚N)</a:t>
            </a:r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  <a:p>
            <a:pPr marL="1041387" indent="-1041387" defTabSz="83311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ysClr val="windowText" lastClr="000000"/>
                </a:solidFill>
                <a:latin typeface="Calibri"/>
              </a:rPr>
              <a:t>      </a:t>
            </a:r>
          </a:p>
          <a:p>
            <a:pPr marL="1041387" indent="-1041387" defTabSz="83311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        Observations: ARSCL cloud fraction, MICROBASE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LWC/IWC </a:t>
            </a:r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  <a:p>
            <a:pPr marL="1041387" indent="-1041387" defTabSz="83311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000" b="1" dirty="0">
              <a:solidFill>
                <a:sysClr val="windowText" lastClr="000000"/>
              </a:solidFill>
              <a:latin typeface="Calibri"/>
            </a:endParaRPr>
          </a:p>
          <a:p>
            <a:pPr marL="1041387" indent="-1041387" defTabSz="83311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        Models: GFDL AM2 and AM3, GISS ModelE2, CAM3, CAM4 and CAM5</a:t>
            </a:r>
          </a:p>
          <a:p>
            <a:pPr marL="1041387" indent="-1041387" defTabSz="83311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ysClr val="windowText" lastClr="000000"/>
                </a:solidFill>
                <a:latin typeface="Calibri"/>
              </a:rPr>
              <a:t>     </a:t>
            </a:r>
          </a:p>
          <a:p>
            <a:pPr marL="1041387" indent="-1041387" defTabSz="833110" fontAlgn="auto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        6-SCM simulations are driven by same surface and large-scale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forcing plus</a:t>
            </a:r>
            <a:endParaRPr lang="en-US" sz="3200" b="1" dirty="0">
              <a:solidFill>
                <a:sysClr val="windowText" lastClr="000000"/>
              </a:solidFill>
              <a:latin typeface="Calibri"/>
            </a:endParaRPr>
          </a:p>
          <a:p>
            <a:pPr marL="1041387" indent="-1041387" defTabSz="833110" fontAlgn="auto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       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a </a:t>
            </a: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relaxation term, and run in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the Fast Physics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Calibri"/>
              </a:rPr>
              <a:t>Testbed</a:t>
            </a: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.                                      </a:t>
            </a:r>
            <a:endParaRPr lang="en-US" sz="3200" dirty="0">
              <a:solidFill>
                <a:sysClr val="windowText" lastClr="000000"/>
              </a:solidFill>
              <a:latin typeface="+mj-lt"/>
            </a:endParaRPr>
          </a:p>
          <a:p>
            <a:pPr marL="1041387" indent="-1041387" defTabSz="83311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000" b="1" dirty="0">
              <a:solidFill>
                <a:sysClr val="windowText" lastClr="000000"/>
              </a:solidFill>
              <a:latin typeface="Calibri"/>
            </a:endParaRPr>
          </a:p>
          <a:p>
            <a:pPr marL="1041387" indent="-1041387" defTabSz="833110" fontAlgn="auto">
              <a:lnSpc>
                <a:spcPts val="33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        All the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results are </a:t>
            </a: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sorted by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500-hPa </a:t>
            </a: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vertical </a:t>
            </a: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pressure velocity (omega) </a:t>
            </a:r>
          </a:p>
          <a:p>
            <a:pPr marL="1041387" indent="-1041387" defTabSz="833110" fontAlgn="auto">
              <a:lnSpc>
                <a:spcPts val="33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ysClr val="windowText" lastClr="000000"/>
                </a:solidFill>
                <a:latin typeface="Calibri"/>
              </a:rPr>
              <a:t>        with </a:t>
            </a:r>
            <a:r>
              <a:rPr lang="en-US" sz="3200" b="1" dirty="0">
                <a:solidFill>
                  <a:sysClr val="windowText" lastClr="000000"/>
                </a:solidFill>
                <a:latin typeface="Calibri"/>
              </a:rPr>
              <a:t>3-year hourly data (Jan1999-Dec2001).   </a:t>
            </a:r>
            <a:endParaRPr lang="en-US" sz="3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122" y="11234737"/>
            <a:ext cx="13462000" cy="713232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lIns="83311" tIns="0" rIns="83311" bIns="41655">
            <a:spAutoFit/>
          </a:bodyPr>
          <a:lstStyle/>
          <a:p>
            <a:pPr marL="1041387" indent="-1041387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4900" b="1" dirty="0">
              <a:solidFill>
                <a:sysClr val="windowText" lastClr="000000"/>
              </a:solidFill>
              <a:latin typeface="Calibri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18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4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4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4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4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16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475" y="18504535"/>
            <a:ext cx="14843125" cy="1106424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lIns="83311" tIns="0" rIns="83311" bIns="41655">
            <a:spAutoFit/>
          </a:bodyPr>
          <a:lstStyle/>
          <a:p>
            <a:pPr marL="1041387" indent="-1041387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4900" b="1">
              <a:solidFill>
                <a:sysClr val="windowText" lastClr="000000"/>
              </a:solidFill>
              <a:latin typeface="Calibri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6000">
              <a:solidFill>
                <a:sysClr val="windowText" lastClr="000000"/>
              </a:solidFill>
              <a:latin typeface="+mj-lt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4600">
              <a:solidFill>
                <a:sysClr val="windowText" lastClr="000000"/>
              </a:solidFill>
              <a:latin typeface="+mj-lt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46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6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6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6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6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910652" y="28806775"/>
            <a:ext cx="12012612" cy="6064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83299" tIns="41650" rIns="83299" bIns="0">
            <a:spAutoFit/>
          </a:bodyPr>
          <a:lstStyle/>
          <a:p>
            <a:pPr algn="just" defTabSz="4898860">
              <a:lnSpc>
                <a:spcPts val="2187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Fig.2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Cloud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fraction binned by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500-hPa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omega in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the ARM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observations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SCMs (left panels).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Differences in cloud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fraction binned by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500-hPa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omega between SCMs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observations (right panels).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792200" y="5164493"/>
            <a:ext cx="14935200" cy="1321308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lIns="83311" tIns="0" rIns="83311" bIns="41655">
            <a:spAutoFit/>
          </a:bodyPr>
          <a:lstStyle/>
          <a:p>
            <a:pPr marL="1041387" indent="-1041387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4900" b="1" dirty="0">
              <a:solidFill>
                <a:sysClr val="windowText" lastClr="000000"/>
              </a:solidFill>
              <a:latin typeface="+mj-lt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8600" dirty="0">
              <a:solidFill>
                <a:sysClr val="windowText" lastClr="000000"/>
              </a:solidFill>
              <a:latin typeface="+mj-lt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49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9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9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900" dirty="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49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15198306" y="15641638"/>
            <a:ext cx="12801600" cy="64837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41650" rIns="0" bIns="41650">
            <a:spAutoFit/>
          </a:bodyPr>
          <a:lstStyle/>
          <a:p>
            <a:pPr algn="just" defTabSz="4898860">
              <a:lnSpc>
                <a:spcPts val="2187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Fig.3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Frequency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and mean cloud fraction of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cloudy events binned by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500-hPa omega in the ARM observations (upper two panels). Model-Observation differences in frequency and mean cloud fraction (lower panels). 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66501" y="18516600"/>
            <a:ext cx="14222899" cy="1106424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lIns="83311" tIns="0" rIns="83311" bIns="41655">
            <a:spAutoFit/>
          </a:bodyPr>
          <a:lstStyle/>
          <a:p>
            <a:pPr marL="1041387" indent="-1041387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900">
              <a:solidFill>
                <a:sysClr val="windowText" lastClr="000000"/>
              </a:solidFill>
              <a:latin typeface="Calibri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29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6" name="TextBox 18"/>
          <p:cNvSpPr txBox="1">
            <a:spLocks noChangeArrowheads="1"/>
          </p:cNvSpPr>
          <p:nvPr/>
        </p:nvSpPr>
        <p:spPr bwMode="auto">
          <a:xfrm>
            <a:off x="15963183" y="28841543"/>
            <a:ext cx="6341853" cy="65016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83299" tIns="41650" rIns="83299" bIns="41650">
            <a:spAutoFit/>
          </a:bodyPr>
          <a:lstStyle/>
          <a:p>
            <a:pPr algn="just" defTabSz="4898860">
              <a:lnSpc>
                <a:spcPts val="2187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Fig.4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: Cloud water content binned by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500-hPa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omega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in the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ARM observations (MICROBASE) and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SCMs.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18"/>
          <p:cNvSpPr txBox="1">
            <a:spLocks noChangeArrowheads="1"/>
          </p:cNvSpPr>
          <p:nvPr/>
        </p:nvSpPr>
        <p:spPr bwMode="auto">
          <a:xfrm>
            <a:off x="29642179" y="27534547"/>
            <a:ext cx="14020421" cy="20313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228600" tIns="45720" rIns="0" bIns="0">
            <a:spAutoFit/>
          </a:bodyPr>
          <a:lstStyle/>
          <a:p>
            <a:pPr defTabSz="4898860">
              <a:defRPr/>
            </a:pPr>
            <a:r>
              <a:rPr lang="en-US" sz="4900" b="1" dirty="0">
                <a:solidFill>
                  <a:schemeClr val="bg1"/>
                </a:solidFill>
                <a:latin typeface="+mj-lt"/>
              </a:rPr>
              <a:t>Acknowledgement:  </a:t>
            </a:r>
          </a:p>
          <a:p>
            <a:pPr defTabSz="4898860">
              <a:lnSpc>
                <a:spcPts val="4191"/>
              </a:lnSpc>
              <a:defRPr/>
            </a:pPr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This work is supported by the DOE 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ESM </a:t>
            </a:r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Program 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via FASTER project (</a:t>
            </a:r>
            <a:r>
              <a:rPr lang="en-US" sz="4400" dirty="0">
                <a:solidFill>
                  <a:schemeClr val="bg1"/>
                </a:solidFill>
                <a:latin typeface="Calibri" pitchFamily="34" charset="0"/>
              </a:rPr>
              <a:t>http://www.bnl.gov/faster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/), and the ASR program. </a:t>
            </a:r>
            <a:endParaRPr lang="en-US" sz="500" dirty="0">
              <a:solidFill>
                <a:schemeClr val="bg1"/>
              </a:solidFill>
              <a:latin typeface="Calibri" pitchFamily="34" charset="0"/>
            </a:endParaRPr>
          </a:p>
          <a:p>
            <a:pPr defTabSz="4898860">
              <a:defRPr/>
            </a:pPr>
            <a:endParaRPr lang="en-US" sz="500" dirty="0">
              <a:solidFill>
                <a:schemeClr val="bg1"/>
              </a:solidFill>
              <a:latin typeface="+mj-lt"/>
            </a:endParaRPr>
          </a:p>
          <a:p>
            <a:pPr defTabSz="4898860">
              <a:defRPr/>
            </a:pPr>
            <a:endParaRPr lang="en-US" sz="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9888" y="11201400"/>
            <a:ext cx="8940800" cy="838200"/>
          </a:xfrm>
          <a:prstGeom prst="rect">
            <a:avLst/>
          </a:prstGeom>
          <a:noFill/>
        </p:spPr>
        <p:txBody>
          <a:bodyPr lIns="83311" tIns="41655" rIns="83311" bIns="41655">
            <a:spAutoFit/>
          </a:bodyPr>
          <a:lstStyle/>
          <a:p>
            <a:pPr defTabSz="4898860">
              <a:defRPr/>
            </a:pPr>
            <a:r>
              <a:rPr lang="en-US" sz="4900" b="1" dirty="0">
                <a:solidFill>
                  <a:schemeClr val="bg1"/>
                </a:solidFill>
                <a:latin typeface="+mn-lt"/>
              </a:rPr>
              <a:t>2. Results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4325" y="5122863"/>
            <a:ext cx="8940800" cy="838200"/>
          </a:xfrm>
          <a:prstGeom prst="rect">
            <a:avLst/>
          </a:prstGeom>
          <a:noFill/>
        </p:spPr>
        <p:txBody>
          <a:bodyPr lIns="83311" tIns="41655" rIns="83311" bIns="41655">
            <a:spAutoFit/>
          </a:bodyPr>
          <a:lstStyle/>
          <a:p>
            <a:pPr defTabSz="4898860">
              <a:defRPr/>
            </a:pPr>
            <a:r>
              <a:rPr lang="en-US" sz="4900" b="1" dirty="0">
                <a:solidFill>
                  <a:schemeClr val="bg1"/>
                </a:solidFill>
                <a:latin typeface="+mn-lt"/>
              </a:rPr>
              <a:t>1. Introduction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5600" y="18517235"/>
            <a:ext cx="12663488" cy="762000"/>
          </a:xfrm>
          <a:prstGeom prst="rect">
            <a:avLst/>
          </a:prstGeom>
          <a:noFill/>
        </p:spPr>
        <p:txBody>
          <a:bodyPr lIns="83311" tIns="41655" rIns="83311" bIns="41655">
            <a:spAutoFit/>
          </a:bodyPr>
          <a:lstStyle/>
          <a:p>
            <a:pPr defTabSz="4898860">
              <a:defRPr/>
            </a:pPr>
            <a:r>
              <a:rPr lang="en-US" sz="4400" b="1" dirty="0">
                <a:solidFill>
                  <a:schemeClr val="bg1"/>
                </a:solidFill>
                <a:latin typeface="+mn-lt"/>
              </a:rPr>
              <a:t>2.2 Cloud Fraction binned by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500-hPa 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Omega</a:t>
            </a:r>
          </a:p>
        </p:txBody>
      </p:sp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2057400" y="17526000"/>
            <a:ext cx="10058400" cy="64837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83299" tIns="41650" rIns="83299" bIns="41650">
            <a:spAutoFit/>
          </a:bodyPr>
          <a:lstStyle/>
          <a:p>
            <a:pPr algn="just" defTabSz="4898860">
              <a:lnSpc>
                <a:spcPts val="2187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Fig.1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large-scale forcing of T and q binned by 500-hPa omega (shaded, left Y-axis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), and PDF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of 500-hpa omega (black  line, right Y-axis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) in years 1999-2001. 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45" name="Picture 28" descr="FASTER-Logo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33400"/>
            <a:ext cx="365610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13873411" y="5181600"/>
            <a:ext cx="13501687" cy="761232"/>
          </a:xfrm>
          <a:prstGeom prst="rect">
            <a:avLst/>
          </a:prstGeom>
          <a:noFill/>
        </p:spPr>
        <p:txBody>
          <a:bodyPr wrap="square" lIns="83311" tIns="41655" rIns="83311" bIns="41655">
            <a:spAutoFit/>
          </a:bodyPr>
          <a:lstStyle/>
          <a:p>
            <a:pPr defTabSz="4898860">
              <a:defRPr/>
            </a:pPr>
            <a:r>
              <a:rPr lang="en-US" sz="4400" b="1" dirty="0">
                <a:solidFill>
                  <a:schemeClr val="bg1"/>
                </a:solidFill>
                <a:latin typeface="+mn-lt"/>
              </a:rPr>
              <a:t>2.3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Frequency and Mean Cloud fraction of 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Cloudy Events</a:t>
            </a:r>
          </a:p>
        </p:txBody>
      </p:sp>
      <p:pic>
        <p:nvPicPr>
          <p:cNvPr id="1049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02899" y="19583400"/>
            <a:ext cx="5152549" cy="434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9"/>
          <p:cNvGraphicFramePr>
            <a:graphicFrameLocks noChangeAspect="1"/>
          </p:cNvGraphicFramePr>
          <p:nvPr/>
        </p:nvGraphicFramePr>
        <p:xfrm>
          <a:off x="24300612" y="22495085"/>
          <a:ext cx="3477882" cy="363537"/>
        </p:xfrm>
        <a:graphic>
          <a:graphicData uri="http://schemas.openxmlformats.org/presentationml/2006/ole">
            <p:oleObj spid="_x0000_s1026" name="Equation" r:id="rId6" imgW="1955520" imgH="190440" progId="Equation.3">
              <p:embed/>
            </p:oleObj>
          </a:graphicData>
        </a:graphic>
      </p:graphicFrame>
      <p:sp>
        <p:nvSpPr>
          <p:cNvPr id="60" name="TextBox 18"/>
          <p:cNvSpPr txBox="1">
            <a:spLocks noChangeArrowheads="1"/>
          </p:cNvSpPr>
          <p:nvPr/>
        </p:nvSpPr>
        <p:spPr bwMode="auto">
          <a:xfrm>
            <a:off x="23334453" y="24044885"/>
            <a:ext cx="5715000" cy="9304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83299" tIns="41650" rIns="83299" bIns="41650">
            <a:spAutoFit/>
          </a:bodyPr>
          <a:lstStyle/>
          <a:p>
            <a:pPr defTabSz="4898860">
              <a:lnSpc>
                <a:spcPts val="2187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Fig.5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: Scatter-plot of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the models’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relative biases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in cloud fraction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and cloud water content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under updraft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regimes (negative omega bins).</a:t>
            </a:r>
          </a:p>
        </p:txBody>
      </p:sp>
      <p:pic>
        <p:nvPicPr>
          <p:cNvPr id="1053" name="Picture 43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09401" y="19342037"/>
            <a:ext cx="6839712" cy="932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15385772" y="18525376"/>
            <a:ext cx="12663488" cy="760412"/>
          </a:xfrm>
          <a:prstGeom prst="rect">
            <a:avLst/>
          </a:prstGeom>
          <a:noFill/>
        </p:spPr>
        <p:txBody>
          <a:bodyPr lIns="83311" tIns="41655" rIns="83311" bIns="41655">
            <a:spAutoFit/>
          </a:bodyPr>
          <a:lstStyle/>
          <a:p>
            <a:pPr defTabSz="4898860">
              <a:defRPr/>
            </a:pPr>
            <a:r>
              <a:rPr lang="en-US" sz="4400" b="1" dirty="0">
                <a:solidFill>
                  <a:schemeClr val="bg1"/>
                </a:solidFill>
                <a:latin typeface="+mn-lt"/>
              </a:rPr>
              <a:t>2.4 Cloud Water Content binned by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500-hPa 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Omega </a:t>
            </a:r>
          </a:p>
        </p:txBody>
      </p:sp>
      <p:sp>
        <p:nvSpPr>
          <p:cNvPr id="1055" name="Rectangle 64"/>
          <p:cNvSpPr>
            <a:spLocks noChangeArrowheads="1"/>
          </p:cNvSpPr>
          <p:nvPr/>
        </p:nvSpPr>
        <p:spPr bwMode="auto">
          <a:xfrm>
            <a:off x="27433626" y="23528968"/>
            <a:ext cx="1721168" cy="430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smtClean="0">
                <a:solidFill>
                  <a:schemeClr val="bg1"/>
                </a:solidFill>
              </a:rPr>
              <a:t>Low-level clouds)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smtClean="0">
                <a:solidFill>
                  <a:schemeClr val="bg1"/>
                </a:solidFill>
              </a:rPr>
              <a:t>High-level clouds)</a:t>
            </a:r>
            <a:endParaRPr lang="en-US" sz="1400" b="1" dirty="0"/>
          </a:p>
        </p:txBody>
      </p:sp>
      <p:pic>
        <p:nvPicPr>
          <p:cNvPr id="1057" name="Picture 44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4024" y="21500592"/>
            <a:ext cx="6518276" cy="715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45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513" y="19331940"/>
            <a:ext cx="6837487" cy="932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18"/>
          <p:cNvSpPr txBox="1">
            <a:spLocks noChangeArrowheads="1"/>
          </p:cNvSpPr>
          <p:nvPr/>
        </p:nvSpPr>
        <p:spPr bwMode="auto">
          <a:xfrm>
            <a:off x="6769100" y="19644995"/>
            <a:ext cx="7099300" cy="1338263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898860">
              <a:buFont typeface="Arial" pitchFamily="34" charset="0"/>
              <a:buChar char="•"/>
              <a:defRPr/>
            </a:pPr>
            <a:r>
              <a:rPr lang="en-US" sz="2900" dirty="0">
                <a:solidFill>
                  <a:schemeClr val="bg1"/>
                </a:solidFill>
                <a:latin typeface="+mj-lt"/>
              </a:rPr>
              <a:t>  Overestimation of high-level cloud fraction &amp;   </a:t>
            </a:r>
          </a:p>
          <a:p>
            <a:pPr defTabSz="4898860">
              <a:defRPr/>
            </a:pPr>
            <a:r>
              <a:rPr lang="en-US" sz="29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underestimation </a:t>
            </a:r>
            <a:r>
              <a:rPr lang="en-US" sz="2900" dirty="0">
                <a:solidFill>
                  <a:schemeClr val="bg1"/>
                </a:solidFill>
                <a:latin typeface="+mj-lt"/>
              </a:rPr>
              <a:t>of low-level cloud fraction </a:t>
            </a:r>
          </a:p>
          <a:p>
            <a:pPr defTabSz="4898860">
              <a:defRPr/>
            </a:pPr>
            <a:r>
              <a:rPr lang="en-US" sz="29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in </a:t>
            </a:r>
            <a:r>
              <a:rPr lang="en-US" sz="2900" dirty="0">
                <a:solidFill>
                  <a:schemeClr val="bg1"/>
                </a:solidFill>
                <a:latin typeface="+mj-lt"/>
              </a:rPr>
              <a:t>most SCMs under the updraft regimes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TextBox 18"/>
          <p:cNvSpPr txBox="1">
            <a:spLocks noChangeArrowheads="1"/>
          </p:cNvSpPr>
          <p:nvPr/>
        </p:nvSpPr>
        <p:spPr bwMode="auto">
          <a:xfrm>
            <a:off x="22783800" y="25260449"/>
            <a:ext cx="6477000" cy="3924151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898860">
              <a:lnSpc>
                <a:spcPts val="3000"/>
              </a:lnSpc>
              <a:buFont typeface="Arial" pitchFamily="34" charset="0"/>
              <a:buChar char="•"/>
              <a:defRPr/>
            </a:pPr>
            <a:r>
              <a:rPr lang="en-US" sz="2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Compensating </a:t>
            </a:r>
            <a:r>
              <a:rPr lang="en-US" sz="2900" dirty="0">
                <a:solidFill>
                  <a:schemeClr val="bg1"/>
                </a:solidFill>
                <a:latin typeface="+mj-lt"/>
              </a:rPr>
              <a:t>errors between cloud </a:t>
            </a:r>
            <a:endParaRPr lang="en-US" sz="2900" dirty="0" smtClean="0">
              <a:solidFill>
                <a:schemeClr val="bg1"/>
              </a:solidFill>
              <a:latin typeface="+mj-lt"/>
            </a:endParaRPr>
          </a:p>
          <a:p>
            <a:pPr defTabSz="4898860">
              <a:lnSpc>
                <a:spcPts val="3000"/>
              </a:lnSpc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  fraction </a:t>
            </a:r>
            <a:r>
              <a:rPr lang="en-US" sz="29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cloud condensates</a:t>
            </a:r>
          </a:p>
          <a:p>
            <a:pPr defTabSz="4898860">
              <a:buFont typeface="Arial" pitchFamily="34" charset="0"/>
              <a:buChar char="•"/>
              <a:defRPr/>
            </a:pPr>
            <a:endParaRPr lang="en-US" sz="1500" dirty="0" smtClean="0">
              <a:solidFill>
                <a:schemeClr val="bg1"/>
              </a:solidFill>
              <a:latin typeface="+mj-lt"/>
            </a:endParaRPr>
          </a:p>
          <a:p>
            <a:pPr defTabSz="4898860">
              <a:lnSpc>
                <a:spcPts val="3000"/>
              </a:lnSpc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More (fewer) condensates in low (high) </a:t>
            </a:r>
          </a:p>
          <a:p>
            <a:pPr defTabSz="4898860">
              <a:lnSpc>
                <a:spcPts val="3000"/>
              </a:lnSpc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  clouds may indicate the lack of low-level </a:t>
            </a:r>
          </a:p>
          <a:p>
            <a:pPr defTabSz="4898860">
              <a:lnSpc>
                <a:spcPts val="3000"/>
              </a:lnSpc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  entrainment but excessive cumulative </a:t>
            </a:r>
          </a:p>
          <a:p>
            <a:pPr defTabSz="4898860">
              <a:lnSpc>
                <a:spcPts val="3000"/>
              </a:lnSpc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  entrainment at high levels for convective    </a:t>
            </a:r>
          </a:p>
          <a:p>
            <a:pPr defTabSz="4898860">
              <a:lnSpc>
                <a:spcPts val="3000"/>
              </a:lnSpc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  clouds, or RH threshold too large (small) </a:t>
            </a:r>
          </a:p>
          <a:p>
            <a:pPr defTabSz="4898860">
              <a:lnSpc>
                <a:spcPts val="3000"/>
              </a:lnSpc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  for </a:t>
            </a:r>
            <a:r>
              <a:rPr lang="en-US" sz="2900" dirty="0" err="1" smtClean="0">
                <a:solidFill>
                  <a:schemeClr val="bg1"/>
                </a:solidFill>
                <a:latin typeface="+mj-lt"/>
              </a:rPr>
              <a:t>stratiform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low (high) clouds in models</a:t>
            </a:r>
          </a:p>
          <a:p>
            <a:pPr defTabSz="4898860">
              <a:defRPr/>
            </a:pPr>
            <a:endParaRPr lang="en-US" sz="1500" dirty="0" smtClean="0">
              <a:solidFill>
                <a:schemeClr val="bg1"/>
              </a:solidFill>
              <a:latin typeface="+mj-lt"/>
            </a:endParaRPr>
          </a:p>
          <a:p>
            <a:pPr defTabSz="4898860">
              <a:lnSpc>
                <a:spcPts val="3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latin typeface="+mn-lt"/>
              </a:rPr>
              <a:t>Note large uncertainties in MICROBASE</a:t>
            </a:r>
          </a:p>
        </p:txBody>
      </p:sp>
      <p:sp>
        <p:nvSpPr>
          <p:cNvPr id="1061" name="Rectangle 70"/>
          <p:cNvSpPr>
            <a:spLocks noChangeArrowheads="1"/>
          </p:cNvSpPr>
          <p:nvPr/>
        </p:nvSpPr>
        <p:spPr bwMode="auto">
          <a:xfrm>
            <a:off x="7384360" y="21324425"/>
            <a:ext cx="1073840" cy="689419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b="1"/>
              <a:t>              </a:t>
            </a:r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</p:txBody>
      </p:sp>
      <p:cxnSp>
        <p:nvCxnSpPr>
          <p:cNvPr id="72" name="Straight Connector 71"/>
          <p:cNvCxnSpPr/>
          <p:nvPr/>
        </p:nvCxnSpPr>
        <p:spPr>
          <a:xfrm>
            <a:off x="7917217" y="21320125"/>
            <a:ext cx="0" cy="7254875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Connector 64"/>
          <p:cNvSpPr/>
          <p:nvPr/>
        </p:nvSpPr>
        <p:spPr>
          <a:xfrm>
            <a:off x="644525" y="6176963"/>
            <a:ext cx="152400" cy="146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644525" y="7445375"/>
            <a:ext cx="152400" cy="146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644525" y="8894763"/>
            <a:ext cx="152400" cy="146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644525" y="10110788"/>
            <a:ext cx="152400" cy="146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Flowchart: Connector 72"/>
          <p:cNvSpPr/>
          <p:nvPr/>
        </p:nvSpPr>
        <p:spPr>
          <a:xfrm>
            <a:off x="644525" y="8213725"/>
            <a:ext cx="152400" cy="146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" name="Rectangle 73"/>
          <p:cNvSpPr>
            <a:spLocks noChangeArrowheads="1"/>
          </p:cNvSpPr>
          <p:nvPr/>
        </p:nvSpPr>
        <p:spPr bwMode="auto">
          <a:xfrm>
            <a:off x="382588" y="11912599"/>
            <a:ext cx="1196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libri" pitchFamily="34" charset="0"/>
              </a:rPr>
              <a:t>2.1 Large-scale 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</a:rPr>
              <a:t>Forcing </a:t>
            </a:r>
            <a:r>
              <a:rPr lang="en-US" sz="4400" b="1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</a:rPr>
              <a:t>500-hPa Omega</a:t>
            </a:r>
            <a:endParaRPr lang="en-US" sz="4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TextBox 18"/>
          <p:cNvSpPr txBox="1">
            <a:spLocks noChangeArrowheads="1"/>
          </p:cNvSpPr>
          <p:nvPr/>
        </p:nvSpPr>
        <p:spPr bwMode="auto">
          <a:xfrm>
            <a:off x="14308975" y="16403217"/>
            <a:ext cx="13849739" cy="1785104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898860"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Models’ biases in cloud fraction (Fig.2) are related to different combinations of their biases </a:t>
            </a:r>
          </a:p>
          <a:p>
            <a:pPr defTabSz="4898860"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   in frequency and mean cloud fraction of cloudy events (mainly by frequency in GFDL AMs,</a:t>
            </a:r>
          </a:p>
          <a:p>
            <a:pPr defTabSz="4898860"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   by mean cloud fraction in SCAMs, by frequency at high levels and mean cloud fraction at </a:t>
            </a:r>
          </a:p>
          <a:p>
            <a:pPr defTabSz="4898860"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   low levels in GISS ModelE2).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3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84131" y="12886014"/>
            <a:ext cx="11375136" cy="453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0" descr="http://asr.science.energy.gov/meetings/stm/images/ASR_Logo_Color_HighR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0" y="1447800"/>
            <a:ext cx="640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28841700" y="5162550"/>
            <a:ext cx="14839950" cy="1321308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lIns="83311" tIns="0" rIns="83311" bIns="41655">
            <a:spAutoFit/>
          </a:bodyPr>
          <a:lstStyle/>
          <a:p>
            <a:pPr marL="1041387" indent="-1041387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900">
              <a:solidFill>
                <a:sysClr val="windowText" lastClr="000000"/>
              </a:solidFill>
              <a:latin typeface="Calibri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833110" indent="-833110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Tx/>
              <a:buAutoNum type="arabicPeriod"/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2900">
              <a:solidFill>
                <a:sysClr val="windowText" lastClr="000000"/>
              </a:solidFill>
              <a:latin typeface="+mj-lt"/>
            </a:endParaRPr>
          </a:p>
          <a:p>
            <a:pPr marL="312416" indent="-312416" algn="ctr" defTabSz="83311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en-US" sz="29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948901" y="5185410"/>
            <a:ext cx="12663488" cy="760412"/>
          </a:xfrm>
          <a:prstGeom prst="rect">
            <a:avLst/>
          </a:prstGeom>
          <a:noFill/>
        </p:spPr>
        <p:txBody>
          <a:bodyPr lIns="83311" tIns="41655" rIns="83311" bIns="41655">
            <a:spAutoFit/>
          </a:bodyPr>
          <a:lstStyle/>
          <a:p>
            <a:pPr defTabSz="4898860"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2.5 Relative Humidity binned 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by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500-hPa 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Omega </a:t>
            </a:r>
          </a:p>
        </p:txBody>
      </p:sp>
      <p:pic>
        <p:nvPicPr>
          <p:cNvPr id="1037" name="Picture 13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08113" y="6243320"/>
            <a:ext cx="6839712" cy="932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71775" y="6235700"/>
            <a:ext cx="6839712" cy="932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19909675" y="6110288"/>
          <a:ext cx="2890837" cy="2536825"/>
        </p:xfrm>
        <a:graphic>
          <a:graphicData uri="http://schemas.openxmlformats.org/presentationml/2006/ole">
            <p:oleObj spid="_x0000_s1039" name="Equation" r:id="rId14" imgW="1638000" imgH="1562040" progId="Equation.3">
              <p:embed/>
            </p:oleObj>
          </a:graphicData>
        </a:graphic>
      </p:graphicFrame>
      <p:sp>
        <p:nvSpPr>
          <p:cNvPr id="75" name="Rectangle 70"/>
          <p:cNvSpPr>
            <a:spLocks noChangeArrowheads="1"/>
          </p:cNvSpPr>
          <p:nvPr/>
        </p:nvSpPr>
        <p:spPr bwMode="auto">
          <a:xfrm>
            <a:off x="20797415" y="8692340"/>
            <a:ext cx="1098550" cy="60350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b="1"/>
              <a:t>              </a:t>
            </a:r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</p:txBody>
      </p:sp>
      <p:cxnSp>
        <p:nvCxnSpPr>
          <p:cNvPr id="76" name="Straight Connector 75"/>
          <p:cNvCxnSpPr/>
          <p:nvPr/>
        </p:nvCxnSpPr>
        <p:spPr>
          <a:xfrm>
            <a:off x="21311902" y="8765945"/>
            <a:ext cx="0" cy="658368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9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60800" y="6096000"/>
            <a:ext cx="6839712" cy="883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70"/>
          <p:cNvSpPr>
            <a:spLocks noChangeArrowheads="1"/>
          </p:cNvSpPr>
          <p:nvPr/>
        </p:nvSpPr>
        <p:spPr bwMode="auto">
          <a:xfrm>
            <a:off x="35871150" y="7886919"/>
            <a:ext cx="914400" cy="6400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b="1"/>
              <a:t>              </a:t>
            </a:r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</p:txBody>
      </p:sp>
      <p:sp>
        <p:nvSpPr>
          <p:cNvPr id="81" name="TextBox 18"/>
          <p:cNvSpPr txBox="1">
            <a:spLocks noChangeArrowheads="1"/>
          </p:cNvSpPr>
          <p:nvPr/>
        </p:nvSpPr>
        <p:spPr bwMode="auto">
          <a:xfrm>
            <a:off x="29489400" y="15110013"/>
            <a:ext cx="13639800" cy="9304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41650" rIns="0" bIns="41650">
            <a:spAutoFit/>
          </a:bodyPr>
          <a:lstStyle/>
          <a:p>
            <a:pPr algn="just" defTabSz="4898860">
              <a:lnSpc>
                <a:spcPts val="2187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Fig.6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: Mean RH binned by 500hPa omega in the observations (RUC-based RH) and model-observation differences in mean RH for all events (left panels).  Mean cloud fraction binned by RH in the observations and models (shaded, right panels), and contours are the model-observations differences in mean cloud fraction.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TextBox 18"/>
          <p:cNvSpPr txBox="1">
            <a:spLocks noChangeArrowheads="1"/>
          </p:cNvSpPr>
          <p:nvPr/>
        </p:nvSpPr>
        <p:spPr bwMode="auto">
          <a:xfrm>
            <a:off x="29260800" y="16177935"/>
            <a:ext cx="14020799" cy="2015936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898860"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latin typeface="+mn-lt"/>
              </a:rPr>
              <a:t>Overestimation of high-level cloud fraction are mainly due to the larger mean cloud amount  </a:t>
            </a:r>
          </a:p>
          <a:p>
            <a:pPr defTabSz="4898860">
              <a:defRPr/>
            </a:pPr>
            <a:r>
              <a:rPr lang="en-US" sz="2900" dirty="0" smtClean="0">
                <a:solidFill>
                  <a:schemeClr val="bg1"/>
                </a:solidFill>
                <a:latin typeface="+mn-lt"/>
              </a:rPr>
              <a:t>    for the GFDL AMs and the strong overestimation of RH for the SCAM3 and </a:t>
            </a:r>
            <a:r>
              <a:rPr lang="en-US" sz="2900" dirty="0" smtClean="0">
                <a:solidFill>
                  <a:schemeClr val="bg1"/>
                </a:solidFill>
                <a:latin typeface="+mn-lt"/>
              </a:rPr>
              <a:t>SCAM5.  </a:t>
            </a:r>
            <a:endParaRPr lang="en-US" sz="2900" dirty="0" smtClean="0">
              <a:solidFill>
                <a:schemeClr val="bg1"/>
              </a:solidFill>
              <a:latin typeface="+mn-lt"/>
            </a:endParaRPr>
          </a:p>
          <a:p>
            <a:pPr defTabSz="4898860">
              <a:buFont typeface="Arial" pitchFamily="34" charset="0"/>
              <a:buChar char="•"/>
              <a:defRPr/>
            </a:pPr>
            <a:endParaRPr lang="en-US" sz="1500" dirty="0" smtClean="0">
              <a:solidFill>
                <a:schemeClr val="bg1"/>
              </a:solidFill>
            </a:endParaRPr>
          </a:p>
          <a:p>
            <a:pPr defTabSz="489886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Underestimation of low-level cloud fraction in most SCMs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are most  likely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due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to their </a:t>
            </a:r>
            <a:endParaRPr lang="en-US" sz="2900" dirty="0" smtClean="0">
              <a:solidFill>
                <a:schemeClr val="bg1"/>
              </a:solidFill>
              <a:latin typeface="+mj-lt"/>
            </a:endParaRPr>
          </a:p>
          <a:p>
            <a:pPr defTabSz="4898860">
              <a:defRPr/>
            </a:pP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larger RH threshold </a:t>
            </a:r>
            <a:r>
              <a:rPr lang="en-US" sz="2900" dirty="0" smtClean="0">
                <a:solidFill>
                  <a:schemeClr val="bg1"/>
                </a:solidFill>
                <a:latin typeface="+mj-lt"/>
              </a:rPr>
              <a:t>for cloud production than the observations. </a:t>
            </a:r>
            <a:endParaRPr lang="en-US" sz="2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3" name="Picture 48" descr="http://www.bnl.gov/PGA/images/Logo_Smal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46302" y="3108325"/>
            <a:ext cx="6402988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 preferRelativeResize="0"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518088" y="6106580"/>
            <a:ext cx="6839712" cy="883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70"/>
          <p:cNvSpPr>
            <a:spLocks noChangeArrowheads="1"/>
          </p:cNvSpPr>
          <p:nvPr/>
        </p:nvSpPr>
        <p:spPr bwMode="auto">
          <a:xfrm>
            <a:off x="35818108" y="8166845"/>
            <a:ext cx="1098550" cy="60350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b="1"/>
              <a:t>              </a:t>
            </a:r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</p:txBody>
      </p:sp>
      <p:cxnSp>
        <p:nvCxnSpPr>
          <p:cNvPr id="74" name="Straight Connector 73"/>
          <p:cNvCxnSpPr/>
          <p:nvPr/>
        </p:nvCxnSpPr>
        <p:spPr>
          <a:xfrm>
            <a:off x="36365329" y="7962304"/>
            <a:ext cx="0" cy="658368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5440</TotalTime>
  <Words>742</Words>
  <Application>Microsoft Office PowerPoint</Application>
  <PresentationFormat>Custom</PresentationFormat>
  <Paragraphs>208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Song, Hua</dc:creator>
  <cp:lastModifiedBy>Song, Hua</cp:lastModifiedBy>
  <cp:revision>654</cp:revision>
  <dcterms:created xsi:type="dcterms:W3CDTF">2006-08-16T00:00:00Z</dcterms:created>
  <dcterms:modified xsi:type="dcterms:W3CDTF">2014-05-09T05:24:38Z</dcterms:modified>
</cp:coreProperties>
</file>