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68" r:id="rId2"/>
    <p:sldId id="295" r:id="rId3"/>
    <p:sldId id="296" r:id="rId4"/>
    <p:sldId id="298" r:id="rId5"/>
    <p:sldId id="299" r:id="rId6"/>
    <p:sldId id="300" r:id="rId7"/>
    <p:sldId id="297" r:id="rId8"/>
    <p:sldId id="301" r:id="rId9"/>
    <p:sldId id="289" r:id="rId10"/>
    <p:sldId id="288" r:id="rId11"/>
    <p:sldId id="303" r:id="rId12"/>
    <p:sldId id="259" r:id="rId13"/>
    <p:sldId id="290" r:id="rId14"/>
    <p:sldId id="291" r:id="rId15"/>
    <p:sldId id="292" r:id="rId16"/>
    <p:sldId id="293" r:id="rId17"/>
    <p:sldId id="294" r:id="rId18"/>
    <p:sldId id="302"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6" d="100"/>
          <a:sy n="76" d="100"/>
        </p:scale>
        <p:origin x="-2480" y="-112"/>
      </p:cViewPr>
      <p:guideLst>
        <p:guide orient="horz" pos="2160"/>
        <p:guide pos="2880"/>
      </p:guideLst>
    </p:cSldViewPr>
  </p:slideViewPr>
  <p:notesTextViewPr>
    <p:cViewPr>
      <p:scale>
        <a:sx n="100" d="100"/>
        <a:sy n="100" d="100"/>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132A9D-8611-1342-9FF8-5546A07D65C1}" type="datetimeFigureOut">
              <a:rPr lang="en-US" smtClean="0"/>
              <a:t>5/14/14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A53234-4ABC-6846-9D2F-1DBA499C223D}" type="slidenum">
              <a:rPr lang="en-US" smtClean="0"/>
              <a:t>‹#›</a:t>
            </a:fld>
            <a:endParaRPr lang="en-US"/>
          </a:p>
        </p:txBody>
      </p:sp>
    </p:spTree>
    <p:extLst>
      <p:ext uri="{BB962C8B-B14F-4D97-AF65-F5344CB8AC3E}">
        <p14:creationId xmlns:p14="http://schemas.microsoft.com/office/powerpoint/2010/main" val="18140659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a:ln/>
        </p:spPr>
      </p:sp>
      <p:sp>
        <p:nvSpPr>
          <p:cNvPr id="1126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Some work was done in analyzing ocean eddies in the Arctic. Work by Beth Wingate to investigate the structure of coherent Arctic features observed (figure is from buoy data showing a coherent eddy extending to large depths), also identified slow and fast modes in the same Arctic regime. Last bullet included one last modification to POP for CESM.</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p:cNvSpPr>
          <p:nvPr>
            <p:ph type="sldImg"/>
          </p:nvPr>
        </p:nvSpPr>
        <p:spPr>
          <a:ln/>
        </p:spPr>
      </p:sp>
      <p:sp>
        <p:nvSpPr>
          <p:cNvPr id="12290"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Added ice biogeochemistry to sea ice model to include ice algae an related ecosystems, including sulfur cycle/DMS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p:cNvSpPr>
          <p:nvPr>
            <p:ph type="sldImg"/>
          </p:nvPr>
        </p:nvSpPr>
        <p:spPr>
          <a:ln/>
        </p:spPr>
      </p:sp>
      <p:sp>
        <p:nvSpPr>
          <p:cNvPr id="1331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Top figure is subsurface model of heat, groundwater flow that can connect lake networks in permafrost regions,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fld id="{7B8F6F58-1C0C-6644-9057-215F9E82C01D}" type="slidenum">
              <a:rPr lang="en-US">
                <a:ea typeface="MS PGothic" charset="0"/>
                <a:cs typeface="Arial" charset="0"/>
              </a:rPr>
              <a:pPr/>
              <a:t>4</a:t>
            </a:fld>
            <a:endParaRPr lang="en-US">
              <a:ea typeface="MS PGothic" charset="0"/>
              <a:cs typeface="Arial" charset="0"/>
            </a:endParaRPr>
          </a:p>
        </p:txBody>
      </p:sp>
      <p:sp>
        <p:nvSpPr>
          <p:cNvPr id="51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000" dirty="0" smtClean="0">
                <a:latin typeface="Calibri" charset="0"/>
              </a:rPr>
              <a:t>Bill, note the figures</a:t>
            </a:r>
            <a:r>
              <a:rPr lang="en-US" sz="1000" baseline="0" dirty="0" smtClean="0">
                <a:latin typeface="Calibri" charset="0"/>
              </a:rPr>
              <a:t> show problems with high latitude aerosols in the standard CAM5, and recent progress made in improving cloud and aerosol processes (to be included in CAM6 and ACME)</a:t>
            </a:r>
            <a:endParaRPr lang="en-US" sz="1000" dirty="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5</a:t>
            </a:fld>
            <a:endParaRPr lang="en-US"/>
          </a:p>
        </p:txBody>
      </p:sp>
    </p:spTree>
    <p:extLst>
      <p:ext uri="{BB962C8B-B14F-4D97-AF65-F5344CB8AC3E}">
        <p14:creationId xmlns:p14="http://schemas.microsoft.com/office/powerpoint/2010/main" val="2876458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Illustrates that the processes that control cloud’s response to aerosols are regional and regime dependent, at least as estimated by the model.</a:t>
            </a:r>
          </a:p>
        </p:txBody>
      </p:sp>
      <p:sp>
        <p:nvSpPr>
          <p:cNvPr id="4" name="Slide Number Placeholder 3"/>
          <p:cNvSpPr>
            <a:spLocks noGrp="1"/>
          </p:cNvSpPr>
          <p:nvPr>
            <p:ph type="sldNum" sz="quarter" idx="10"/>
          </p:nvPr>
        </p:nvSpPr>
        <p:spPr/>
        <p:txBody>
          <a:bodyPr/>
          <a:lstStyle/>
          <a:p>
            <a:fld id="{74F5324A-0D9B-9A43-AE72-6DBF24439625}" type="slidenum">
              <a:rPr lang="en-US" smtClean="0"/>
              <a:pPr/>
              <a:t>6</a:t>
            </a:fld>
            <a:endParaRPr lang="en-US"/>
          </a:p>
        </p:txBody>
      </p:sp>
    </p:spTree>
    <p:extLst>
      <p:ext uri="{BB962C8B-B14F-4D97-AF65-F5344CB8AC3E}">
        <p14:creationId xmlns:p14="http://schemas.microsoft.com/office/powerpoint/2010/main" val="3914068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ocean carbon pool can be divided into classes with different lifetimes (against photochemical and biological transformation and removal).</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Different ocean regions have different dominant organic classes with different seasonal cycles.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Relationships between </a:t>
            </a:r>
            <a:r>
              <a:rPr lang="en-US" sz="1200" kern="1200" dirty="0" err="1" smtClean="0">
                <a:solidFill>
                  <a:schemeClr val="tx1"/>
                </a:solidFill>
                <a:latin typeface="+mn-lt"/>
                <a:ea typeface="+mn-ea"/>
                <a:cs typeface="+mn-cs"/>
              </a:rPr>
              <a:t>chl</a:t>
            </a:r>
            <a:r>
              <a:rPr lang="en-US" sz="1200" kern="1200" dirty="0" smtClean="0">
                <a:solidFill>
                  <a:schemeClr val="tx1"/>
                </a:solidFill>
                <a:latin typeface="+mn-lt"/>
                <a:ea typeface="+mn-ea"/>
                <a:cs typeface="+mn-cs"/>
              </a:rPr>
              <a:t>-a and sea spray OM that are currently used in GCMs are derived from observed relationships in the "red" areas, and are largely related to seasonal cycles.</a:t>
            </a:r>
          </a:p>
          <a:p>
            <a:r>
              <a:rPr lang="en-US" sz="1200" kern="1200" dirty="0" smtClean="0">
                <a:solidFill>
                  <a:schemeClr val="tx1"/>
                </a:solidFill>
                <a:latin typeface="+mn-lt"/>
                <a:ea typeface="+mn-ea"/>
                <a:cs typeface="+mn-cs"/>
              </a:rPr>
              <a:t>In the "blue" areas, the seasonal cycles in sea spray OM may be driven by longer-lived species (e.g., "polysaccharides and proteins" on my figure), which peak later in the season.  Their seasonal cycle is out of phase with </a:t>
            </a:r>
            <a:r>
              <a:rPr lang="en-US" sz="1200" kern="1200" dirty="0" err="1" smtClean="0">
                <a:solidFill>
                  <a:schemeClr val="tx1"/>
                </a:solidFill>
                <a:latin typeface="+mn-lt"/>
                <a:ea typeface="+mn-ea"/>
                <a:cs typeface="+mn-cs"/>
              </a:rPr>
              <a:t>chl</a:t>
            </a:r>
            <a:r>
              <a:rPr lang="en-US" sz="1200" kern="1200" dirty="0" smtClean="0">
                <a:solidFill>
                  <a:schemeClr val="tx1"/>
                </a:solidFill>
                <a:latin typeface="+mn-lt"/>
                <a:ea typeface="+mn-ea"/>
                <a:cs typeface="+mn-cs"/>
              </a:rPr>
              <a:t>-a, so in those regions </a:t>
            </a:r>
            <a:r>
              <a:rPr lang="en-US" sz="1200" kern="1200" dirty="0" err="1" smtClean="0">
                <a:solidFill>
                  <a:schemeClr val="tx1"/>
                </a:solidFill>
                <a:latin typeface="+mn-lt"/>
                <a:ea typeface="+mn-ea"/>
                <a:cs typeface="+mn-cs"/>
              </a:rPr>
              <a:t>chl</a:t>
            </a:r>
            <a:r>
              <a:rPr lang="en-US" sz="1200" kern="1200" dirty="0" smtClean="0">
                <a:solidFill>
                  <a:schemeClr val="tx1"/>
                </a:solidFill>
                <a:latin typeface="+mn-lt"/>
                <a:ea typeface="+mn-ea"/>
                <a:cs typeface="+mn-cs"/>
              </a:rPr>
              <a:t>-a and sea spray OM may be anti-correlated.</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relationships derived from </a:t>
            </a:r>
            <a:r>
              <a:rPr lang="en-US" sz="1200" kern="1200" dirty="0" err="1" smtClean="0">
                <a:solidFill>
                  <a:schemeClr val="tx1"/>
                </a:solidFill>
                <a:latin typeface="+mn-lt"/>
                <a:ea typeface="+mn-ea"/>
                <a:cs typeface="+mn-cs"/>
              </a:rPr>
              <a:t>obs</a:t>
            </a:r>
            <a:r>
              <a:rPr lang="en-US" sz="1200" kern="1200" dirty="0" smtClean="0">
                <a:solidFill>
                  <a:schemeClr val="tx1"/>
                </a:solidFill>
                <a:latin typeface="+mn-lt"/>
                <a:ea typeface="+mn-ea"/>
                <a:cs typeface="+mn-cs"/>
              </a:rPr>
              <a:t> in red areas to the global ocean may lead to erroneous conclusions The amount and composition of the OM fraction of sea spray likely modifies the number of CCN available to clouds, but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researchers currently disagree on whether CCN are increased, decreased, or even unaffected by OM.  We we exploring</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various assumptions</a:t>
            </a:r>
          </a:p>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7</a:t>
            </a:fld>
            <a:endParaRPr lang="en-US"/>
          </a:p>
        </p:txBody>
      </p:sp>
    </p:spTree>
    <p:extLst>
      <p:ext uri="{BB962C8B-B14F-4D97-AF65-F5344CB8AC3E}">
        <p14:creationId xmlns:p14="http://schemas.microsoft.com/office/powerpoint/2010/main" val="6304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Rot="1" noChangeAspect="1" noChangeArrowheads="1" noTextEdit="1"/>
          </p:cNvSpPr>
          <p:nvPr>
            <p:ph type="sldImg"/>
          </p:nvPr>
        </p:nvSpPr>
        <p:spPr>
          <a:ln/>
        </p:spPr>
      </p:sp>
      <p:sp>
        <p:nvSpPr>
          <p:cNvPr id="51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ヒラギノ角ゴ Pro W3" charset="0"/>
              </a:defRPr>
            </a:lvl1pPr>
            <a:lvl2pPr marL="735892" indent="-283035" eaLnBrk="0" hangingPunct="0">
              <a:defRPr>
                <a:solidFill>
                  <a:schemeClr val="tx1"/>
                </a:solidFill>
                <a:latin typeface="Arial" charset="0"/>
                <a:ea typeface="ヒラギノ角ゴ Pro W3" charset="0"/>
                <a:cs typeface="ヒラギノ角ゴ Pro W3" charset="0"/>
              </a:defRPr>
            </a:lvl2pPr>
            <a:lvl3pPr marL="1132142" indent="-226428" eaLnBrk="0" hangingPunct="0">
              <a:defRPr>
                <a:solidFill>
                  <a:schemeClr val="tx1"/>
                </a:solidFill>
                <a:latin typeface="Arial" charset="0"/>
                <a:ea typeface="ヒラギノ角ゴ Pro W3" charset="0"/>
                <a:cs typeface="ヒラギノ角ゴ Pro W3" charset="0"/>
              </a:defRPr>
            </a:lvl3pPr>
            <a:lvl4pPr marL="1584998" indent="-226428" eaLnBrk="0" hangingPunct="0">
              <a:defRPr>
                <a:solidFill>
                  <a:schemeClr val="tx1"/>
                </a:solidFill>
                <a:latin typeface="Arial" charset="0"/>
                <a:ea typeface="ヒラギノ角ゴ Pro W3" charset="0"/>
                <a:cs typeface="ヒラギノ角ゴ Pro W3" charset="0"/>
              </a:defRPr>
            </a:lvl4pPr>
            <a:lvl5pPr marL="2037855" indent="-226428" eaLnBrk="0" hangingPunct="0">
              <a:defRPr>
                <a:solidFill>
                  <a:schemeClr val="tx1"/>
                </a:solidFill>
                <a:latin typeface="Arial" charset="0"/>
                <a:ea typeface="ヒラギノ角ゴ Pro W3" charset="0"/>
                <a:cs typeface="ヒラギノ角ゴ Pro W3" charset="0"/>
              </a:defRPr>
            </a:lvl5pPr>
            <a:lvl6pPr marL="2490711" indent="-226428" eaLnBrk="0" fontAlgn="base" hangingPunct="0">
              <a:spcBef>
                <a:spcPct val="0"/>
              </a:spcBef>
              <a:spcAft>
                <a:spcPct val="0"/>
              </a:spcAft>
              <a:defRPr>
                <a:solidFill>
                  <a:schemeClr val="tx1"/>
                </a:solidFill>
                <a:latin typeface="Arial" charset="0"/>
                <a:ea typeface="ヒラギノ角ゴ Pro W3" charset="0"/>
                <a:cs typeface="ヒラギノ角ゴ Pro W3" charset="0"/>
              </a:defRPr>
            </a:lvl6pPr>
            <a:lvl7pPr marL="2943568" indent="-226428" eaLnBrk="0" fontAlgn="base" hangingPunct="0">
              <a:spcBef>
                <a:spcPct val="0"/>
              </a:spcBef>
              <a:spcAft>
                <a:spcPct val="0"/>
              </a:spcAft>
              <a:defRPr>
                <a:solidFill>
                  <a:schemeClr val="tx1"/>
                </a:solidFill>
                <a:latin typeface="Arial" charset="0"/>
                <a:ea typeface="ヒラギノ角ゴ Pro W3" charset="0"/>
                <a:cs typeface="ヒラギノ角ゴ Pro W3" charset="0"/>
              </a:defRPr>
            </a:lvl7pPr>
            <a:lvl8pPr marL="3396425" indent="-226428" eaLnBrk="0" fontAlgn="base" hangingPunct="0">
              <a:spcBef>
                <a:spcPct val="0"/>
              </a:spcBef>
              <a:spcAft>
                <a:spcPct val="0"/>
              </a:spcAft>
              <a:defRPr>
                <a:solidFill>
                  <a:schemeClr val="tx1"/>
                </a:solidFill>
                <a:latin typeface="Arial" charset="0"/>
                <a:ea typeface="ヒラギノ角ゴ Pro W3" charset="0"/>
                <a:cs typeface="ヒラギノ角ゴ Pro W3" charset="0"/>
              </a:defRPr>
            </a:lvl8pPr>
            <a:lvl9pPr marL="3849281" indent="-226428" eaLnBrk="0" fontAlgn="base" hangingPunct="0">
              <a:spcBef>
                <a:spcPct val="0"/>
              </a:spcBef>
              <a:spcAft>
                <a:spcPct val="0"/>
              </a:spcAft>
              <a:defRPr>
                <a:solidFill>
                  <a:schemeClr val="tx1"/>
                </a:solidFill>
                <a:latin typeface="Arial" charset="0"/>
                <a:ea typeface="ヒラギノ角ゴ Pro W3" charset="0"/>
                <a:cs typeface="ヒラギノ角ゴ Pro W3" charset="0"/>
              </a:defRPr>
            </a:lvl9pPr>
          </a:lstStyle>
          <a:p>
            <a:pPr eaLnBrk="1" hangingPunct="1"/>
            <a:fld id="{80EF1C5E-69BA-9F40-B32C-A1816E1C25F9}" type="slidenum">
              <a:rPr lang="en-US"/>
              <a:pPr eaLnBrk="1" hangingPunct="1"/>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Rot="1" noChangeAspect="1" noChangeArrowheads="1" noTextEdit="1"/>
          </p:cNvSpPr>
          <p:nvPr>
            <p:ph type="sldImg"/>
          </p:nvPr>
        </p:nvSpPr>
        <p:spPr>
          <a:ln/>
        </p:spPr>
      </p:sp>
      <p:sp>
        <p:nvSpPr>
          <p:cNvPr id="51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ln/>
        </p:spPr>
      </p:sp>
      <p:sp>
        <p:nvSpPr>
          <p:cNvPr id="1024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Bulk of the work in the Polar project was on a variety of physics related to multi-phase sea ice (flow of water and salt through brine channels in ice, surface melt ponds, etc.)</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B18FA58-01BD-1A47-ABE7-618049A6CCCB}" type="datetimeFigureOut">
              <a:rPr lang="en-US" smtClean="0"/>
              <a:t>5/14/14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40BD9-A9B1-1441-8CCF-A286F5BBE7D1}" type="slidenum">
              <a:rPr lang="en-US" smtClean="0"/>
              <a:t>‹#›</a:t>
            </a:fld>
            <a:endParaRPr lang="en-US"/>
          </a:p>
        </p:txBody>
      </p:sp>
    </p:spTree>
    <p:extLst>
      <p:ext uri="{BB962C8B-B14F-4D97-AF65-F5344CB8AC3E}">
        <p14:creationId xmlns:p14="http://schemas.microsoft.com/office/powerpoint/2010/main" val="961699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18FA58-01BD-1A47-ABE7-618049A6CCCB}" type="datetimeFigureOut">
              <a:rPr lang="en-US" smtClean="0"/>
              <a:t>5/14/14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40BD9-A9B1-1441-8CCF-A286F5BBE7D1}" type="slidenum">
              <a:rPr lang="en-US" smtClean="0"/>
              <a:t>‹#›</a:t>
            </a:fld>
            <a:endParaRPr lang="en-US"/>
          </a:p>
        </p:txBody>
      </p:sp>
    </p:spTree>
    <p:extLst>
      <p:ext uri="{BB962C8B-B14F-4D97-AF65-F5344CB8AC3E}">
        <p14:creationId xmlns:p14="http://schemas.microsoft.com/office/powerpoint/2010/main" val="2035066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18FA58-01BD-1A47-ABE7-618049A6CCCB}" type="datetimeFigureOut">
              <a:rPr lang="en-US" smtClean="0"/>
              <a:t>5/14/14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40BD9-A9B1-1441-8CCF-A286F5BBE7D1}" type="slidenum">
              <a:rPr lang="en-US" smtClean="0"/>
              <a:t>‹#›</a:t>
            </a:fld>
            <a:endParaRPr lang="en-US"/>
          </a:p>
        </p:txBody>
      </p:sp>
    </p:spTree>
    <p:extLst>
      <p:ext uri="{BB962C8B-B14F-4D97-AF65-F5344CB8AC3E}">
        <p14:creationId xmlns:p14="http://schemas.microsoft.com/office/powerpoint/2010/main" val="3985211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ull-Color Background + Title Only">
    <p:spTree>
      <p:nvGrpSpPr>
        <p:cNvPr id="1" name=""/>
        <p:cNvGrpSpPr/>
        <p:nvPr/>
      </p:nvGrpSpPr>
      <p:grpSpPr>
        <a:xfrm>
          <a:off x="0" y="0"/>
          <a:ext cx="0" cy="0"/>
          <a:chOff x="0" y="0"/>
          <a:chExt cx="0" cy="0"/>
        </a:xfrm>
      </p:grpSpPr>
      <p:sp>
        <p:nvSpPr>
          <p:cNvPr id="11" name="Title 1"/>
          <p:cNvSpPr>
            <a:spLocks noGrp="1"/>
          </p:cNvSpPr>
          <p:nvPr>
            <p:ph type="title"/>
          </p:nvPr>
        </p:nvSpPr>
        <p:spPr>
          <a:xfrm>
            <a:off x="457200" y="356613"/>
            <a:ext cx="6629400" cy="1005840"/>
          </a:xfrm>
        </p:spPr>
        <p:txBody>
          <a:bodyPr lIns="0" tIns="0" rIns="0" bIns="0" anchor="t">
            <a:spAutoFit/>
          </a:bodyPr>
          <a:lstStyle>
            <a:lvl1pPr algn="l">
              <a:defRPr sz="2500" b="1">
                <a:solidFill>
                  <a:srgbClr val="D57500"/>
                </a:solidFill>
                <a:latin typeface="Arial"/>
                <a:cs typeface="Arial"/>
              </a:defRPr>
            </a:lvl1pPr>
          </a:lstStyle>
          <a:p>
            <a:r>
              <a:rPr lang="en-US" dirty="0" smtClean="0"/>
              <a:t>Click to edit Master title style</a:t>
            </a:r>
            <a:endParaRPr lang="en-US" dirty="0"/>
          </a:p>
        </p:txBody>
      </p:sp>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505DBE7-0ACF-E348-BBE2-A615BCE1D797}" type="slidenum">
              <a:rPr lang="en-US" smtClean="0"/>
              <a:pPr/>
              <a:t>‹#›</a:t>
            </a:fld>
            <a:endParaRPr lang="en-US" dirty="0"/>
          </a:p>
        </p:txBody>
      </p:sp>
    </p:spTree>
    <p:extLst>
      <p:ext uri="{BB962C8B-B14F-4D97-AF65-F5344CB8AC3E}">
        <p14:creationId xmlns:p14="http://schemas.microsoft.com/office/powerpoint/2010/main" val="2268411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Line Title Only">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505DBE7-0ACF-E348-BBE2-A615BCE1D797}" type="slidenum">
              <a:rPr lang="en-US" smtClean="0"/>
              <a:pPr/>
              <a:t>‹#›</a:t>
            </a:fld>
            <a:endParaRPr lang="en-US" dirty="0"/>
          </a:p>
        </p:txBody>
      </p:sp>
      <p:sp>
        <p:nvSpPr>
          <p:cNvPr id="5" name="Title 1"/>
          <p:cNvSpPr>
            <a:spLocks noGrp="1"/>
          </p:cNvSpPr>
          <p:nvPr>
            <p:ph type="title"/>
          </p:nvPr>
        </p:nvSpPr>
        <p:spPr>
          <a:xfrm>
            <a:off x="457200" y="356615"/>
            <a:ext cx="6629400" cy="621792"/>
          </a:xfrm>
          <a:prstGeom prst="rect">
            <a:avLst/>
          </a:prstGeom>
        </p:spPr>
        <p:txBody>
          <a:bodyPr/>
          <a:lstStyle>
            <a:lvl1pPr>
              <a:defRPr>
                <a:solidFill>
                  <a:srgbClr val="D5750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93884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rtlCol="0">
            <a:normAutofit/>
          </a:bodyPr>
          <a:lstStyle/>
          <a:p>
            <a:pPr lvl="0"/>
            <a:r>
              <a:rPr lang="en-US" noProof="0" smtClean="0"/>
              <a:t>Click icon to add table</a:t>
            </a:r>
            <a:endParaRPr lang="en-US" noProof="0" dirty="0" smtClean="0"/>
          </a:p>
        </p:txBody>
      </p:sp>
    </p:spTree>
    <p:extLst>
      <p:ext uri="{BB962C8B-B14F-4D97-AF65-F5344CB8AC3E}">
        <p14:creationId xmlns:p14="http://schemas.microsoft.com/office/powerpoint/2010/main" val="1394870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457200" y="6356350"/>
            <a:ext cx="2133600" cy="365125"/>
          </a:xfrm>
          <a:prstGeom prst="rect">
            <a:avLst/>
          </a:prstGeom>
        </p:spPr>
        <p:txBody>
          <a:bodyPr/>
          <a:lstStyle>
            <a:lvl1pPr>
              <a:defRPr>
                <a:solidFill>
                  <a:srgbClr val="707276"/>
                </a:solidFill>
              </a:defRPr>
            </a:lvl1pPr>
          </a:lstStyle>
          <a:p>
            <a:fld id="{35A4E209-819E-4847-8C73-FACD00174565}" type="datetime4">
              <a:rPr lang="en-US" smtClean="0"/>
              <a:t>May 14, 2014</a:t>
            </a:fld>
            <a:endParaRPr lang="en-US" dirty="0"/>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solidFill>
                  <a:srgbClr val="707276"/>
                </a:solidFill>
              </a:defRPr>
            </a:lvl1pPr>
          </a:lstStyle>
          <a:p>
            <a:endParaRPr lang="en-US"/>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defRPr>
                <a:solidFill>
                  <a:srgbClr val="707276"/>
                </a:solidFill>
              </a:defRPr>
            </a:lvl1pPr>
          </a:lstStyle>
          <a:p>
            <a:fld id="{A505DBE7-0ACF-E348-BBE2-A615BCE1D797}" type="slidenum">
              <a:rPr lang="en-US" smtClean="0"/>
              <a:pPr/>
              <a:t>‹#›</a:t>
            </a:fld>
            <a:endParaRPr lang="en-US"/>
          </a:p>
        </p:txBody>
      </p:sp>
      <p:sp>
        <p:nvSpPr>
          <p:cNvPr id="10" name="Title 1"/>
          <p:cNvSpPr>
            <a:spLocks noGrp="1"/>
          </p:cNvSpPr>
          <p:nvPr>
            <p:ph type="ctrTitle"/>
          </p:nvPr>
        </p:nvSpPr>
        <p:spPr>
          <a:xfrm>
            <a:off x="0" y="2628782"/>
            <a:ext cx="9144000" cy="1600438"/>
          </a:xfrm>
          <a:noFill/>
          <a:ln w="25400">
            <a:noFill/>
          </a:ln>
          <a:effectLst/>
        </p:spPr>
        <p:txBody>
          <a:bodyPr lIns="457200" tIns="457200" rIns="457200" bIns="457200" anchor="ctr">
            <a:spAutoFit/>
          </a:bodyPr>
          <a:lstStyle>
            <a:lvl1pPr algn="l">
              <a:defRPr sz="4400" b="1">
                <a:solidFill>
                  <a:srgbClr val="D57500"/>
                </a:solidFill>
              </a:defRPr>
            </a:lvl1pPr>
          </a:lstStyle>
          <a:p>
            <a:r>
              <a:rPr lang="en-US" dirty="0" smtClean="0"/>
              <a:t>Click to edit Master title style</a:t>
            </a:r>
            <a:endParaRPr lang="en-US" dirty="0"/>
          </a:p>
        </p:txBody>
      </p:sp>
      <p:sp>
        <p:nvSpPr>
          <p:cNvPr id="11" name="Subtitle 2"/>
          <p:cNvSpPr>
            <a:spLocks noGrp="1"/>
          </p:cNvSpPr>
          <p:nvPr>
            <p:ph type="subTitle" idx="1" hasCustomPrompt="1"/>
          </p:nvPr>
        </p:nvSpPr>
        <p:spPr>
          <a:xfrm>
            <a:off x="457200" y="4800600"/>
            <a:ext cx="8229600" cy="457200"/>
          </a:xfrm>
        </p:spPr>
        <p:txBody>
          <a:bodyPr anchor="t"/>
          <a:lstStyle>
            <a:lvl1pPr marL="0" indent="0" algn="l">
              <a:spcBef>
                <a:spcPts val="0"/>
              </a:spcBef>
              <a:buNone/>
              <a:defRPr cap="all" baseline="0">
                <a:solidFill>
                  <a:srgbClr val="70727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Presenter </a:t>
            </a:r>
            <a:r>
              <a:rPr lang="en-US" dirty="0" err="1" smtClean="0"/>
              <a:t>Name(S</a:t>
            </a:r>
            <a:r>
              <a:rPr lang="en-US" dirty="0" smtClean="0"/>
              <a:t>)</a:t>
            </a:r>
          </a:p>
        </p:txBody>
      </p:sp>
      <p:sp>
        <p:nvSpPr>
          <p:cNvPr id="12" name="Text Placeholder 6"/>
          <p:cNvSpPr>
            <a:spLocks noGrp="1"/>
          </p:cNvSpPr>
          <p:nvPr>
            <p:ph type="body" sz="quarter" idx="14" hasCustomPrompt="1"/>
          </p:nvPr>
        </p:nvSpPr>
        <p:spPr>
          <a:xfrm>
            <a:off x="455613" y="5257800"/>
            <a:ext cx="8229600" cy="228600"/>
          </a:xfrm>
        </p:spPr>
        <p:txBody>
          <a:bodyPr>
            <a:normAutofit/>
          </a:bodyPr>
          <a:lstStyle>
            <a:lvl1pPr marL="0" indent="0">
              <a:spcBef>
                <a:spcPts val="0"/>
              </a:spcBef>
              <a:buNone/>
              <a:defRPr sz="1400" baseline="0">
                <a:solidFill>
                  <a:srgbClr val="000000"/>
                </a:solidFill>
              </a:defRPr>
            </a:lvl1pPr>
          </a:lstStyle>
          <a:p>
            <a:pPr lvl="0"/>
            <a:r>
              <a:rPr lang="en-US" dirty="0" smtClean="0"/>
              <a:t>Click to add presenter organization</a:t>
            </a:r>
          </a:p>
        </p:txBody>
      </p:sp>
      <p:sp>
        <p:nvSpPr>
          <p:cNvPr id="13" name="Text Placeholder 6"/>
          <p:cNvSpPr>
            <a:spLocks noGrp="1"/>
          </p:cNvSpPr>
          <p:nvPr>
            <p:ph type="body" sz="quarter" idx="15" hasCustomPrompt="1"/>
          </p:nvPr>
        </p:nvSpPr>
        <p:spPr>
          <a:xfrm>
            <a:off x="457200" y="5540477"/>
            <a:ext cx="8229600" cy="228600"/>
          </a:xfrm>
        </p:spPr>
        <p:txBody>
          <a:bodyPr>
            <a:normAutofit/>
          </a:bodyPr>
          <a:lstStyle>
            <a:lvl1pPr marL="0" indent="0">
              <a:spcBef>
                <a:spcPts val="0"/>
              </a:spcBef>
              <a:buNone/>
              <a:defRPr sz="1400" baseline="0">
                <a:solidFill>
                  <a:srgbClr val="000000"/>
                </a:solidFill>
              </a:defRPr>
            </a:lvl1pPr>
          </a:lstStyle>
          <a:p>
            <a:pPr lvl="0"/>
            <a:r>
              <a:rPr lang="en-US" dirty="0" smtClean="0"/>
              <a:t>Click to add presentation event or location</a:t>
            </a:r>
          </a:p>
        </p:txBody>
      </p:sp>
    </p:spTree>
    <p:extLst>
      <p:ext uri="{BB962C8B-B14F-4D97-AF65-F5344CB8AC3E}">
        <p14:creationId xmlns:p14="http://schemas.microsoft.com/office/powerpoint/2010/main" val="1238097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18FA58-01BD-1A47-ABE7-618049A6CCCB}" type="datetimeFigureOut">
              <a:rPr lang="en-US" smtClean="0"/>
              <a:t>5/14/14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40BD9-A9B1-1441-8CCF-A286F5BBE7D1}" type="slidenum">
              <a:rPr lang="en-US" smtClean="0"/>
              <a:t>‹#›</a:t>
            </a:fld>
            <a:endParaRPr lang="en-US"/>
          </a:p>
        </p:txBody>
      </p:sp>
    </p:spTree>
    <p:extLst>
      <p:ext uri="{BB962C8B-B14F-4D97-AF65-F5344CB8AC3E}">
        <p14:creationId xmlns:p14="http://schemas.microsoft.com/office/powerpoint/2010/main" val="3752645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18FA58-01BD-1A47-ABE7-618049A6CCCB}" type="datetimeFigureOut">
              <a:rPr lang="en-US" smtClean="0"/>
              <a:t>5/14/14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40BD9-A9B1-1441-8CCF-A286F5BBE7D1}" type="slidenum">
              <a:rPr lang="en-US" smtClean="0"/>
              <a:t>‹#›</a:t>
            </a:fld>
            <a:endParaRPr lang="en-US"/>
          </a:p>
        </p:txBody>
      </p:sp>
    </p:spTree>
    <p:extLst>
      <p:ext uri="{BB962C8B-B14F-4D97-AF65-F5344CB8AC3E}">
        <p14:creationId xmlns:p14="http://schemas.microsoft.com/office/powerpoint/2010/main" val="1186988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B18FA58-01BD-1A47-ABE7-618049A6CCCB}" type="datetimeFigureOut">
              <a:rPr lang="en-US" smtClean="0"/>
              <a:t>5/14/14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D40BD9-A9B1-1441-8CCF-A286F5BBE7D1}" type="slidenum">
              <a:rPr lang="en-US" smtClean="0"/>
              <a:t>‹#›</a:t>
            </a:fld>
            <a:endParaRPr lang="en-US"/>
          </a:p>
        </p:txBody>
      </p:sp>
    </p:spTree>
    <p:extLst>
      <p:ext uri="{BB962C8B-B14F-4D97-AF65-F5344CB8AC3E}">
        <p14:creationId xmlns:p14="http://schemas.microsoft.com/office/powerpoint/2010/main" val="1232354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B18FA58-01BD-1A47-ABE7-618049A6CCCB}" type="datetimeFigureOut">
              <a:rPr lang="en-US" smtClean="0"/>
              <a:t>5/14/14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D40BD9-A9B1-1441-8CCF-A286F5BBE7D1}" type="slidenum">
              <a:rPr lang="en-US" smtClean="0"/>
              <a:t>‹#›</a:t>
            </a:fld>
            <a:endParaRPr lang="en-US"/>
          </a:p>
        </p:txBody>
      </p:sp>
    </p:spTree>
    <p:extLst>
      <p:ext uri="{BB962C8B-B14F-4D97-AF65-F5344CB8AC3E}">
        <p14:creationId xmlns:p14="http://schemas.microsoft.com/office/powerpoint/2010/main" val="3541028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B18FA58-01BD-1A47-ABE7-618049A6CCCB}" type="datetimeFigureOut">
              <a:rPr lang="en-US" smtClean="0"/>
              <a:t>5/14/14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D40BD9-A9B1-1441-8CCF-A286F5BBE7D1}" type="slidenum">
              <a:rPr lang="en-US" smtClean="0"/>
              <a:t>‹#›</a:t>
            </a:fld>
            <a:endParaRPr lang="en-US"/>
          </a:p>
        </p:txBody>
      </p:sp>
    </p:spTree>
    <p:extLst>
      <p:ext uri="{BB962C8B-B14F-4D97-AF65-F5344CB8AC3E}">
        <p14:creationId xmlns:p14="http://schemas.microsoft.com/office/powerpoint/2010/main" val="1923290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18FA58-01BD-1A47-ABE7-618049A6CCCB}" type="datetimeFigureOut">
              <a:rPr lang="en-US" smtClean="0"/>
              <a:t>5/14/14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D40BD9-A9B1-1441-8CCF-A286F5BBE7D1}" type="slidenum">
              <a:rPr lang="en-US" smtClean="0"/>
              <a:t>‹#›</a:t>
            </a:fld>
            <a:endParaRPr lang="en-US"/>
          </a:p>
        </p:txBody>
      </p:sp>
    </p:spTree>
    <p:extLst>
      <p:ext uri="{BB962C8B-B14F-4D97-AF65-F5344CB8AC3E}">
        <p14:creationId xmlns:p14="http://schemas.microsoft.com/office/powerpoint/2010/main" val="3408095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18FA58-01BD-1A47-ABE7-618049A6CCCB}" type="datetimeFigureOut">
              <a:rPr lang="en-US" smtClean="0"/>
              <a:t>5/14/14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D40BD9-A9B1-1441-8CCF-A286F5BBE7D1}" type="slidenum">
              <a:rPr lang="en-US" smtClean="0"/>
              <a:t>‹#›</a:t>
            </a:fld>
            <a:endParaRPr lang="en-US"/>
          </a:p>
        </p:txBody>
      </p:sp>
    </p:spTree>
    <p:extLst>
      <p:ext uri="{BB962C8B-B14F-4D97-AF65-F5344CB8AC3E}">
        <p14:creationId xmlns:p14="http://schemas.microsoft.com/office/powerpoint/2010/main" val="2999448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18FA58-01BD-1A47-ABE7-618049A6CCCB}" type="datetimeFigureOut">
              <a:rPr lang="en-US" smtClean="0"/>
              <a:t>5/14/14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D40BD9-A9B1-1441-8CCF-A286F5BBE7D1}" type="slidenum">
              <a:rPr lang="en-US" smtClean="0"/>
              <a:t>‹#›</a:t>
            </a:fld>
            <a:endParaRPr lang="en-US"/>
          </a:p>
        </p:txBody>
      </p:sp>
    </p:spTree>
    <p:extLst>
      <p:ext uri="{BB962C8B-B14F-4D97-AF65-F5344CB8AC3E}">
        <p14:creationId xmlns:p14="http://schemas.microsoft.com/office/powerpoint/2010/main" val="19826636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18FA58-01BD-1A47-ABE7-618049A6CCCB}" type="datetimeFigureOut">
              <a:rPr lang="en-US" smtClean="0"/>
              <a:t>5/14/14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D40BD9-A9B1-1441-8CCF-A286F5BBE7D1}" type="slidenum">
              <a:rPr lang="en-US" smtClean="0"/>
              <a:t>‹#›</a:t>
            </a:fld>
            <a:endParaRPr lang="en-US"/>
          </a:p>
        </p:txBody>
      </p:sp>
    </p:spTree>
    <p:extLst>
      <p:ext uri="{BB962C8B-B14F-4D97-AF65-F5344CB8AC3E}">
        <p14:creationId xmlns:p14="http://schemas.microsoft.com/office/powerpoint/2010/main" val="312822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5" r:id="rId14"/>
    <p:sldLayoutId id="2147483666"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3.emf"/><Relationship Id="rId5" Type="http://schemas.openxmlformats.org/officeDocument/2006/relationships/oleObject" Target="../embeddings/oleObject2.bin"/><Relationship Id="rId6" Type="http://schemas.openxmlformats.org/officeDocument/2006/relationships/image" Target="../media/image24.emf"/><Relationship Id="rId7" Type="http://schemas.openxmlformats.org/officeDocument/2006/relationships/image" Target="../media/image25.png"/><Relationship Id="rId8" Type="http://schemas.openxmlformats.org/officeDocument/2006/relationships/image" Target="../media/image26.png"/><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emf"/><Relationship Id="rId6" Type="http://schemas.openxmlformats.org/officeDocument/2006/relationships/image" Target="../media/image31.emf"/><Relationship Id="rId7" Type="http://schemas.openxmlformats.org/officeDocument/2006/relationships/image" Target="../media/image32.emf"/><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eg"/><Relationship Id="rId5"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em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jpeg"/><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emf"/><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4415126" y="0"/>
            <a:ext cx="4665267" cy="3901574"/>
          </a:xfrm>
        </p:spPr>
        <p:txBody>
          <a:bodyPr>
            <a:normAutofit fontScale="90000"/>
          </a:bodyPr>
          <a:lstStyle/>
          <a:p>
            <a:pPr algn="l"/>
            <a:r>
              <a:rPr lang="en-US" sz="3600" dirty="0" smtClean="0">
                <a:latin typeface="Arial" charset="0"/>
                <a:ea typeface="ＭＳ Ｐゴシック" charset="0"/>
                <a:cs typeface="ＭＳ Ｐゴシック" charset="0"/>
              </a:rPr>
              <a:t>“The Polar Project”</a:t>
            </a:r>
            <a:br>
              <a:rPr lang="en-US" sz="3600" dirty="0" smtClean="0">
                <a:latin typeface="Arial" charset="0"/>
                <a:ea typeface="ＭＳ Ｐゴシック" charset="0"/>
                <a:cs typeface="ＭＳ Ｐゴシック" charset="0"/>
              </a:rPr>
            </a:br>
            <a:r>
              <a:rPr lang="en-US" sz="3600" dirty="0" smtClean="0">
                <a:latin typeface="Arial" charset="0"/>
                <a:ea typeface="ＭＳ Ｐゴシック" charset="0"/>
                <a:cs typeface="ＭＳ Ｐゴシック" charset="0"/>
              </a:rPr>
              <a:t/>
            </a:r>
            <a:br>
              <a:rPr lang="en-US" sz="3600" dirty="0" smtClean="0">
                <a:latin typeface="Arial" charset="0"/>
                <a:ea typeface="ＭＳ Ｐゴシック" charset="0"/>
                <a:cs typeface="ＭＳ Ｐゴシック" charset="0"/>
              </a:rPr>
            </a:br>
            <a:r>
              <a:rPr lang="en-US" sz="3600" dirty="0" smtClean="0">
                <a:latin typeface="Arial" charset="0"/>
                <a:ea typeface="ＭＳ Ｐゴシック" charset="0"/>
                <a:cs typeface="ＭＳ Ｐゴシック" charset="0"/>
              </a:rPr>
              <a:t>Improving </a:t>
            </a:r>
            <a:r>
              <a:rPr lang="en-US" sz="3600" dirty="0">
                <a:latin typeface="Arial" charset="0"/>
                <a:ea typeface="ＭＳ Ｐゴシック" charset="0"/>
                <a:cs typeface="ＭＳ Ｐゴシック" charset="0"/>
              </a:rPr>
              <a:t>the Characterization of Clouds, Aerosols and the  </a:t>
            </a:r>
            <a:r>
              <a:rPr lang="en-US" sz="3600" dirty="0" err="1">
                <a:latin typeface="Arial" charset="0"/>
                <a:ea typeface="ＭＳ Ｐゴシック" charset="0"/>
                <a:cs typeface="ＭＳ Ｐゴシック" charset="0"/>
              </a:rPr>
              <a:t>Cryosphere</a:t>
            </a:r>
            <a:r>
              <a:rPr lang="en-US" sz="3600" dirty="0">
                <a:latin typeface="Arial" charset="0"/>
                <a:ea typeface="ＭＳ Ｐゴシック" charset="0"/>
                <a:cs typeface="ＭＳ Ｐゴシック" charset="0"/>
              </a:rPr>
              <a:t> in Climate </a:t>
            </a:r>
            <a:r>
              <a:rPr lang="en-US" sz="3600" dirty="0" smtClean="0">
                <a:latin typeface="Arial" charset="0"/>
                <a:ea typeface="ＭＳ Ｐゴシック" charset="0"/>
                <a:cs typeface="ＭＳ Ｐゴシック" charset="0"/>
              </a:rPr>
              <a:t>Models</a:t>
            </a:r>
            <a:endParaRPr lang="en-US" sz="1800" dirty="0">
              <a:latin typeface="Arial" charset="0"/>
              <a:ea typeface="ＭＳ Ｐゴシック" charset="0"/>
              <a:cs typeface="ＭＳ Ｐゴシック" charset="0"/>
            </a:endParaRPr>
          </a:p>
        </p:txBody>
      </p:sp>
      <p:sp>
        <p:nvSpPr>
          <p:cNvPr id="4" name="Content Placeholder 10"/>
          <p:cNvSpPr txBox="1">
            <a:spLocks/>
          </p:cNvSpPr>
          <p:nvPr/>
        </p:nvSpPr>
        <p:spPr>
          <a:xfrm>
            <a:off x="0" y="284105"/>
            <a:ext cx="3769193" cy="653421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400" i="1" dirty="0" smtClean="0">
                <a:solidFill>
                  <a:srgbClr val="000000"/>
                </a:solidFill>
              </a:rPr>
              <a:t>Parameterization development</a:t>
            </a:r>
          </a:p>
          <a:p>
            <a:pPr marL="457200" indent="-457200" algn="l">
              <a:buFont typeface="Arial"/>
              <a:buChar char="•"/>
            </a:pPr>
            <a:endParaRPr lang="en-US" sz="2400" i="1" dirty="0" smtClean="0">
              <a:solidFill>
                <a:srgbClr val="000000"/>
              </a:solidFill>
            </a:endParaRPr>
          </a:p>
          <a:p>
            <a:pPr marL="457200" indent="-457200" algn="l">
              <a:buFont typeface="Arial"/>
              <a:buChar char="•"/>
            </a:pPr>
            <a:r>
              <a:rPr lang="en-US" sz="2400" i="1" dirty="0" smtClean="0">
                <a:solidFill>
                  <a:srgbClr val="000000"/>
                </a:solidFill>
              </a:rPr>
              <a:t>How have changing forcing agents influenced sea ice over the last few decades?</a:t>
            </a:r>
          </a:p>
          <a:p>
            <a:pPr marL="457200" indent="-457200" algn="l">
              <a:buFont typeface="Arial"/>
              <a:buChar char="•"/>
            </a:pPr>
            <a:r>
              <a:rPr lang="en-US" sz="2400" i="1" dirty="0" smtClean="0">
                <a:solidFill>
                  <a:srgbClr val="000000"/>
                </a:solidFill>
              </a:rPr>
              <a:t>How do improvements to process level representation influence our interpretation of that climate change?</a:t>
            </a:r>
            <a:endParaRPr lang="en-US" sz="2400" dirty="0" smtClean="0">
              <a:solidFill>
                <a:srgbClr val="000000"/>
              </a:solidFill>
            </a:endParaRPr>
          </a:p>
        </p:txBody>
      </p:sp>
      <p:sp>
        <p:nvSpPr>
          <p:cNvPr id="7" name="Rectangle 4"/>
          <p:cNvSpPr txBox="1">
            <a:spLocks noChangeArrowheads="1"/>
          </p:cNvSpPr>
          <p:nvPr/>
        </p:nvSpPr>
        <p:spPr>
          <a:xfrm>
            <a:off x="4481962" y="3685324"/>
            <a:ext cx="4365985" cy="2202377"/>
          </a:xfrm>
          <a:prstGeom prst="rect">
            <a:avLst/>
          </a:prstGeom>
          <a:solidFill>
            <a:schemeClr val="bg1"/>
          </a:solidFill>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90000"/>
              </a:lnSpc>
            </a:pPr>
            <a:r>
              <a:rPr lang="en-US" sz="2400" dirty="0" smtClean="0">
                <a:solidFill>
                  <a:schemeClr val="tx1"/>
                </a:solidFill>
                <a:latin typeface="Times New Roman" charset="0"/>
                <a:ea typeface="ＭＳ Ｐゴシック" charset="0"/>
                <a:cs typeface="ＭＳ Ｐゴシック" charset="0"/>
              </a:rPr>
              <a:t>Phil Rasch (PNNL), </a:t>
            </a:r>
            <a:br>
              <a:rPr lang="en-US" sz="2400" dirty="0" smtClean="0">
                <a:solidFill>
                  <a:schemeClr val="tx1"/>
                </a:solidFill>
                <a:latin typeface="Times New Roman" charset="0"/>
                <a:ea typeface="ＭＳ Ｐゴシック" charset="0"/>
                <a:cs typeface="ＭＳ Ｐゴシック" charset="0"/>
              </a:rPr>
            </a:br>
            <a:r>
              <a:rPr lang="en-US" sz="2400" dirty="0" smtClean="0">
                <a:solidFill>
                  <a:schemeClr val="tx1"/>
                </a:solidFill>
                <a:latin typeface="Times New Roman" charset="0"/>
                <a:ea typeface="ＭＳ Ｐゴシック" charset="0"/>
                <a:cs typeface="ＭＳ Ｐゴシック" charset="0"/>
              </a:rPr>
              <a:t>Phil Jones (LANL), </a:t>
            </a:r>
          </a:p>
          <a:p>
            <a:pPr algn="l">
              <a:lnSpc>
                <a:spcPct val="90000"/>
              </a:lnSpc>
            </a:pPr>
            <a:r>
              <a:rPr lang="en-US" sz="2400" dirty="0" smtClean="0">
                <a:solidFill>
                  <a:schemeClr val="tx1"/>
                </a:solidFill>
                <a:latin typeface="Times New Roman" charset="0"/>
                <a:ea typeface="ＭＳ Ｐゴシック" charset="0"/>
                <a:cs typeface="ＭＳ Ｐゴシック" charset="0"/>
              </a:rPr>
              <a:t>Steve Klein (LLNL), </a:t>
            </a:r>
            <a:br>
              <a:rPr lang="en-US" sz="2400" dirty="0" smtClean="0">
                <a:solidFill>
                  <a:schemeClr val="tx1"/>
                </a:solidFill>
                <a:latin typeface="Times New Roman" charset="0"/>
                <a:ea typeface="ＭＳ Ｐゴシック" charset="0"/>
                <a:cs typeface="ＭＳ Ｐゴシック" charset="0"/>
              </a:rPr>
            </a:br>
            <a:r>
              <a:rPr lang="en-US" sz="2400" dirty="0" err="1" smtClean="0">
                <a:solidFill>
                  <a:schemeClr val="bg1">
                    <a:lumMod val="65000"/>
                  </a:schemeClr>
                </a:solidFill>
                <a:latin typeface="Times New Roman" charset="0"/>
                <a:ea typeface="ＭＳ Ｐゴシック" charset="0"/>
                <a:cs typeface="ＭＳ Ｐゴシック" charset="0"/>
              </a:rPr>
              <a:t>Surabi</a:t>
            </a:r>
            <a:r>
              <a:rPr lang="en-US" sz="2400" dirty="0" smtClean="0">
                <a:solidFill>
                  <a:schemeClr val="bg1">
                    <a:lumMod val="65000"/>
                  </a:schemeClr>
                </a:solidFill>
                <a:latin typeface="Times New Roman" charset="0"/>
                <a:ea typeface="ＭＳ Ｐゴシック" charset="0"/>
                <a:cs typeface="ＭＳ Ｐゴシック" charset="0"/>
              </a:rPr>
              <a:t> </a:t>
            </a:r>
            <a:r>
              <a:rPr lang="en-US" sz="2400" dirty="0" err="1" smtClean="0">
                <a:solidFill>
                  <a:schemeClr val="bg1">
                    <a:lumMod val="65000"/>
                  </a:schemeClr>
                </a:solidFill>
                <a:latin typeface="Times New Roman" charset="0"/>
                <a:ea typeface="ＭＳ Ｐゴシック" charset="0"/>
                <a:cs typeface="ＭＳ Ｐゴシック" charset="0"/>
              </a:rPr>
              <a:t>Menon</a:t>
            </a:r>
            <a:r>
              <a:rPr lang="en-US" sz="2400" dirty="0" smtClean="0">
                <a:solidFill>
                  <a:schemeClr val="bg1">
                    <a:lumMod val="65000"/>
                  </a:schemeClr>
                </a:solidFill>
                <a:latin typeface="Times New Roman" charset="0"/>
                <a:ea typeface="ＭＳ Ｐゴシック" charset="0"/>
                <a:cs typeface="ＭＳ Ｐゴシック" charset="0"/>
              </a:rPr>
              <a:t> (LBNL)</a:t>
            </a:r>
          </a:p>
          <a:p>
            <a:pPr algn="l">
              <a:lnSpc>
                <a:spcPct val="90000"/>
              </a:lnSpc>
            </a:pPr>
            <a:endParaRPr lang="en-US" sz="2400" dirty="0" smtClean="0">
              <a:solidFill>
                <a:schemeClr val="tx1"/>
              </a:solidFill>
              <a:latin typeface="Times New Roman" charset="0"/>
              <a:ea typeface="ＭＳ Ｐゴシック" charset="0"/>
              <a:cs typeface="ＭＳ Ｐゴシック" charset="0"/>
            </a:endParaRPr>
          </a:p>
          <a:p>
            <a:pPr algn="l">
              <a:lnSpc>
                <a:spcPct val="90000"/>
              </a:lnSpc>
            </a:pPr>
            <a:endParaRPr lang="en-US" sz="2400" dirty="0">
              <a:solidFill>
                <a:schemeClr val="tx1"/>
              </a:solidFill>
              <a:latin typeface="Times New Roman" charset="0"/>
              <a:ea typeface="ＭＳ Ｐゴシック" charset="0"/>
              <a:cs typeface="ＭＳ Ｐゴシック" charset="0"/>
            </a:endParaRPr>
          </a:p>
        </p:txBody>
      </p:sp>
      <p:sp>
        <p:nvSpPr>
          <p:cNvPr id="2" name="Subtitle 1"/>
          <p:cNvSpPr>
            <a:spLocks noGrp="1"/>
          </p:cNvSpPr>
          <p:nvPr>
            <p:ph type="subTitle" idx="1"/>
          </p:nvPr>
        </p:nvSpPr>
        <p:spPr>
          <a:xfrm>
            <a:off x="2679593" y="5603989"/>
            <a:ext cx="6400800" cy="1058296"/>
          </a:xfrm>
        </p:spPr>
        <p:txBody>
          <a:bodyPr>
            <a:normAutofit/>
          </a:bodyPr>
          <a:lstStyle/>
          <a:p>
            <a:pPr algn="l"/>
            <a:r>
              <a:rPr lang="en-US" sz="2800" i="1" dirty="0" smtClean="0">
                <a:solidFill>
                  <a:srgbClr val="0000FF"/>
                </a:solidFill>
              </a:rPr>
              <a:t>Support from the DOE Earth System Modeling Program</a:t>
            </a:r>
            <a:endParaRPr lang="en-US" sz="2800" i="1" dirty="0">
              <a:solidFill>
                <a:srgbClr val="0000FF"/>
              </a:solidFill>
            </a:endParaRPr>
          </a:p>
        </p:txBody>
      </p:sp>
    </p:spTree>
    <p:extLst>
      <p:ext uri="{BB962C8B-B14F-4D97-AF65-F5344CB8AC3E}">
        <p14:creationId xmlns:p14="http://schemas.microsoft.com/office/powerpoint/2010/main" val="29062014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304800" y="990600"/>
            <a:ext cx="34686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ヒラギノ角ゴ Pro W3" charset="0"/>
                <a:cs typeface="ヒラギノ角ゴ Pro W3" charset="0"/>
              </a:defRPr>
            </a:lvl1pPr>
            <a:lvl2pPr marL="742950" indent="-285750" eaLnBrk="0" hangingPunct="0">
              <a:defRPr>
                <a:solidFill>
                  <a:schemeClr val="tx1"/>
                </a:solidFill>
                <a:latin typeface="Arial" charset="0"/>
                <a:ea typeface="ヒラギノ角ゴ Pro W3" charset="0"/>
                <a:cs typeface="ヒラギノ角ゴ Pro W3" charset="0"/>
              </a:defRPr>
            </a:lvl2pPr>
            <a:lvl3pPr marL="1143000" indent="-228600" eaLnBrk="0" hangingPunct="0">
              <a:defRPr>
                <a:solidFill>
                  <a:schemeClr val="tx1"/>
                </a:solidFill>
                <a:latin typeface="Arial" charset="0"/>
                <a:ea typeface="ヒラギノ角ゴ Pro W3" charset="0"/>
                <a:cs typeface="ヒラギノ角ゴ Pro W3" charset="0"/>
              </a:defRPr>
            </a:lvl3pPr>
            <a:lvl4pPr marL="1600200" indent="-228600" eaLnBrk="0" hangingPunct="0">
              <a:defRPr>
                <a:solidFill>
                  <a:schemeClr val="tx1"/>
                </a:solidFill>
                <a:latin typeface="Arial" charset="0"/>
                <a:ea typeface="ヒラギノ角ゴ Pro W3" charset="0"/>
                <a:cs typeface="ヒラギノ角ゴ Pro W3" charset="0"/>
              </a:defRPr>
            </a:lvl4pPr>
            <a:lvl5pPr marL="2057400" indent="-228600" eaLnBrk="0" hangingPunct="0">
              <a:defRPr>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9pPr>
          </a:lstStyle>
          <a:p>
            <a:r>
              <a:rPr lang="en-US" sz="1400" b="1" u="sng">
                <a:latin typeface="Cambria" charset="0"/>
                <a:ea typeface="ＭＳ Ｐゴシック" charset="0"/>
                <a:cs typeface="ＭＳ Ｐゴシック" charset="0"/>
              </a:rPr>
              <a:t>Science Questions</a:t>
            </a:r>
          </a:p>
        </p:txBody>
      </p:sp>
      <p:sp>
        <p:nvSpPr>
          <p:cNvPr id="2051" name="Rectangle 6"/>
          <p:cNvSpPr>
            <a:spLocks noChangeArrowheads="1"/>
          </p:cNvSpPr>
          <p:nvPr/>
        </p:nvSpPr>
        <p:spPr bwMode="auto">
          <a:xfrm>
            <a:off x="381000" y="1295400"/>
            <a:ext cx="41148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17475" lvl="1" indent="-117475" eaLnBrk="0" hangingPunct="0">
              <a:lnSpc>
                <a:spcPct val="95000"/>
              </a:lnSpc>
              <a:spcBef>
                <a:spcPct val="50000"/>
              </a:spcBef>
              <a:buSzPct val="100000"/>
            </a:pPr>
            <a:r>
              <a:rPr lang="en-US" sz="1200">
                <a:latin typeface="Comic Sans MS" charset="0"/>
              </a:rPr>
              <a:t>How do climate model simulated cloud types vary with different treatments of the ice nucleation process and how these changes impact Earth</a:t>
            </a:r>
            <a:r>
              <a:rPr lang="ja-JP" altLang="en-US" sz="1200">
                <a:latin typeface="Comic Sans MS" charset="0"/>
              </a:rPr>
              <a:t>’</a:t>
            </a:r>
            <a:r>
              <a:rPr lang="en-US" sz="1200">
                <a:latin typeface="Comic Sans MS" charset="0"/>
              </a:rPr>
              <a:t>s radiative budget?</a:t>
            </a:r>
            <a:endParaRPr lang="en-US" sz="1200">
              <a:solidFill>
                <a:srgbClr val="000000"/>
              </a:solidFill>
              <a:latin typeface="Comic Sans MS" charset="0"/>
            </a:endParaRPr>
          </a:p>
        </p:txBody>
      </p:sp>
      <p:sp>
        <p:nvSpPr>
          <p:cNvPr id="2052" name="Text Box 8"/>
          <p:cNvSpPr txBox="1">
            <a:spLocks noChangeArrowheads="1"/>
          </p:cNvSpPr>
          <p:nvPr/>
        </p:nvSpPr>
        <p:spPr bwMode="auto">
          <a:xfrm>
            <a:off x="4419600" y="5715000"/>
            <a:ext cx="47244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475" indent="-117475" defTabSz="339725" eaLnBrk="0" hangingPunct="0">
              <a:defRPr>
                <a:solidFill>
                  <a:schemeClr val="tx1"/>
                </a:solidFill>
                <a:latin typeface="Arial" charset="0"/>
                <a:ea typeface="ヒラギノ角ゴ Pro W3" charset="0"/>
                <a:cs typeface="ヒラギノ角ゴ Pro W3" charset="0"/>
              </a:defRPr>
            </a:lvl1pPr>
            <a:lvl2pPr marL="742950" indent="-285750" defTabSz="339725" eaLnBrk="0" hangingPunct="0">
              <a:defRPr>
                <a:solidFill>
                  <a:schemeClr val="tx1"/>
                </a:solidFill>
                <a:latin typeface="Arial" charset="0"/>
                <a:ea typeface="ヒラギノ角ゴ Pro W3" charset="0"/>
                <a:cs typeface="ヒラギノ角ゴ Pro W3" charset="0"/>
              </a:defRPr>
            </a:lvl2pPr>
            <a:lvl3pPr marL="1143000" indent="-228600" defTabSz="339725" eaLnBrk="0" hangingPunct="0">
              <a:defRPr>
                <a:solidFill>
                  <a:schemeClr val="tx1"/>
                </a:solidFill>
                <a:latin typeface="Arial" charset="0"/>
                <a:ea typeface="ヒラギノ角ゴ Pro W3" charset="0"/>
                <a:cs typeface="ヒラギノ角ゴ Pro W3" charset="0"/>
              </a:defRPr>
            </a:lvl3pPr>
            <a:lvl4pPr marL="1600200" indent="-228600" defTabSz="339725" eaLnBrk="0" hangingPunct="0">
              <a:defRPr>
                <a:solidFill>
                  <a:schemeClr val="tx1"/>
                </a:solidFill>
                <a:latin typeface="Arial" charset="0"/>
                <a:ea typeface="ヒラギノ角ゴ Pro W3" charset="0"/>
                <a:cs typeface="ヒラギノ角ゴ Pro W3" charset="0"/>
              </a:defRPr>
            </a:lvl4pPr>
            <a:lvl5pPr marL="2057400" indent="-228600" defTabSz="339725" eaLnBrk="0" hangingPunct="0">
              <a:defRPr>
                <a:solidFill>
                  <a:schemeClr val="tx1"/>
                </a:solidFill>
                <a:latin typeface="Arial" charset="0"/>
                <a:ea typeface="ヒラギノ角ゴ Pro W3" charset="0"/>
                <a:cs typeface="ヒラギノ角ゴ Pro W3" charset="0"/>
              </a:defRPr>
            </a:lvl5pPr>
            <a:lvl6pPr marL="2514600" indent="-228600" defTabSz="339725" eaLnBrk="0" fontAlgn="base" hangingPunct="0">
              <a:spcBef>
                <a:spcPct val="0"/>
              </a:spcBef>
              <a:spcAft>
                <a:spcPct val="0"/>
              </a:spcAft>
              <a:defRPr>
                <a:solidFill>
                  <a:schemeClr val="tx1"/>
                </a:solidFill>
                <a:latin typeface="Arial" charset="0"/>
                <a:ea typeface="ヒラギノ角ゴ Pro W3" charset="0"/>
                <a:cs typeface="ヒラギノ角ゴ Pro W3" charset="0"/>
              </a:defRPr>
            </a:lvl6pPr>
            <a:lvl7pPr marL="2971800" indent="-228600" defTabSz="339725" eaLnBrk="0" fontAlgn="base" hangingPunct="0">
              <a:spcBef>
                <a:spcPct val="0"/>
              </a:spcBef>
              <a:spcAft>
                <a:spcPct val="0"/>
              </a:spcAft>
              <a:defRPr>
                <a:solidFill>
                  <a:schemeClr val="tx1"/>
                </a:solidFill>
                <a:latin typeface="Arial" charset="0"/>
                <a:ea typeface="ヒラギノ角ゴ Pro W3" charset="0"/>
                <a:cs typeface="ヒラギノ角ゴ Pro W3" charset="0"/>
              </a:defRPr>
            </a:lvl7pPr>
            <a:lvl8pPr marL="3429000" indent="-228600" defTabSz="339725" eaLnBrk="0" fontAlgn="base" hangingPunct="0">
              <a:spcBef>
                <a:spcPct val="0"/>
              </a:spcBef>
              <a:spcAft>
                <a:spcPct val="0"/>
              </a:spcAft>
              <a:defRPr>
                <a:solidFill>
                  <a:schemeClr val="tx1"/>
                </a:solidFill>
                <a:latin typeface="Arial" charset="0"/>
                <a:ea typeface="ヒラギノ角ゴ Pro W3" charset="0"/>
                <a:cs typeface="ヒラギノ角ゴ Pro W3" charset="0"/>
              </a:defRPr>
            </a:lvl8pPr>
            <a:lvl9pPr marL="3886200" indent="-228600" defTabSz="339725" eaLnBrk="0" fontAlgn="base" hangingPunct="0">
              <a:spcBef>
                <a:spcPct val="0"/>
              </a:spcBef>
              <a:spcAft>
                <a:spcPct val="0"/>
              </a:spcAft>
              <a:defRPr>
                <a:solidFill>
                  <a:schemeClr val="tx1"/>
                </a:solidFill>
                <a:latin typeface="Arial" charset="0"/>
                <a:ea typeface="ヒラギノ角ゴ Pro W3" charset="0"/>
                <a:cs typeface="ヒラギノ角ゴ Pro W3" charset="0"/>
              </a:defRPr>
            </a:lvl9pPr>
          </a:lstStyle>
          <a:p>
            <a:pPr>
              <a:spcAft>
                <a:spcPct val="50000"/>
              </a:spcAft>
            </a:pPr>
            <a:r>
              <a:rPr lang="en-US" sz="1400" b="1" u="sng">
                <a:latin typeface="Cambria" charset="0"/>
                <a:ea typeface="ＭＳ Ｐゴシック" charset="0"/>
                <a:cs typeface="ＭＳ Ｐゴシック" charset="0"/>
              </a:rPr>
              <a:t>Publication</a:t>
            </a:r>
          </a:p>
          <a:p>
            <a:r>
              <a:rPr lang="en-US" sz="1100">
                <a:latin typeface="Comic Sans MS" charset="0"/>
                <a:ea typeface="ＭＳ Ｐゴシック" charset="0"/>
                <a:cs typeface="ＭＳ Ｐゴシック" charset="0"/>
              </a:rPr>
              <a:t>Xie, Liu, Zhao, and Zhang, 2013: Sensitivity of CAM5 Simulated Arctic Clouds and Radiation to Ice Nucleation Parameterization. J. Clim. In press, http://journals.ametsoc.org/doi/abs/10.1175/JCLI-D-12-00517.1.</a:t>
            </a:r>
            <a:endParaRPr lang="en-US" sz="1100">
              <a:latin typeface="Comic Sans MS" charset="0"/>
            </a:endParaRPr>
          </a:p>
        </p:txBody>
      </p:sp>
      <p:sp>
        <p:nvSpPr>
          <p:cNvPr id="2053" name="Text Box 16"/>
          <p:cNvSpPr txBox="1">
            <a:spLocks noChangeArrowheads="1"/>
          </p:cNvSpPr>
          <p:nvPr/>
        </p:nvSpPr>
        <p:spPr bwMode="auto">
          <a:xfrm>
            <a:off x="4479925" y="4427538"/>
            <a:ext cx="4325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ヒラギノ角ゴ Pro W3" charset="0"/>
                <a:cs typeface="ヒラギノ角ゴ Pro W3" charset="0"/>
              </a:defRPr>
            </a:lvl1pPr>
            <a:lvl2pPr marL="742950" indent="-285750" eaLnBrk="0" hangingPunct="0">
              <a:defRPr>
                <a:solidFill>
                  <a:schemeClr val="tx1"/>
                </a:solidFill>
                <a:latin typeface="Arial" charset="0"/>
                <a:ea typeface="ヒラギノ角ゴ Pro W3" charset="0"/>
                <a:cs typeface="ヒラギノ角ゴ Pro W3" charset="0"/>
              </a:defRPr>
            </a:lvl2pPr>
            <a:lvl3pPr marL="1143000" indent="-228600" eaLnBrk="0" hangingPunct="0">
              <a:defRPr>
                <a:solidFill>
                  <a:schemeClr val="tx1"/>
                </a:solidFill>
                <a:latin typeface="Arial" charset="0"/>
                <a:ea typeface="ヒラギノ角ゴ Pro W3" charset="0"/>
                <a:cs typeface="ヒラギノ角ゴ Pro W3" charset="0"/>
              </a:defRPr>
            </a:lvl3pPr>
            <a:lvl4pPr marL="1600200" indent="-228600" eaLnBrk="0" hangingPunct="0">
              <a:defRPr>
                <a:solidFill>
                  <a:schemeClr val="tx1"/>
                </a:solidFill>
                <a:latin typeface="Arial" charset="0"/>
                <a:ea typeface="ヒラギノ角ゴ Pro W3" charset="0"/>
                <a:cs typeface="ヒラギノ角ゴ Pro W3" charset="0"/>
              </a:defRPr>
            </a:lvl4pPr>
            <a:lvl5pPr marL="2057400" indent="-228600" eaLnBrk="0" hangingPunct="0">
              <a:defRPr>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9pPr>
          </a:lstStyle>
          <a:p>
            <a:pPr>
              <a:spcAft>
                <a:spcPts val="600"/>
              </a:spcAft>
            </a:pPr>
            <a:r>
              <a:rPr lang="en-US" sz="1400" b="1" u="sng">
                <a:latin typeface="Cambria" charset="0"/>
                <a:ea typeface="ＭＳ Ｐゴシック" charset="0"/>
                <a:cs typeface="ＭＳ Ｐゴシック" charset="0"/>
              </a:rPr>
              <a:t>Conclusions</a:t>
            </a:r>
          </a:p>
        </p:txBody>
      </p:sp>
      <p:sp>
        <p:nvSpPr>
          <p:cNvPr id="2054" name="Line 28"/>
          <p:cNvSpPr>
            <a:spLocks noChangeShapeType="1"/>
          </p:cNvSpPr>
          <p:nvPr/>
        </p:nvSpPr>
        <p:spPr bwMode="auto">
          <a:xfrm>
            <a:off x="276225" y="1000125"/>
            <a:ext cx="86106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5" name="Text Box 30"/>
          <p:cNvSpPr txBox="1">
            <a:spLocks noChangeArrowheads="1"/>
          </p:cNvSpPr>
          <p:nvPr/>
        </p:nvSpPr>
        <p:spPr bwMode="auto">
          <a:xfrm>
            <a:off x="298450" y="2119313"/>
            <a:ext cx="37433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ヒラギノ角ゴ Pro W3" charset="0"/>
                <a:cs typeface="ヒラギノ角ゴ Pro W3" charset="0"/>
              </a:defRPr>
            </a:lvl1pPr>
            <a:lvl2pPr marL="742950" indent="-285750" eaLnBrk="0" hangingPunct="0">
              <a:defRPr>
                <a:solidFill>
                  <a:schemeClr val="tx1"/>
                </a:solidFill>
                <a:latin typeface="Arial" charset="0"/>
                <a:ea typeface="ヒラギノ角ゴ Pro W3" charset="0"/>
                <a:cs typeface="ヒラギノ角ゴ Pro W3" charset="0"/>
              </a:defRPr>
            </a:lvl2pPr>
            <a:lvl3pPr marL="1143000" indent="-228600" eaLnBrk="0" hangingPunct="0">
              <a:defRPr>
                <a:solidFill>
                  <a:schemeClr val="tx1"/>
                </a:solidFill>
                <a:latin typeface="Arial" charset="0"/>
                <a:ea typeface="ヒラギノ角ゴ Pro W3" charset="0"/>
                <a:cs typeface="ヒラギノ角ゴ Pro W3" charset="0"/>
              </a:defRPr>
            </a:lvl3pPr>
            <a:lvl4pPr marL="1600200" indent="-228600" eaLnBrk="0" hangingPunct="0">
              <a:defRPr>
                <a:solidFill>
                  <a:schemeClr val="tx1"/>
                </a:solidFill>
                <a:latin typeface="Arial" charset="0"/>
                <a:ea typeface="ヒラギノ角ゴ Pro W3" charset="0"/>
                <a:cs typeface="ヒラギノ角ゴ Pro W3" charset="0"/>
              </a:defRPr>
            </a:lvl4pPr>
            <a:lvl5pPr marL="2057400" indent="-228600" eaLnBrk="0" hangingPunct="0">
              <a:defRPr>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9pPr>
          </a:lstStyle>
          <a:p>
            <a:r>
              <a:rPr lang="en-US" sz="1400" b="1" u="sng">
                <a:latin typeface="Cambria" charset="0"/>
                <a:ea typeface="ＭＳ Ｐゴシック" charset="0"/>
                <a:cs typeface="ＭＳ Ｐゴシック" charset="0"/>
              </a:rPr>
              <a:t>Approach </a:t>
            </a:r>
          </a:p>
        </p:txBody>
      </p:sp>
      <p:sp>
        <p:nvSpPr>
          <p:cNvPr id="73" name="Rectangle 72"/>
          <p:cNvSpPr/>
          <p:nvPr/>
        </p:nvSpPr>
        <p:spPr>
          <a:xfrm>
            <a:off x="3910013" y="2425700"/>
            <a:ext cx="187325" cy="6635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57" name="Rectangle 6"/>
          <p:cNvSpPr>
            <a:spLocks noChangeArrowheads="1"/>
          </p:cNvSpPr>
          <p:nvPr/>
        </p:nvSpPr>
        <p:spPr bwMode="auto">
          <a:xfrm>
            <a:off x="276225" y="2433638"/>
            <a:ext cx="4143375"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17475" indent="-117475" eaLnBrk="0" hangingPunct="0">
              <a:lnSpc>
                <a:spcPct val="95000"/>
              </a:lnSpc>
              <a:spcBef>
                <a:spcPct val="50000"/>
              </a:spcBef>
              <a:buSzPct val="100000"/>
              <a:buFont typeface="Times" charset="0"/>
              <a:buNone/>
            </a:pPr>
            <a:r>
              <a:rPr lang="en-US" sz="1200" dirty="0">
                <a:latin typeface="Comic Sans MS" charset="0"/>
              </a:rPr>
              <a:t>A new physically based ice nucleation scheme (</a:t>
            </a:r>
            <a:r>
              <a:rPr lang="en-US" sz="1200" dirty="0" err="1">
                <a:latin typeface="Comic Sans MS" charset="0"/>
              </a:rPr>
              <a:t>DeMott</a:t>
            </a:r>
            <a:r>
              <a:rPr lang="en-US" sz="1200" dirty="0">
                <a:latin typeface="Comic Sans MS" charset="0"/>
              </a:rPr>
              <a:t> et al. 2010) that links the variation of ice nuclei (IN) number concentration to aerosol properties was implemented into the Community Atmospheric Model version 5 (CAM5) and compared with its  default scheme that parameterizes the IN concentration simply as a function of ice </a:t>
            </a:r>
            <a:r>
              <a:rPr lang="en-US" sz="1200" dirty="0" err="1">
                <a:latin typeface="Comic Sans MS" charset="0"/>
              </a:rPr>
              <a:t>supersaturation</a:t>
            </a:r>
            <a:r>
              <a:rPr lang="en-US" sz="1200" dirty="0">
                <a:latin typeface="Comic Sans MS" charset="0"/>
              </a:rPr>
              <a:t>.</a:t>
            </a:r>
          </a:p>
        </p:txBody>
      </p:sp>
      <p:sp>
        <p:nvSpPr>
          <p:cNvPr id="2058" name="Rectangle 6"/>
          <p:cNvSpPr>
            <a:spLocks noChangeArrowheads="1"/>
          </p:cNvSpPr>
          <p:nvPr/>
        </p:nvSpPr>
        <p:spPr bwMode="auto">
          <a:xfrm>
            <a:off x="298450" y="5961063"/>
            <a:ext cx="3813175"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17475" indent="-117475" eaLnBrk="0" hangingPunct="0">
              <a:lnSpc>
                <a:spcPct val="95000"/>
              </a:lnSpc>
              <a:spcBef>
                <a:spcPct val="50000"/>
              </a:spcBef>
              <a:buSzPct val="100000"/>
            </a:pPr>
            <a:r>
              <a:rPr lang="en-US" sz="1000">
                <a:latin typeface="Comic Sans MS" charset="0"/>
              </a:rPr>
              <a:t>Fig. 1. IN number concentrations in mixed-phase clouds produced by the default CAM5 (left panel) and the CAM5 with the new IN scheme developed by DeMott et al. (2010)(right panel).  </a:t>
            </a:r>
          </a:p>
        </p:txBody>
      </p:sp>
      <p:sp>
        <p:nvSpPr>
          <p:cNvPr id="2059" name="Rectangle 6"/>
          <p:cNvSpPr>
            <a:spLocks noChangeArrowheads="1"/>
          </p:cNvSpPr>
          <p:nvPr/>
        </p:nvSpPr>
        <p:spPr bwMode="auto">
          <a:xfrm>
            <a:off x="4511675" y="3924300"/>
            <a:ext cx="44196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17475" indent="-117475" eaLnBrk="0" hangingPunct="0">
              <a:lnSpc>
                <a:spcPct val="95000"/>
              </a:lnSpc>
              <a:spcBef>
                <a:spcPct val="50000"/>
              </a:spcBef>
              <a:buSzPct val="100000"/>
            </a:pPr>
            <a:r>
              <a:rPr lang="en-US" sz="1000">
                <a:latin typeface="Comic Sans MS" charset="0"/>
              </a:rPr>
              <a:t>Fig. 2. Left panel: the nine ISCCP cloud types in ISCCP and the ISCCP simulator; Right panel: cloud radiative forcing at TOA.</a:t>
            </a:r>
            <a:endParaRPr lang="en-US" sz="1000">
              <a:solidFill>
                <a:srgbClr val="000000"/>
              </a:solidFill>
              <a:latin typeface="Comic Sans MS" charset="0"/>
            </a:endParaRPr>
          </a:p>
        </p:txBody>
      </p:sp>
      <p:sp>
        <p:nvSpPr>
          <p:cNvPr id="2060" name="Text Box 16"/>
          <p:cNvSpPr txBox="1">
            <a:spLocks noChangeArrowheads="1"/>
          </p:cNvSpPr>
          <p:nvPr/>
        </p:nvSpPr>
        <p:spPr bwMode="auto">
          <a:xfrm>
            <a:off x="4533900" y="4749800"/>
            <a:ext cx="46101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ヒラギノ角ゴ Pro W3" charset="0"/>
                <a:cs typeface="ヒラギノ角ゴ Pro W3" charset="0"/>
              </a:defRPr>
            </a:lvl1pPr>
            <a:lvl2pPr marL="742950" indent="-285750" eaLnBrk="0" hangingPunct="0">
              <a:defRPr>
                <a:solidFill>
                  <a:schemeClr val="tx1"/>
                </a:solidFill>
                <a:latin typeface="Arial" charset="0"/>
                <a:ea typeface="ヒラギノ角ゴ Pro W3" charset="0"/>
                <a:cs typeface="ヒラギノ角ゴ Pro W3" charset="0"/>
              </a:defRPr>
            </a:lvl2pPr>
            <a:lvl3pPr marL="1143000" indent="-228600" eaLnBrk="0" hangingPunct="0">
              <a:defRPr>
                <a:solidFill>
                  <a:schemeClr val="tx1"/>
                </a:solidFill>
                <a:latin typeface="Arial" charset="0"/>
                <a:ea typeface="ヒラギノ角ゴ Pro W3" charset="0"/>
                <a:cs typeface="ヒラギノ角ゴ Pro W3" charset="0"/>
              </a:defRPr>
            </a:lvl3pPr>
            <a:lvl4pPr marL="1600200" indent="-228600" eaLnBrk="0" hangingPunct="0">
              <a:defRPr>
                <a:solidFill>
                  <a:schemeClr val="tx1"/>
                </a:solidFill>
                <a:latin typeface="Arial" charset="0"/>
                <a:ea typeface="ヒラギノ角ゴ Pro W3" charset="0"/>
                <a:cs typeface="ヒラギノ角ゴ Pro W3" charset="0"/>
              </a:defRPr>
            </a:lvl4pPr>
            <a:lvl5pPr marL="2057400" indent="-228600" eaLnBrk="0" hangingPunct="0">
              <a:defRPr>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9pPr>
          </a:lstStyle>
          <a:p>
            <a:r>
              <a:rPr lang="en-US" sz="1100"/>
              <a:t>The significant reduction in simulated IN number concentrations in mixed-phase clouds results in a considerable changes in Arctic clouds and their properties. Overall, there is an increase of the optical depth of Arctic clouds, which leads to a stronger cloud radiative forcing (net cooling) at TOA compared to the default model. </a:t>
            </a:r>
          </a:p>
        </p:txBody>
      </p:sp>
      <p:sp>
        <p:nvSpPr>
          <p:cNvPr id="2061" name="Text Box 7"/>
          <p:cNvSpPr txBox="1">
            <a:spLocks noChangeArrowheads="1"/>
          </p:cNvSpPr>
          <p:nvPr/>
        </p:nvSpPr>
        <p:spPr bwMode="auto">
          <a:xfrm>
            <a:off x="0" y="0"/>
            <a:ext cx="9144000" cy="954088"/>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ヒラギノ角ゴ Pro W3" charset="0"/>
                <a:cs typeface="ヒラギノ角ゴ Pro W3" charset="0"/>
              </a:defRPr>
            </a:lvl1pPr>
            <a:lvl2pPr marL="742950" indent="-285750" eaLnBrk="0" hangingPunct="0">
              <a:defRPr>
                <a:solidFill>
                  <a:schemeClr val="tx1"/>
                </a:solidFill>
                <a:latin typeface="Arial" charset="0"/>
                <a:ea typeface="ヒラギノ角ゴ Pro W3" charset="0"/>
                <a:cs typeface="ヒラギノ角ゴ Pro W3" charset="0"/>
              </a:defRPr>
            </a:lvl2pPr>
            <a:lvl3pPr marL="1143000" indent="-228600" eaLnBrk="0" hangingPunct="0">
              <a:defRPr>
                <a:solidFill>
                  <a:schemeClr val="tx1"/>
                </a:solidFill>
                <a:latin typeface="Arial" charset="0"/>
                <a:ea typeface="ヒラギノ角ゴ Pro W3" charset="0"/>
                <a:cs typeface="ヒラギノ角ゴ Pro W3" charset="0"/>
              </a:defRPr>
            </a:lvl3pPr>
            <a:lvl4pPr marL="1600200" indent="-228600" eaLnBrk="0" hangingPunct="0">
              <a:defRPr>
                <a:solidFill>
                  <a:schemeClr val="tx1"/>
                </a:solidFill>
                <a:latin typeface="Arial" charset="0"/>
                <a:ea typeface="ヒラギノ角ゴ Pro W3" charset="0"/>
                <a:cs typeface="ヒラギノ角ゴ Pro W3" charset="0"/>
              </a:defRPr>
            </a:lvl4pPr>
            <a:lvl5pPr marL="2057400" indent="-228600" eaLnBrk="0" hangingPunct="0">
              <a:defRPr>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9pPr>
          </a:lstStyle>
          <a:p>
            <a:pPr algn="ctr" eaLnBrk="1" hangingPunct="1">
              <a:spcBef>
                <a:spcPct val="50000"/>
              </a:spcBef>
            </a:pPr>
            <a:endParaRPr lang="en-US" sz="1400" b="1">
              <a:solidFill>
                <a:schemeClr val="tx2"/>
              </a:solidFill>
              <a:latin typeface="Cambria" charset="0"/>
              <a:ea typeface="ＭＳ Ｐゴシック" charset="0"/>
              <a:cs typeface="ＭＳ Ｐゴシック" charset="0"/>
            </a:endParaRPr>
          </a:p>
          <a:p>
            <a:pPr algn="ctr" eaLnBrk="1" hangingPunct="1">
              <a:spcBef>
                <a:spcPct val="50000"/>
              </a:spcBef>
            </a:pPr>
            <a:endParaRPr lang="en-US" sz="1400" b="1">
              <a:solidFill>
                <a:schemeClr val="tx2"/>
              </a:solidFill>
              <a:latin typeface="Cambria" charset="0"/>
              <a:ea typeface="ＭＳ Ｐゴシック" charset="0"/>
              <a:cs typeface="ＭＳ Ｐゴシック" charset="0"/>
            </a:endParaRPr>
          </a:p>
          <a:p>
            <a:pPr algn="ctr" eaLnBrk="1" hangingPunct="1">
              <a:spcBef>
                <a:spcPct val="50000"/>
              </a:spcBef>
            </a:pPr>
            <a:endParaRPr lang="en-US" sz="1400" b="1">
              <a:solidFill>
                <a:schemeClr val="tx2"/>
              </a:solidFill>
              <a:latin typeface="Cambria" charset="0"/>
              <a:ea typeface="ＭＳ Ｐゴシック" charset="0"/>
              <a:cs typeface="ＭＳ Ｐゴシック" charset="0"/>
            </a:endParaRPr>
          </a:p>
        </p:txBody>
      </p:sp>
      <p:sp>
        <p:nvSpPr>
          <p:cNvPr id="2062" name="Text Box 7"/>
          <p:cNvSpPr txBox="1">
            <a:spLocks noChangeArrowheads="1"/>
          </p:cNvSpPr>
          <p:nvPr/>
        </p:nvSpPr>
        <p:spPr bwMode="auto">
          <a:xfrm>
            <a:off x="174625" y="622300"/>
            <a:ext cx="7315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ヒラギノ角ゴ Pro W3" charset="0"/>
                <a:cs typeface="ヒラギノ角ゴ Pro W3" charset="0"/>
              </a:defRPr>
            </a:lvl1pPr>
            <a:lvl2pPr marL="742950" indent="-285750" eaLnBrk="0" hangingPunct="0">
              <a:defRPr>
                <a:solidFill>
                  <a:schemeClr val="tx1"/>
                </a:solidFill>
                <a:latin typeface="Arial" charset="0"/>
                <a:ea typeface="ヒラギノ角ゴ Pro W3" charset="0"/>
                <a:cs typeface="ヒラギノ角ゴ Pro W3" charset="0"/>
              </a:defRPr>
            </a:lvl2pPr>
            <a:lvl3pPr marL="1143000" indent="-228600" eaLnBrk="0" hangingPunct="0">
              <a:defRPr>
                <a:solidFill>
                  <a:schemeClr val="tx1"/>
                </a:solidFill>
                <a:latin typeface="Arial" charset="0"/>
                <a:ea typeface="ヒラギノ角ゴ Pro W3" charset="0"/>
                <a:cs typeface="ヒラギノ角ゴ Pro W3" charset="0"/>
              </a:defRPr>
            </a:lvl3pPr>
            <a:lvl4pPr marL="1600200" indent="-228600" eaLnBrk="0" hangingPunct="0">
              <a:defRPr>
                <a:solidFill>
                  <a:schemeClr val="tx1"/>
                </a:solidFill>
                <a:latin typeface="Arial" charset="0"/>
                <a:ea typeface="ヒラギノ角ゴ Pro W3" charset="0"/>
                <a:cs typeface="ヒラギノ角ゴ Pro W3" charset="0"/>
              </a:defRPr>
            </a:lvl4pPr>
            <a:lvl5pPr marL="2057400" indent="-228600" eaLnBrk="0" hangingPunct="0">
              <a:defRPr>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9pPr>
          </a:lstStyle>
          <a:p>
            <a:pPr algn="ctr" eaLnBrk="1" hangingPunct="1">
              <a:spcBef>
                <a:spcPct val="50000"/>
              </a:spcBef>
            </a:pPr>
            <a:r>
              <a:rPr lang="en-US" sz="1400" b="1" i="1" dirty="0" err="1">
                <a:solidFill>
                  <a:srgbClr val="FFFF00"/>
                </a:solidFill>
                <a:latin typeface="Cambria" charset="0"/>
                <a:ea typeface="ＭＳ Ｐゴシック" charset="0"/>
                <a:cs typeface="ＭＳ Ｐゴシック" charset="0"/>
              </a:rPr>
              <a:t>Shaocheng</a:t>
            </a:r>
            <a:r>
              <a:rPr lang="en-US" sz="1400" b="1" i="1" dirty="0">
                <a:solidFill>
                  <a:srgbClr val="FFFF00"/>
                </a:solidFill>
                <a:latin typeface="Cambria" charset="0"/>
                <a:ea typeface="ＭＳ Ｐゴシック" charset="0"/>
                <a:cs typeface="ＭＳ Ｐゴシック" charset="0"/>
              </a:rPr>
              <a:t> </a:t>
            </a:r>
            <a:r>
              <a:rPr lang="en-US" sz="1400" b="1" i="1" dirty="0" err="1">
                <a:solidFill>
                  <a:srgbClr val="FFFF00"/>
                </a:solidFill>
                <a:latin typeface="Cambria" charset="0"/>
                <a:ea typeface="ＭＳ Ｐゴシック" charset="0"/>
                <a:cs typeface="ＭＳ Ｐゴシック" charset="0"/>
              </a:rPr>
              <a:t>Xie</a:t>
            </a:r>
            <a:r>
              <a:rPr lang="en-US" sz="1400" b="1" i="1" dirty="0">
                <a:solidFill>
                  <a:srgbClr val="FFFF00"/>
                </a:solidFill>
                <a:latin typeface="Cambria" charset="0"/>
                <a:ea typeface="ＭＳ Ｐゴシック" charset="0"/>
                <a:cs typeface="ＭＳ Ｐゴシック" charset="0"/>
              </a:rPr>
              <a:t>, </a:t>
            </a:r>
            <a:r>
              <a:rPr lang="en-US" sz="1400" b="1" i="1" dirty="0" err="1">
                <a:solidFill>
                  <a:srgbClr val="FFFF00"/>
                </a:solidFill>
                <a:latin typeface="Cambria" charset="0"/>
                <a:ea typeface="ＭＳ Ｐゴシック" charset="0"/>
                <a:cs typeface="ＭＳ Ｐゴシック" charset="0"/>
              </a:rPr>
              <a:t>Xiaohong</a:t>
            </a:r>
            <a:r>
              <a:rPr lang="en-US" sz="1400" b="1" i="1" dirty="0">
                <a:solidFill>
                  <a:srgbClr val="FFFF00"/>
                </a:solidFill>
                <a:latin typeface="Cambria" charset="0"/>
                <a:ea typeface="ＭＳ Ｐゴシック" charset="0"/>
                <a:cs typeface="ＭＳ Ｐゴシック" charset="0"/>
              </a:rPr>
              <a:t> Liu, </a:t>
            </a:r>
            <a:r>
              <a:rPr lang="en-US" sz="1400" b="1" i="1" dirty="0" err="1">
                <a:solidFill>
                  <a:srgbClr val="FFFF00"/>
                </a:solidFill>
                <a:latin typeface="Cambria" charset="0"/>
                <a:ea typeface="ＭＳ Ｐゴシック" charset="0"/>
                <a:cs typeface="ＭＳ Ｐゴシック" charset="0"/>
              </a:rPr>
              <a:t>Chuanfeng</a:t>
            </a:r>
            <a:r>
              <a:rPr lang="en-US" sz="1400" b="1" i="1" dirty="0">
                <a:solidFill>
                  <a:srgbClr val="FFFF00"/>
                </a:solidFill>
                <a:latin typeface="Cambria" charset="0"/>
                <a:ea typeface="ＭＳ Ｐゴシック" charset="0"/>
                <a:cs typeface="ＭＳ Ｐゴシック" charset="0"/>
              </a:rPr>
              <a:t> Zhao, and </a:t>
            </a:r>
            <a:r>
              <a:rPr lang="en-US" sz="1400" b="1" i="1" dirty="0" err="1">
                <a:solidFill>
                  <a:srgbClr val="FFFF00"/>
                </a:solidFill>
                <a:latin typeface="Cambria" charset="0"/>
                <a:ea typeface="ＭＳ Ｐゴシック" charset="0"/>
                <a:cs typeface="ＭＳ Ｐゴシック" charset="0"/>
              </a:rPr>
              <a:t>Yuying</a:t>
            </a:r>
            <a:r>
              <a:rPr lang="en-US" sz="1400" b="1" i="1" dirty="0">
                <a:solidFill>
                  <a:srgbClr val="FFFF00"/>
                </a:solidFill>
                <a:latin typeface="Cambria" charset="0"/>
                <a:ea typeface="ＭＳ Ｐゴシック" charset="0"/>
                <a:cs typeface="ＭＳ Ｐゴシック" charset="0"/>
              </a:rPr>
              <a:t> Zhang</a:t>
            </a:r>
          </a:p>
        </p:txBody>
      </p:sp>
      <p:sp>
        <p:nvSpPr>
          <p:cNvPr id="2063" name="Rectangle 22"/>
          <p:cNvSpPr txBox="1">
            <a:spLocks noChangeArrowheads="1"/>
          </p:cNvSpPr>
          <p:nvPr/>
        </p:nvSpPr>
        <p:spPr bwMode="auto">
          <a:xfrm>
            <a:off x="76200" y="119063"/>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ヒラギノ角ゴ Pro W3" charset="0"/>
                <a:cs typeface="ヒラギノ角ゴ Pro W3" charset="0"/>
              </a:defRPr>
            </a:lvl1pPr>
            <a:lvl2pPr marL="742950" indent="-285750" eaLnBrk="0" hangingPunct="0">
              <a:defRPr>
                <a:solidFill>
                  <a:schemeClr val="tx1"/>
                </a:solidFill>
                <a:latin typeface="Arial" charset="0"/>
                <a:ea typeface="ヒラギノ角ゴ Pro W3" charset="0"/>
                <a:cs typeface="ヒラギノ角ゴ Pro W3" charset="0"/>
              </a:defRPr>
            </a:lvl2pPr>
            <a:lvl3pPr marL="1143000" indent="-228600" eaLnBrk="0" hangingPunct="0">
              <a:defRPr>
                <a:solidFill>
                  <a:schemeClr val="tx1"/>
                </a:solidFill>
                <a:latin typeface="Arial" charset="0"/>
                <a:ea typeface="ヒラギノ角ゴ Pro W3" charset="0"/>
                <a:cs typeface="ヒラギノ角ゴ Pro W3" charset="0"/>
              </a:defRPr>
            </a:lvl3pPr>
            <a:lvl4pPr marL="1600200" indent="-228600" eaLnBrk="0" hangingPunct="0">
              <a:defRPr>
                <a:solidFill>
                  <a:schemeClr val="tx1"/>
                </a:solidFill>
                <a:latin typeface="Arial" charset="0"/>
                <a:ea typeface="ヒラギノ角ゴ Pro W3" charset="0"/>
                <a:cs typeface="ヒラギノ角ゴ Pro W3" charset="0"/>
              </a:defRPr>
            </a:lvl4pPr>
            <a:lvl5pPr marL="2057400" indent="-228600" eaLnBrk="0" hangingPunct="0">
              <a:defRPr>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9pPr>
          </a:lstStyle>
          <a:p>
            <a:pPr algn="ctr" eaLnBrk="1" hangingPunct="1"/>
            <a:r>
              <a:rPr lang="en-US" sz="2000" b="1" dirty="0">
                <a:solidFill>
                  <a:srgbClr val="C00000"/>
                </a:solidFill>
                <a:latin typeface="Arial Black" charset="0"/>
                <a:ea typeface="ＭＳ Ｐゴシック" charset="0"/>
                <a:cs typeface="ＭＳ Ｐゴシック" charset="0"/>
              </a:rPr>
              <a:t>Linking Ice Nucleation to Aerosols and Its Impacts on CAM5 Simulated Arctic Clouds</a:t>
            </a:r>
          </a:p>
        </p:txBody>
      </p:sp>
      <p:sp>
        <p:nvSpPr>
          <p:cNvPr id="2064" name="Text Box 30"/>
          <p:cNvSpPr txBox="1">
            <a:spLocks noChangeArrowheads="1"/>
          </p:cNvSpPr>
          <p:nvPr/>
        </p:nvSpPr>
        <p:spPr bwMode="auto">
          <a:xfrm>
            <a:off x="4686300" y="1066800"/>
            <a:ext cx="42672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ヒラギノ角ゴ Pro W3" charset="0"/>
                <a:cs typeface="ヒラギノ角ゴ Pro W3" charset="0"/>
              </a:defRPr>
            </a:lvl1pPr>
            <a:lvl2pPr marL="742950" indent="-285750" eaLnBrk="0" hangingPunct="0">
              <a:defRPr>
                <a:solidFill>
                  <a:schemeClr val="tx1"/>
                </a:solidFill>
                <a:latin typeface="Arial" charset="0"/>
                <a:ea typeface="ヒラギノ角ゴ Pro W3" charset="0"/>
                <a:cs typeface="ヒラギノ角ゴ Pro W3" charset="0"/>
              </a:defRPr>
            </a:lvl2pPr>
            <a:lvl3pPr marL="1143000" indent="-228600" eaLnBrk="0" hangingPunct="0">
              <a:defRPr>
                <a:solidFill>
                  <a:schemeClr val="tx1"/>
                </a:solidFill>
                <a:latin typeface="Arial" charset="0"/>
                <a:ea typeface="ヒラギノ角ゴ Pro W3" charset="0"/>
                <a:cs typeface="ヒラギノ角ゴ Pro W3" charset="0"/>
              </a:defRPr>
            </a:lvl3pPr>
            <a:lvl4pPr marL="1600200" indent="-228600" eaLnBrk="0" hangingPunct="0">
              <a:defRPr>
                <a:solidFill>
                  <a:schemeClr val="tx1"/>
                </a:solidFill>
                <a:latin typeface="Arial" charset="0"/>
                <a:ea typeface="ヒラギノ角ゴ Pro W3" charset="0"/>
                <a:cs typeface="ヒラギノ角ゴ Pro W3" charset="0"/>
              </a:defRPr>
            </a:lvl4pPr>
            <a:lvl5pPr marL="2057400" indent="-228600" eaLnBrk="0" hangingPunct="0">
              <a:defRPr>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9pPr>
          </a:lstStyle>
          <a:p>
            <a:r>
              <a:rPr lang="en-US" sz="1200" b="1">
                <a:latin typeface="Cambria" charset="0"/>
                <a:ea typeface="ＭＳ Ｐゴシック" charset="0"/>
                <a:cs typeface="ＭＳ Ｐゴシック" charset="0"/>
              </a:rPr>
              <a:t>In the Arctic, a large increase is seen in middle-top clouds and optically intermediate and thick clouds, which results in a stronger cloud radiative forcing (net cooling) at TOA.</a:t>
            </a:r>
          </a:p>
        </p:txBody>
      </p:sp>
      <p:pic>
        <p:nvPicPr>
          <p:cNvPr id="2065" name="Picture 16" descr="DOE_SC Horizontal.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96200" y="119063"/>
            <a:ext cx="13716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29" descr="lab_icon_no_box_white_rgb.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8593138" y="476250"/>
            <a:ext cx="47466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67" name="Group 1"/>
          <p:cNvGrpSpPr>
            <a:grpSpLocks/>
          </p:cNvGrpSpPr>
          <p:nvPr/>
        </p:nvGrpSpPr>
        <p:grpSpPr bwMode="auto">
          <a:xfrm>
            <a:off x="276225" y="3886200"/>
            <a:ext cx="3765550" cy="1919288"/>
            <a:chOff x="311628" y="3620125"/>
            <a:chExt cx="3765550" cy="1919859"/>
          </a:xfrm>
        </p:grpSpPr>
        <p:pic>
          <p:nvPicPr>
            <p:cNvPr id="2073"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63550" y="4178300"/>
              <a:ext cx="3540125" cy="1361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74" name="Text Box 30"/>
            <p:cNvSpPr txBox="1">
              <a:spLocks noChangeArrowheads="1"/>
            </p:cNvSpPr>
            <p:nvPr/>
          </p:nvSpPr>
          <p:spPr bwMode="auto">
            <a:xfrm>
              <a:off x="3141662" y="4295745"/>
              <a:ext cx="744538" cy="2154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ヒラギノ角ゴ Pro W3" charset="0"/>
                  <a:cs typeface="ヒラギノ角ゴ Pro W3" charset="0"/>
                </a:defRPr>
              </a:lvl1pPr>
              <a:lvl2pPr marL="742950" indent="-285750" eaLnBrk="0" hangingPunct="0">
                <a:defRPr>
                  <a:solidFill>
                    <a:schemeClr val="tx1"/>
                  </a:solidFill>
                  <a:latin typeface="Arial" charset="0"/>
                  <a:ea typeface="ヒラギノ角ゴ Pro W3" charset="0"/>
                  <a:cs typeface="ヒラギノ角ゴ Pro W3" charset="0"/>
                </a:defRPr>
              </a:lvl2pPr>
              <a:lvl3pPr marL="1143000" indent="-228600" eaLnBrk="0" hangingPunct="0">
                <a:defRPr>
                  <a:solidFill>
                    <a:schemeClr val="tx1"/>
                  </a:solidFill>
                  <a:latin typeface="Arial" charset="0"/>
                  <a:ea typeface="ヒラギノ角ゴ Pro W3" charset="0"/>
                  <a:cs typeface="ヒラギノ角ゴ Pro W3" charset="0"/>
                </a:defRPr>
              </a:lvl3pPr>
              <a:lvl4pPr marL="1600200" indent="-228600" eaLnBrk="0" hangingPunct="0">
                <a:defRPr>
                  <a:solidFill>
                    <a:schemeClr val="tx1"/>
                  </a:solidFill>
                  <a:latin typeface="Arial" charset="0"/>
                  <a:ea typeface="ヒラギノ角ゴ Pro W3" charset="0"/>
                  <a:cs typeface="ヒラギノ角ゴ Pro W3" charset="0"/>
                </a:defRPr>
              </a:lvl4pPr>
              <a:lvl5pPr marL="2057400" indent="-228600" eaLnBrk="0" hangingPunct="0">
                <a:defRPr>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9pPr>
            </a:lstStyle>
            <a:p>
              <a:pPr algn="ctr"/>
              <a:r>
                <a:rPr lang="en-US" sz="800" b="1">
                  <a:latin typeface="Cambria" charset="0"/>
                  <a:ea typeface="ＭＳ Ｐゴシック" charset="0"/>
                  <a:cs typeface="ＭＳ Ｐゴシック" charset="0"/>
                </a:rPr>
                <a:t>NEW</a:t>
              </a:r>
            </a:p>
          </p:txBody>
        </p:sp>
        <p:sp>
          <p:nvSpPr>
            <p:cNvPr id="2075" name="Text Box 30"/>
            <p:cNvSpPr txBox="1">
              <a:spLocks noChangeArrowheads="1"/>
            </p:cNvSpPr>
            <p:nvPr/>
          </p:nvSpPr>
          <p:spPr bwMode="auto">
            <a:xfrm>
              <a:off x="1466056" y="4280356"/>
              <a:ext cx="667544" cy="2154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ヒラギノ角ゴ Pro W3" charset="0"/>
                  <a:cs typeface="ヒラギノ角ゴ Pro W3" charset="0"/>
                </a:defRPr>
              </a:lvl1pPr>
              <a:lvl2pPr marL="742950" indent="-285750" eaLnBrk="0" hangingPunct="0">
                <a:defRPr>
                  <a:solidFill>
                    <a:schemeClr val="tx1"/>
                  </a:solidFill>
                  <a:latin typeface="Arial" charset="0"/>
                  <a:ea typeface="ヒラギノ角ゴ Pro W3" charset="0"/>
                  <a:cs typeface="ヒラギノ角ゴ Pro W3" charset="0"/>
                </a:defRPr>
              </a:lvl2pPr>
              <a:lvl3pPr marL="1143000" indent="-228600" eaLnBrk="0" hangingPunct="0">
                <a:defRPr>
                  <a:solidFill>
                    <a:schemeClr val="tx1"/>
                  </a:solidFill>
                  <a:latin typeface="Arial" charset="0"/>
                  <a:ea typeface="ヒラギノ角ゴ Pro W3" charset="0"/>
                  <a:cs typeface="ヒラギノ角ゴ Pro W3" charset="0"/>
                </a:defRPr>
              </a:lvl3pPr>
              <a:lvl4pPr marL="1600200" indent="-228600" eaLnBrk="0" hangingPunct="0">
                <a:defRPr>
                  <a:solidFill>
                    <a:schemeClr val="tx1"/>
                  </a:solidFill>
                  <a:latin typeface="Arial" charset="0"/>
                  <a:ea typeface="ヒラギノ角ゴ Pro W3" charset="0"/>
                  <a:cs typeface="ヒラギノ角ゴ Pro W3" charset="0"/>
                </a:defRPr>
              </a:lvl4pPr>
              <a:lvl5pPr marL="2057400" indent="-228600" eaLnBrk="0" hangingPunct="0">
                <a:defRPr>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9pPr>
            </a:lstStyle>
            <a:p>
              <a:pPr algn="ctr"/>
              <a:r>
                <a:rPr lang="en-US" sz="800" b="1">
                  <a:latin typeface="Cambria" charset="0"/>
                  <a:ea typeface="ＭＳ Ｐゴシック" charset="0"/>
                  <a:cs typeface="ＭＳ Ｐゴシック" charset="0"/>
                </a:rPr>
                <a:t>OLD</a:t>
              </a:r>
            </a:p>
          </p:txBody>
        </p:sp>
        <p:sp>
          <p:nvSpPr>
            <p:cNvPr id="34" name="Text Box 30"/>
            <p:cNvSpPr txBox="1">
              <a:spLocks noChangeArrowheads="1"/>
            </p:cNvSpPr>
            <p:nvPr/>
          </p:nvSpPr>
          <p:spPr bwMode="auto">
            <a:xfrm>
              <a:off x="643416" y="4082225"/>
              <a:ext cx="3352800" cy="260427"/>
            </a:xfrm>
            <a:prstGeom prst="rect">
              <a:avLst/>
            </a:prstGeom>
            <a:solidFill>
              <a:schemeClr val="bg1"/>
            </a:solidFill>
            <a:ln w="9525">
              <a:noFill/>
              <a:miter lim="800000"/>
              <a:headEnd/>
              <a:tailEnd/>
            </a:ln>
          </p:spPr>
          <p:txBody>
            <a:bodyPr>
              <a:spAutoFit/>
            </a:bodyPr>
            <a:lstStyle>
              <a:lvl1pPr eaLnBrk="0" hangingPunct="0">
                <a:defRPr>
                  <a:solidFill>
                    <a:schemeClr val="tx1"/>
                  </a:solidFill>
                  <a:latin typeface="Arial" charset="0"/>
                  <a:ea typeface="ヒラギノ角ゴ Pro W3" charset="-128"/>
                </a:defRPr>
              </a:lvl1pPr>
              <a:lvl2pPr marL="742950" indent="-285750" eaLnBrk="0" hangingPunct="0">
                <a:defRPr>
                  <a:solidFill>
                    <a:schemeClr val="tx1"/>
                  </a:solidFill>
                  <a:latin typeface="Arial" charset="0"/>
                  <a:ea typeface="ヒラギノ角ゴ Pro W3" charset="-128"/>
                </a:defRPr>
              </a:lvl2pPr>
              <a:lvl3pPr marL="1143000" indent="-228600" eaLnBrk="0" hangingPunct="0">
                <a:defRPr>
                  <a:solidFill>
                    <a:schemeClr val="tx1"/>
                  </a:solidFill>
                  <a:latin typeface="Arial" charset="0"/>
                  <a:ea typeface="ヒラギノ角ゴ Pro W3" charset="-128"/>
                </a:defRPr>
              </a:lvl3pPr>
              <a:lvl4pPr marL="1600200" indent="-228600" eaLnBrk="0" hangingPunct="0">
                <a:defRPr>
                  <a:solidFill>
                    <a:schemeClr val="tx1"/>
                  </a:solidFill>
                  <a:latin typeface="Arial" charset="0"/>
                  <a:ea typeface="ヒラギノ角ゴ Pro W3" charset="-128"/>
                </a:defRPr>
              </a:lvl4pPr>
              <a:lvl5pPr marL="2057400" indent="-228600" eaLnBrk="0" hangingPunct="0">
                <a:defRPr>
                  <a:solidFill>
                    <a:schemeClr val="tx1"/>
                  </a:solidFill>
                  <a:latin typeface="Arial" charset="0"/>
                  <a:ea typeface="ヒラギノ角ゴ Pro W3" charset="-128"/>
                </a:defRPr>
              </a:lvl5pPr>
              <a:lvl6pPr marL="2514600" indent="-228600" eaLnBrk="0" fontAlgn="base" hangingPunct="0">
                <a:spcBef>
                  <a:spcPct val="0"/>
                </a:spcBef>
                <a:spcAft>
                  <a:spcPct val="0"/>
                </a:spcAft>
                <a:defRPr>
                  <a:solidFill>
                    <a:schemeClr val="tx1"/>
                  </a:solidFill>
                  <a:latin typeface="Arial" charset="0"/>
                  <a:ea typeface="ヒラギノ角ゴ Pro W3" charset="-128"/>
                </a:defRPr>
              </a:lvl6pPr>
              <a:lvl7pPr marL="2971800" indent="-228600" eaLnBrk="0" fontAlgn="base" hangingPunct="0">
                <a:spcBef>
                  <a:spcPct val="0"/>
                </a:spcBef>
                <a:spcAft>
                  <a:spcPct val="0"/>
                </a:spcAft>
                <a:defRPr>
                  <a:solidFill>
                    <a:schemeClr val="tx1"/>
                  </a:solidFill>
                  <a:latin typeface="Arial" charset="0"/>
                  <a:ea typeface="ヒラギノ角ゴ Pro W3" charset="-128"/>
                </a:defRPr>
              </a:lvl7pPr>
              <a:lvl8pPr marL="3429000" indent="-228600" eaLnBrk="0" fontAlgn="base" hangingPunct="0">
                <a:spcBef>
                  <a:spcPct val="0"/>
                </a:spcBef>
                <a:spcAft>
                  <a:spcPct val="0"/>
                </a:spcAft>
                <a:defRPr>
                  <a:solidFill>
                    <a:schemeClr val="tx1"/>
                  </a:solidFill>
                  <a:latin typeface="Arial" charset="0"/>
                  <a:ea typeface="ヒラギノ角ゴ Pro W3" charset="-128"/>
                </a:defRPr>
              </a:lvl8pPr>
              <a:lvl9pPr marL="3886200" indent="-228600" eaLnBrk="0" fontAlgn="base" hangingPunct="0">
                <a:spcBef>
                  <a:spcPct val="0"/>
                </a:spcBef>
                <a:spcAft>
                  <a:spcPct val="0"/>
                </a:spcAft>
                <a:defRPr>
                  <a:solidFill>
                    <a:schemeClr val="tx1"/>
                  </a:solidFill>
                  <a:latin typeface="Arial" charset="0"/>
                  <a:ea typeface="ヒラギノ角ゴ Pro W3" charset="-128"/>
                </a:defRPr>
              </a:lvl9pPr>
            </a:lstStyle>
            <a:p>
              <a:pPr algn="ctr">
                <a:defRPr/>
              </a:pPr>
              <a:r>
                <a:rPr lang="en-US" sz="1050" b="1" dirty="0" smtClean="0">
                  <a:latin typeface="Cambria" pitchFamily="18" charset="0"/>
                  <a:ea typeface="ＭＳ Ｐゴシック" pitchFamily="34" charset="-128"/>
                  <a:cs typeface="+mn-cs"/>
                </a:rPr>
                <a:t>IN Concentration</a:t>
              </a:r>
            </a:p>
          </p:txBody>
        </p:sp>
        <p:sp>
          <p:nvSpPr>
            <p:cNvPr id="2077" name="Text Box 30"/>
            <p:cNvSpPr txBox="1">
              <a:spLocks noChangeArrowheads="1"/>
            </p:cNvSpPr>
            <p:nvPr/>
          </p:nvSpPr>
          <p:spPr bwMode="auto">
            <a:xfrm>
              <a:off x="311628" y="3620125"/>
              <a:ext cx="3765550" cy="461665"/>
            </a:xfrm>
            <a:prstGeom prst="rect">
              <a:avLst/>
            </a:prstGeom>
            <a:solidFill>
              <a:schemeClr val="bg1"/>
            </a:solidFill>
            <a:ln w="3175">
              <a:solidFill>
                <a:schemeClr val="tx1"/>
              </a:solidFill>
              <a:miter lim="800000"/>
              <a:headEnd/>
              <a:tailEnd/>
            </a:ln>
          </p:spPr>
          <p:txBody>
            <a:bodyPr>
              <a:spAutoFit/>
            </a:bodyPr>
            <a:lstStyle>
              <a:lvl1pPr eaLnBrk="0" hangingPunct="0">
                <a:defRPr>
                  <a:solidFill>
                    <a:schemeClr val="tx1"/>
                  </a:solidFill>
                  <a:latin typeface="Arial" charset="0"/>
                  <a:ea typeface="ヒラギノ角ゴ Pro W3" charset="0"/>
                  <a:cs typeface="ヒラギノ角ゴ Pro W3" charset="0"/>
                </a:defRPr>
              </a:lvl1pPr>
              <a:lvl2pPr marL="742950" indent="-285750" eaLnBrk="0" hangingPunct="0">
                <a:defRPr>
                  <a:solidFill>
                    <a:schemeClr val="tx1"/>
                  </a:solidFill>
                  <a:latin typeface="Arial" charset="0"/>
                  <a:ea typeface="ヒラギノ角ゴ Pro W3" charset="0"/>
                  <a:cs typeface="ヒラギノ角ゴ Pro W3" charset="0"/>
                </a:defRPr>
              </a:lvl2pPr>
              <a:lvl3pPr marL="1143000" indent="-228600" eaLnBrk="0" hangingPunct="0">
                <a:defRPr>
                  <a:solidFill>
                    <a:schemeClr val="tx1"/>
                  </a:solidFill>
                  <a:latin typeface="Arial" charset="0"/>
                  <a:ea typeface="ヒラギノ角ゴ Pro W3" charset="0"/>
                  <a:cs typeface="ヒラギノ角ゴ Pro W3" charset="0"/>
                </a:defRPr>
              </a:lvl3pPr>
              <a:lvl4pPr marL="1600200" indent="-228600" eaLnBrk="0" hangingPunct="0">
                <a:defRPr>
                  <a:solidFill>
                    <a:schemeClr val="tx1"/>
                  </a:solidFill>
                  <a:latin typeface="Arial" charset="0"/>
                  <a:ea typeface="ヒラギノ角ゴ Pro W3" charset="0"/>
                  <a:cs typeface="ヒラギノ角ゴ Pro W3" charset="0"/>
                </a:defRPr>
              </a:lvl4pPr>
              <a:lvl5pPr marL="2057400" indent="-228600" eaLnBrk="0" hangingPunct="0">
                <a:defRPr>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9pPr>
            </a:lstStyle>
            <a:p>
              <a:r>
                <a:rPr lang="en-US" sz="1200" b="1">
                  <a:latin typeface="Cambria" charset="0"/>
                  <a:ea typeface="ＭＳ Ｐゴシック" charset="0"/>
                  <a:cs typeface="ＭＳ Ｐゴシック" charset="0"/>
                </a:rPr>
                <a:t>Simulated IN concentrations in mixed-phase clouds are significantly reduced with the new scheme</a:t>
              </a:r>
            </a:p>
          </p:txBody>
        </p:sp>
      </p:grpSp>
      <p:grpSp>
        <p:nvGrpSpPr>
          <p:cNvPr id="2068" name="Group 7"/>
          <p:cNvGrpSpPr>
            <a:grpSpLocks/>
          </p:cNvGrpSpPr>
          <p:nvPr/>
        </p:nvGrpSpPr>
        <p:grpSpPr bwMode="auto">
          <a:xfrm>
            <a:off x="4686300" y="1755775"/>
            <a:ext cx="4059238" cy="2130425"/>
            <a:chOff x="4792979" y="1755781"/>
            <a:chExt cx="3952559" cy="1871501"/>
          </a:xfrm>
        </p:grpSpPr>
        <p:pic>
          <p:nvPicPr>
            <p:cNvPr id="2069" name="Picture 37"/>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792979" y="1971225"/>
              <a:ext cx="1781969" cy="1656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38"/>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720840" y="1981200"/>
              <a:ext cx="2024698" cy="1624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1" name="Text Box 30"/>
            <p:cNvSpPr txBox="1">
              <a:spLocks noChangeArrowheads="1"/>
            </p:cNvSpPr>
            <p:nvPr/>
          </p:nvSpPr>
          <p:spPr bwMode="auto">
            <a:xfrm>
              <a:off x="4830523" y="1755781"/>
              <a:ext cx="1774906" cy="2154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ヒラギノ角ゴ Pro W3" charset="0"/>
                  <a:cs typeface="ヒラギノ角ゴ Pro W3" charset="0"/>
                </a:defRPr>
              </a:lvl1pPr>
              <a:lvl2pPr marL="742950" indent="-285750" eaLnBrk="0" hangingPunct="0">
                <a:defRPr>
                  <a:solidFill>
                    <a:schemeClr val="tx1"/>
                  </a:solidFill>
                  <a:latin typeface="Arial" charset="0"/>
                  <a:ea typeface="ヒラギノ角ゴ Pro W3" charset="0"/>
                  <a:cs typeface="ヒラギノ角ゴ Pro W3" charset="0"/>
                </a:defRPr>
              </a:lvl2pPr>
              <a:lvl3pPr marL="1143000" indent="-228600" eaLnBrk="0" hangingPunct="0">
                <a:defRPr>
                  <a:solidFill>
                    <a:schemeClr val="tx1"/>
                  </a:solidFill>
                  <a:latin typeface="Arial" charset="0"/>
                  <a:ea typeface="ヒラギノ角ゴ Pro W3" charset="0"/>
                  <a:cs typeface="ヒラギノ角ゴ Pro W3" charset="0"/>
                </a:defRPr>
              </a:lvl3pPr>
              <a:lvl4pPr marL="1600200" indent="-228600" eaLnBrk="0" hangingPunct="0">
                <a:defRPr>
                  <a:solidFill>
                    <a:schemeClr val="tx1"/>
                  </a:solidFill>
                  <a:latin typeface="Arial" charset="0"/>
                  <a:ea typeface="ヒラギノ角ゴ Pro W3" charset="0"/>
                  <a:cs typeface="ヒラギノ角ゴ Pro W3" charset="0"/>
                </a:defRPr>
              </a:lvl4pPr>
              <a:lvl5pPr marL="2057400" indent="-228600" eaLnBrk="0" hangingPunct="0">
                <a:defRPr>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9pPr>
            </a:lstStyle>
            <a:p>
              <a:pPr algn="ctr"/>
              <a:r>
                <a:rPr lang="en-US" sz="800" b="1">
                  <a:latin typeface="Cambria" charset="0"/>
                  <a:ea typeface="ＭＳ Ｐゴシック" charset="0"/>
                  <a:cs typeface="ＭＳ Ｐゴシック" charset="0"/>
                </a:rPr>
                <a:t>Arctic Clouds: Model vs. ISCCP</a:t>
              </a:r>
            </a:p>
          </p:txBody>
        </p:sp>
        <p:sp>
          <p:nvSpPr>
            <p:cNvPr id="2072" name="Text Box 30"/>
            <p:cNvSpPr txBox="1">
              <a:spLocks noChangeArrowheads="1"/>
            </p:cNvSpPr>
            <p:nvPr/>
          </p:nvSpPr>
          <p:spPr bwMode="auto">
            <a:xfrm>
              <a:off x="6961901" y="1765756"/>
              <a:ext cx="1774906" cy="2154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ヒラギノ角ゴ Pro W3" charset="0"/>
                  <a:cs typeface="ヒラギノ角ゴ Pro W3" charset="0"/>
                </a:defRPr>
              </a:lvl1pPr>
              <a:lvl2pPr marL="742950" indent="-285750" eaLnBrk="0" hangingPunct="0">
                <a:defRPr>
                  <a:solidFill>
                    <a:schemeClr val="tx1"/>
                  </a:solidFill>
                  <a:latin typeface="Arial" charset="0"/>
                  <a:ea typeface="ヒラギノ角ゴ Pro W3" charset="0"/>
                  <a:cs typeface="ヒラギノ角ゴ Pro W3" charset="0"/>
                </a:defRPr>
              </a:lvl2pPr>
              <a:lvl3pPr marL="1143000" indent="-228600" eaLnBrk="0" hangingPunct="0">
                <a:defRPr>
                  <a:solidFill>
                    <a:schemeClr val="tx1"/>
                  </a:solidFill>
                  <a:latin typeface="Arial" charset="0"/>
                  <a:ea typeface="ヒラギノ角ゴ Pro W3" charset="0"/>
                  <a:cs typeface="ヒラギノ角ゴ Pro W3" charset="0"/>
                </a:defRPr>
              </a:lvl3pPr>
              <a:lvl4pPr marL="1600200" indent="-228600" eaLnBrk="0" hangingPunct="0">
                <a:defRPr>
                  <a:solidFill>
                    <a:schemeClr val="tx1"/>
                  </a:solidFill>
                  <a:latin typeface="Arial" charset="0"/>
                  <a:ea typeface="ヒラギノ角ゴ Pro W3" charset="0"/>
                  <a:cs typeface="ヒラギノ角ゴ Pro W3" charset="0"/>
                </a:defRPr>
              </a:lvl4pPr>
              <a:lvl5pPr marL="2057400" indent="-228600" eaLnBrk="0" hangingPunct="0">
                <a:defRPr>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9pPr>
            </a:lstStyle>
            <a:p>
              <a:pPr algn="ctr"/>
              <a:r>
                <a:rPr lang="en-US" sz="800" b="1">
                  <a:latin typeface="Cambria" charset="0"/>
                  <a:ea typeface="ＭＳ Ｐゴシック" charset="0"/>
                  <a:cs typeface="ＭＳ Ｐゴシック" charset="0"/>
                </a:rPr>
                <a:t>Cloud Radiative Forcing at TOA</a:t>
              </a:r>
            </a:p>
          </p:txBody>
        </p:sp>
      </p:grpSp>
    </p:spTree>
    <p:extLst>
      <p:ext uri="{BB962C8B-B14F-4D97-AF65-F5344CB8AC3E}">
        <p14:creationId xmlns:p14="http://schemas.microsoft.com/office/powerpoint/2010/main" val="60544901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865"/>
            <a:ext cx="6629400" cy="809648"/>
          </a:xfrm>
        </p:spPr>
        <p:txBody>
          <a:bodyPr>
            <a:normAutofit fontScale="90000"/>
          </a:bodyPr>
          <a:lstStyle/>
          <a:p>
            <a:pPr algn="l"/>
            <a:r>
              <a:rPr lang="en-US" dirty="0" smtClean="0">
                <a:solidFill>
                  <a:schemeClr val="tx1"/>
                </a:solidFill>
              </a:rPr>
              <a:t>Cloud Parameterization (1</a:t>
            </a:r>
            <a:r>
              <a:rPr lang="en-US" dirty="0" smtClean="0">
                <a:solidFill>
                  <a:schemeClr val="tx1"/>
                </a:solidFill>
              </a:rPr>
              <a:t>)</a:t>
            </a:r>
            <a:r>
              <a:rPr lang="en-US" sz="1800" i="1" dirty="0" smtClean="0">
                <a:solidFill>
                  <a:schemeClr val="tx1"/>
                </a:solidFill>
              </a:rPr>
              <a:t/>
            </a:r>
            <a:br>
              <a:rPr lang="en-US" sz="1800" i="1" dirty="0" smtClean="0">
                <a:solidFill>
                  <a:schemeClr val="tx1"/>
                </a:solidFill>
              </a:rPr>
            </a:br>
            <a:r>
              <a:rPr lang="en-US" sz="1800" i="1" dirty="0">
                <a:solidFill>
                  <a:schemeClr val="tx1"/>
                </a:solidFill>
              </a:rPr>
              <a:t>C</a:t>
            </a:r>
            <a:r>
              <a:rPr lang="en-US" sz="1800" i="1" dirty="0" smtClean="0">
                <a:solidFill>
                  <a:schemeClr val="tx1"/>
                </a:solidFill>
              </a:rPr>
              <a:t>aldwell et al (2014, in prep)</a:t>
            </a:r>
            <a:endParaRPr lang="en-US" dirty="0">
              <a:solidFill>
                <a:schemeClr val="tx1"/>
              </a:solidFill>
            </a:endParaRPr>
          </a:p>
        </p:txBody>
      </p:sp>
      <p:sp>
        <p:nvSpPr>
          <p:cNvPr id="20" name="Content Placeholder 2"/>
          <p:cNvSpPr>
            <a:spLocks noGrp="1"/>
          </p:cNvSpPr>
          <p:nvPr>
            <p:ph idx="4294967295"/>
          </p:nvPr>
        </p:nvSpPr>
        <p:spPr>
          <a:xfrm>
            <a:off x="0" y="4995863"/>
            <a:ext cx="6654800" cy="1382712"/>
          </a:xfrm>
        </p:spPr>
        <p:txBody>
          <a:bodyPr>
            <a:normAutofit/>
          </a:bodyPr>
          <a:lstStyle/>
          <a:p>
            <a:pPr marL="277813" indent="-277813">
              <a:buNone/>
            </a:pPr>
            <a:r>
              <a:rPr lang="en-US" sz="2400" b="1" dirty="0" smtClean="0">
                <a:latin typeface="Arial Narrow" pitchFamily="34" charset="0"/>
              </a:rPr>
              <a:t>2. Sub-stepping </a:t>
            </a:r>
            <a:r>
              <a:rPr lang="en-US" sz="2400" i="1" dirty="0" smtClean="0">
                <a:latin typeface="Arial Narrow" pitchFamily="34" charset="0"/>
              </a:rPr>
              <a:t>is expanded to include macrophysics + microphysics, which removes artificial “push/pull” problems related to sequential splitting in CAM5</a:t>
            </a:r>
          </a:p>
        </p:txBody>
      </p:sp>
      <p:graphicFrame>
        <p:nvGraphicFramePr>
          <p:cNvPr id="4" name="Object 3"/>
          <p:cNvGraphicFramePr>
            <a:graphicFrameLocks noChangeAspect="1"/>
          </p:cNvGraphicFramePr>
          <p:nvPr>
            <p:extLst>
              <p:ext uri="{D42A27DB-BD31-4B8C-83A1-F6EECF244321}">
                <p14:modId xmlns:p14="http://schemas.microsoft.com/office/powerpoint/2010/main" val="1219010540"/>
              </p:ext>
            </p:extLst>
          </p:nvPr>
        </p:nvGraphicFramePr>
        <p:xfrm>
          <a:off x="393697" y="1764195"/>
          <a:ext cx="4287837" cy="666750"/>
        </p:xfrm>
        <a:graphic>
          <a:graphicData uri="http://schemas.openxmlformats.org/presentationml/2006/ole">
            <mc:AlternateContent xmlns:mc="http://schemas.openxmlformats.org/markup-compatibility/2006">
              <mc:Choice xmlns:v="urn:schemas-microsoft-com:vml" Requires="v">
                <p:oleObj spid="_x0000_s2068" name="Equation" r:id="rId3" imgW="2044700" imgH="317500" progId="Equation.3">
                  <p:embed/>
                </p:oleObj>
              </mc:Choice>
              <mc:Fallback>
                <p:oleObj name="Equation" r:id="rId3" imgW="2044700" imgH="317500" progId="Equation.3">
                  <p:embed/>
                  <p:pic>
                    <p:nvPicPr>
                      <p:cNvPr id="0" name=""/>
                      <p:cNvPicPr>
                        <a:picLocks noChangeAspect="1" noChangeArrowheads="1"/>
                      </p:cNvPicPr>
                      <p:nvPr/>
                    </p:nvPicPr>
                    <p:blipFill>
                      <a:blip r:embed="rId4"/>
                      <a:srcRect/>
                      <a:stretch>
                        <a:fillRect/>
                      </a:stretch>
                    </p:blipFill>
                    <p:spPr bwMode="auto">
                      <a:xfrm>
                        <a:off x="393697" y="1764195"/>
                        <a:ext cx="4287837" cy="666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3"/>
          <p:cNvGraphicFramePr>
            <a:graphicFrameLocks noChangeAspect="1"/>
          </p:cNvGraphicFramePr>
          <p:nvPr>
            <p:extLst>
              <p:ext uri="{D42A27DB-BD31-4B8C-83A1-F6EECF244321}">
                <p14:modId xmlns:p14="http://schemas.microsoft.com/office/powerpoint/2010/main" val="1215225092"/>
              </p:ext>
            </p:extLst>
          </p:nvPr>
        </p:nvGraphicFramePr>
        <p:xfrm>
          <a:off x="400047" y="2275370"/>
          <a:ext cx="4387850" cy="693737"/>
        </p:xfrm>
        <a:graphic>
          <a:graphicData uri="http://schemas.openxmlformats.org/presentationml/2006/ole">
            <mc:AlternateContent xmlns:mc="http://schemas.openxmlformats.org/markup-compatibility/2006">
              <mc:Choice xmlns:v="urn:schemas-microsoft-com:vml" Requires="v">
                <p:oleObj spid="_x0000_s2069" name="Equation" r:id="rId5" imgW="2006600" imgH="317500" progId="Equation.3">
                  <p:embed/>
                </p:oleObj>
              </mc:Choice>
              <mc:Fallback>
                <p:oleObj name="Equation" r:id="rId5" imgW="2006600" imgH="317500" progId="Equation.3">
                  <p:embed/>
                  <p:pic>
                    <p:nvPicPr>
                      <p:cNvPr id="0" name=""/>
                      <p:cNvPicPr>
                        <a:picLocks noChangeAspect="1" noChangeArrowheads="1"/>
                      </p:cNvPicPr>
                      <p:nvPr/>
                    </p:nvPicPr>
                    <p:blipFill>
                      <a:blip r:embed="rId6"/>
                      <a:srcRect/>
                      <a:stretch>
                        <a:fillRect/>
                      </a:stretch>
                    </p:blipFill>
                    <p:spPr bwMode="auto">
                      <a:xfrm>
                        <a:off x="400047" y="2275370"/>
                        <a:ext cx="4387850" cy="693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 name="Group 5"/>
          <p:cNvGrpSpPr/>
          <p:nvPr/>
        </p:nvGrpSpPr>
        <p:grpSpPr>
          <a:xfrm>
            <a:off x="239063" y="2962644"/>
            <a:ext cx="6609986" cy="2016533"/>
            <a:chOff x="20046717" y="10324312"/>
            <a:chExt cx="6609986" cy="2016533"/>
          </a:xfrm>
        </p:grpSpPr>
        <p:pic>
          <p:nvPicPr>
            <p:cNvPr id="7" name="Picture 6" descr="icecldf_4cesm.png"/>
            <p:cNvPicPr>
              <a:picLocks noChangeAspect="1"/>
            </p:cNvPicPr>
            <p:nvPr/>
          </p:nvPicPr>
          <p:blipFill rotWithShape="1">
            <a:blip r:embed="rId7">
              <a:extLst>
                <a:ext uri="{28A0092B-C50C-407E-A947-70E740481C1C}">
                  <a14:useLocalDpi xmlns:a14="http://schemas.microsoft.com/office/drawing/2010/main" val="0"/>
                </a:ext>
              </a:extLst>
            </a:blip>
            <a:srcRect l="12126" t="61610" r="58363" b="17171"/>
            <a:stretch/>
          </p:blipFill>
          <p:spPr>
            <a:xfrm>
              <a:off x="23090376" y="10721766"/>
              <a:ext cx="2966687" cy="1599837"/>
            </a:xfrm>
            <a:prstGeom prst="rect">
              <a:avLst/>
            </a:prstGeom>
          </p:spPr>
        </p:pic>
        <p:pic>
          <p:nvPicPr>
            <p:cNvPr id="8" name="Picture 7" descr="icecldf_4cesm.png"/>
            <p:cNvPicPr>
              <a:picLocks noChangeAspect="1"/>
            </p:cNvPicPr>
            <p:nvPr/>
          </p:nvPicPr>
          <p:blipFill rotWithShape="1">
            <a:blip r:embed="rId7">
              <a:extLst>
                <a:ext uri="{28A0092B-C50C-407E-A947-70E740481C1C}">
                  <a14:useLocalDpi xmlns:a14="http://schemas.microsoft.com/office/drawing/2010/main" val="0"/>
                </a:ext>
              </a:extLst>
            </a:blip>
            <a:srcRect l="54186" t="17853" r="16799" b="60618"/>
            <a:stretch/>
          </p:blipFill>
          <p:spPr>
            <a:xfrm>
              <a:off x="20046717" y="10689845"/>
              <a:ext cx="2966687" cy="1651000"/>
            </a:xfrm>
            <a:prstGeom prst="rect">
              <a:avLst/>
            </a:prstGeom>
          </p:spPr>
        </p:pic>
        <p:pic>
          <p:nvPicPr>
            <p:cNvPr id="9" name="Picture 8" descr="icecldf_4cesm.png"/>
            <p:cNvPicPr>
              <a:picLocks noChangeAspect="1"/>
            </p:cNvPicPr>
            <p:nvPr/>
          </p:nvPicPr>
          <p:blipFill rotWithShape="1">
            <a:blip r:embed="rId7">
              <a:extLst>
                <a:ext uri="{28A0092B-C50C-407E-A947-70E740481C1C}">
                  <a14:useLocalDpi xmlns:a14="http://schemas.microsoft.com/office/drawing/2010/main" val="0"/>
                </a:ext>
              </a:extLst>
            </a:blip>
            <a:srcRect l="41289" t="51086" r="48543" b="7252"/>
            <a:stretch/>
          </p:blipFill>
          <p:spPr>
            <a:xfrm>
              <a:off x="26037820" y="10332686"/>
              <a:ext cx="618883" cy="1901937"/>
            </a:xfrm>
            <a:prstGeom prst="rect">
              <a:avLst/>
            </a:prstGeom>
          </p:spPr>
        </p:pic>
        <p:sp>
          <p:nvSpPr>
            <p:cNvPr id="10" name="TextBox 9"/>
            <p:cNvSpPr txBox="1"/>
            <p:nvPr/>
          </p:nvSpPr>
          <p:spPr>
            <a:xfrm>
              <a:off x="20218893" y="10331352"/>
              <a:ext cx="2731813" cy="400110"/>
            </a:xfrm>
            <a:prstGeom prst="rect">
              <a:avLst/>
            </a:prstGeom>
            <a:noFill/>
          </p:spPr>
          <p:txBody>
            <a:bodyPr wrap="none" rtlCol="0">
              <a:spAutoFit/>
            </a:bodyPr>
            <a:lstStyle/>
            <a:p>
              <a:r>
                <a:rPr lang="en-US" sz="2000" b="1" u="sng" dirty="0" err="1" smtClean="0"/>
                <a:t>Untruncated</a:t>
              </a:r>
              <a:r>
                <a:rPr lang="en-US" sz="2000" b="1" u="sng" dirty="0" smtClean="0"/>
                <a:t> PDF – CAM5</a:t>
              </a:r>
              <a:endParaRPr lang="en-US" sz="2000" b="1" u="sng" dirty="0"/>
            </a:p>
          </p:txBody>
        </p:sp>
        <p:sp>
          <p:nvSpPr>
            <p:cNvPr id="11" name="TextBox 10"/>
            <p:cNvSpPr txBox="1"/>
            <p:nvPr/>
          </p:nvSpPr>
          <p:spPr>
            <a:xfrm>
              <a:off x="23313647" y="10324312"/>
              <a:ext cx="2498500" cy="400110"/>
            </a:xfrm>
            <a:prstGeom prst="rect">
              <a:avLst/>
            </a:prstGeom>
            <a:noFill/>
          </p:spPr>
          <p:txBody>
            <a:bodyPr wrap="none" rtlCol="0">
              <a:spAutoFit/>
            </a:bodyPr>
            <a:lstStyle/>
            <a:p>
              <a:r>
                <a:rPr lang="en-US" sz="2000" b="1" u="sng" dirty="0" smtClean="0"/>
                <a:t>Truncated PDF – CAM5</a:t>
              </a:r>
              <a:endParaRPr lang="en-US" sz="2000" b="1" u="sng" dirty="0"/>
            </a:p>
          </p:txBody>
        </p:sp>
      </p:grpSp>
      <p:grpSp>
        <p:nvGrpSpPr>
          <p:cNvPr id="12" name="Group 11"/>
          <p:cNvGrpSpPr/>
          <p:nvPr/>
        </p:nvGrpSpPr>
        <p:grpSpPr>
          <a:xfrm>
            <a:off x="5884068" y="1752517"/>
            <a:ext cx="2270666" cy="1420581"/>
            <a:chOff x="24188364" y="8158645"/>
            <a:chExt cx="2270666" cy="1420581"/>
          </a:xfrm>
        </p:grpSpPr>
        <p:cxnSp>
          <p:nvCxnSpPr>
            <p:cNvPr id="13" name="Straight Connector 12"/>
            <p:cNvCxnSpPr/>
            <p:nvPr/>
          </p:nvCxnSpPr>
          <p:spPr bwMode="auto">
            <a:xfrm flipV="1">
              <a:off x="24676353" y="8158645"/>
              <a:ext cx="0" cy="1322859"/>
            </a:xfrm>
            <a:prstGeom prst="line">
              <a:avLst/>
            </a:prstGeom>
            <a:noFill/>
            <a:ln w="9525" cap="flat" cmpd="sng" algn="ctr">
              <a:solidFill>
                <a:srgbClr val="000000"/>
              </a:solidFill>
              <a:prstDash val="solid"/>
              <a:round/>
              <a:headEnd type="none" w="med" len="med"/>
              <a:tailEnd type="none" w="med" len="med"/>
            </a:ln>
            <a:effectLst/>
          </p:spPr>
        </p:cxnSp>
        <p:sp>
          <p:nvSpPr>
            <p:cNvPr id="14" name="Freeform 13"/>
            <p:cNvSpPr/>
            <p:nvPr/>
          </p:nvSpPr>
          <p:spPr>
            <a:xfrm>
              <a:off x="24188364" y="8235614"/>
              <a:ext cx="2001265" cy="1096799"/>
            </a:xfrm>
            <a:custGeom>
              <a:avLst/>
              <a:gdLst>
                <a:gd name="connsiteX0" fmla="*/ 0 w 2001265"/>
                <a:gd name="connsiteY0" fmla="*/ 1096799 h 1096799"/>
                <a:gd name="connsiteX1" fmla="*/ 577288 w 2001265"/>
                <a:gd name="connsiteY1" fmla="*/ 885136 h 1096799"/>
                <a:gd name="connsiteX2" fmla="*/ 981389 w 2001265"/>
                <a:gd name="connsiteY2" fmla="*/ 0 h 1096799"/>
                <a:gd name="connsiteX3" fmla="*/ 1423977 w 2001265"/>
                <a:gd name="connsiteY3" fmla="*/ 885136 h 1096799"/>
                <a:gd name="connsiteX4" fmla="*/ 2001265 w 2001265"/>
                <a:gd name="connsiteY4" fmla="*/ 1077557 h 109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265" h="1096799">
                  <a:moveTo>
                    <a:pt x="0" y="1096799"/>
                  </a:moveTo>
                  <a:cubicBezTo>
                    <a:pt x="206861" y="1082367"/>
                    <a:pt x="413723" y="1067936"/>
                    <a:pt x="577288" y="885136"/>
                  </a:cubicBezTo>
                  <a:cubicBezTo>
                    <a:pt x="740853" y="702336"/>
                    <a:pt x="840274" y="0"/>
                    <a:pt x="981389" y="0"/>
                  </a:cubicBezTo>
                  <a:cubicBezTo>
                    <a:pt x="1122504" y="0"/>
                    <a:pt x="1253998" y="705543"/>
                    <a:pt x="1423977" y="885136"/>
                  </a:cubicBezTo>
                  <a:cubicBezTo>
                    <a:pt x="1593956" y="1064729"/>
                    <a:pt x="2001265" y="1077557"/>
                    <a:pt x="2001265" y="1077557"/>
                  </a:cubicBezTo>
                </a:path>
              </a:pathLst>
            </a:custGeom>
            <a:ln w="38100" cmpd="sng">
              <a:solidFill>
                <a:srgbClr val="FF0000"/>
              </a:solidFill>
            </a:ln>
          </p:spPr>
          <p:txBody>
            <a:bodyPr vert="horz" wrap="square" lIns="457200" tIns="457200" rIns="457200" bIns="457200" numCol="1" rtlCol="0" anchor="t" anchorCtr="0" compatLnSpc="1">
              <a:prstTxWarp prst="textNoShape">
                <a:avLst/>
              </a:prstTxWarp>
              <a:spAutoFit/>
            </a:bodyPr>
            <a:lstStyle/>
            <a:p>
              <a:pPr marL="0" marR="0" indent="0" algn="l" defTabSz="4389438"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a:ln>
                  <a:noFill/>
                </a:ln>
                <a:solidFill>
                  <a:schemeClr val="tx1"/>
                </a:solidFill>
                <a:effectLst/>
                <a:latin typeface="Arial Narrow" charset="0"/>
              </a:endParaRPr>
            </a:p>
          </p:txBody>
        </p:sp>
        <p:cxnSp>
          <p:nvCxnSpPr>
            <p:cNvPr id="15" name="Straight Connector 14"/>
            <p:cNvCxnSpPr/>
            <p:nvPr/>
          </p:nvCxnSpPr>
          <p:spPr bwMode="auto">
            <a:xfrm flipH="1">
              <a:off x="24209796" y="9332413"/>
              <a:ext cx="2249234" cy="1"/>
            </a:xfrm>
            <a:prstGeom prst="line">
              <a:avLst/>
            </a:prstGeom>
            <a:noFill/>
            <a:ln w="9525" cap="flat" cmpd="sng" algn="ctr">
              <a:solidFill>
                <a:srgbClr val="000000"/>
              </a:solidFill>
              <a:prstDash val="solid"/>
              <a:round/>
              <a:headEnd type="none" w="med" len="med"/>
              <a:tailEnd type="none" w="med" len="med"/>
            </a:ln>
            <a:effectLst/>
          </p:spPr>
        </p:cxnSp>
        <p:sp>
          <p:nvSpPr>
            <p:cNvPr id="16" name="TextBox 15"/>
            <p:cNvSpPr txBox="1"/>
            <p:nvPr/>
          </p:nvSpPr>
          <p:spPr>
            <a:xfrm>
              <a:off x="25029266" y="9240672"/>
              <a:ext cx="268824" cy="338554"/>
            </a:xfrm>
            <a:prstGeom prst="rect">
              <a:avLst/>
            </a:prstGeom>
            <a:noFill/>
          </p:spPr>
          <p:txBody>
            <a:bodyPr wrap="none" rtlCol="0">
              <a:spAutoFit/>
            </a:bodyPr>
            <a:lstStyle/>
            <a:p>
              <a:r>
                <a:rPr lang="en-US" sz="1600" dirty="0" smtClean="0"/>
                <a:t>s</a:t>
              </a:r>
              <a:endParaRPr lang="en-US" sz="1600" dirty="0"/>
            </a:p>
          </p:txBody>
        </p:sp>
        <p:sp>
          <p:nvSpPr>
            <p:cNvPr id="17" name="TextBox 16"/>
            <p:cNvSpPr txBox="1"/>
            <p:nvPr/>
          </p:nvSpPr>
          <p:spPr>
            <a:xfrm rot="16200000">
              <a:off x="24128375" y="8557609"/>
              <a:ext cx="726681" cy="338554"/>
            </a:xfrm>
            <a:prstGeom prst="rect">
              <a:avLst/>
            </a:prstGeom>
            <a:noFill/>
          </p:spPr>
          <p:txBody>
            <a:bodyPr wrap="none" rtlCol="0">
              <a:spAutoFit/>
            </a:bodyPr>
            <a:lstStyle/>
            <a:p>
              <a:r>
                <a:rPr lang="en-US" sz="1600" b="1" dirty="0" smtClean="0"/>
                <a:t>PDF(s)</a:t>
              </a:r>
              <a:endParaRPr lang="en-US" sz="1600" b="1" dirty="0"/>
            </a:p>
          </p:txBody>
        </p:sp>
      </p:grpSp>
      <p:sp>
        <p:nvSpPr>
          <p:cNvPr id="18" name="Text Box 4"/>
          <p:cNvSpPr txBox="1">
            <a:spLocks noChangeArrowheads="1"/>
          </p:cNvSpPr>
          <p:nvPr/>
        </p:nvSpPr>
        <p:spPr bwMode="auto">
          <a:xfrm>
            <a:off x="6934256" y="3136441"/>
            <a:ext cx="208875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aseline="30000">
                <a:solidFill>
                  <a:schemeClr val="tx1"/>
                </a:solidFill>
                <a:latin typeface="Palatino" pitchFamily="18" charset="0"/>
              </a:defRPr>
            </a:lvl1pPr>
            <a:lvl2pPr marL="742950" indent="-285750">
              <a:defRPr sz="1600" baseline="30000">
                <a:solidFill>
                  <a:schemeClr val="tx1"/>
                </a:solidFill>
                <a:latin typeface="Palatino" pitchFamily="18" charset="0"/>
              </a:defRPr>
            </a:lvl2pPr>
            <a:lvl3pPr marL="1143000" indent="-228600">
              <a:defRPr sz="1600" baseline="30000">
                <a:solidFill>
                  <a:schemeClr val="tx1"/>
                </a:solidFill>
                <a:latin typeface="Palatino" pitchFamily="18" charset="0"/>
              </a:defRPr>
            </a:lvl3pPr>
            <a:lvl4pPr marL="1600200" indent="-228600">
              <a:defRPr sz="1600" baseline="30000">
                <a:solidFill>
                  <a:schemeClr val="tx1"/>
                </a:solidFill>
                <a:latin typeface="Palatino" pitchFamily="18" charset="0"/>
              </a:defRPr>
            </a:lvl4pPr>
            <a:lvl5pPr marL="2057400" indent="-228600">
              <a:defRPr sz="1600" baseline="30000">
                <a:solidFill>
                  <a:schemeClr val="tx1"/>
                </a:solidFill>
                <a:latin typeface="Palatino" pitchFamily="18" charset="0"/>
              </a:defRPr>
            </a:lvl5pPr>
            <a:lvl6pPr marL="2514600" indent="-228600" eaLnBrk="0" fontAlgn="base" hangingPunct="0">
              <a:spcBef>
                <a:spcPct val="0"/>
              </a:spcBef>
              <a:spcAft>
                <a:spcPct val="0"/>
              </a:spcAft>
              <a:defRPr sz="1600" baseline="30000">
                <a:solidFill>
                  <a:schemeClr val="tx1"/>
                </a:solidFill>
                <a:latin typeface="Palatino" pitchFamily="18" charset="0"/>
              </a:defRPr>
            </a:lvl6pPr>
            <a:lvl7pPr marL="2971800" indent="-228600" eaLnBrk="0" fontAlgn="base" hangingPunct="0">
              <a:spcBef>
                <a:spcPct val="0"/>
              </a:spcBef>
              <a:spcAft>
                <a:spcPct val="0"/>
              </a:spcAft>
              <a:defRPr sz="1600" baseline="30000">
                <a:solidFill>
                  <a:schemeClr val="tx1"/>
                </a:solidFill>
                <a:latin typeface="Palatino" pitchFamily="18" charset="0"/>
              </a:defRPr>
            </a:lvl7pPr>
            <a:lvl8pPr marL="3429000" indent="-228600" eaLnBrk="0" fontAlgn="base" hangingPunct="0">
              <a:spcBef>
                <a:spcPct val="0"/>
              </a:spcBef>
              <a:spcAft>
                <a:spcPct val="0"/>
              </a:spcAft>
              <a:defRPr sz="1600" baseline="30000">
                <a:solidFill>
                  <a:schemeClr val="tx1"/>
                </a:solidFill>
                <a:latin typeface="Palatino" pitchFamily="18" charset="0"/>
              </a:defRPr>
            </a:lvl8pPr>
            <a:lvl9pPr marL="3886200" indent="-228600" eaLnBrk="0" fontAlgn="base" hangingPunct="0">
              <a:spcBef>
                <a:spcPct val="0"/>
              </a:spcBef>
              <a:spcAft>
                <a:spcPct val="0"/>
              </a:spcAft>
              <a:defRPr sz="1600" baseline="30000">
                <a:solidFill>
                  <a:schemeClr val="tx1"/>
                </a:solidFill>
                <a:latin typeface="Palatino" pitchFamily="18" charset="0"/>
              </a:defRPr>
            </a:lvl9pPr>
          </a:lstStyle>
          <a:p>
            <a:pPr>
              <a:spcBef>
                <a:spcPct val="50000"/>
              </a:spcBef>
            </a:pPr>
            <a:r>
              <a:rPr lang="en-US" i="1" baseline="0" dirty="0" smtClean="0">
                <a:latin typeface="Arial" pitchFamily="34" charset="0"/>
              </a:rPr>
              <a:t>Fig: Truncation is necessary to avoid sensitivity to PDF tail, illustrated here using ice cloud fraction from 5 year AGCM runs.</a:t>
            </a:r>
            <a:endParaRPr lang="en-US" i="1" baseline="0" dirty="0">
              <a:latin typeface="Arial" pitchFamily="34" charset="0"/>
            </a:endParaRPr>
          </a:p>
        </p:txBody>
      </p:sp>
      <p:sp>
        <p:nvSpPr>
          <p:cNvPr id="19" name="TextBox 18"/>
          <p:cNvSpPr txBox="1"/>
          <p:nvPr/>
        </p:nvSpPr>
        <p:spPr>
          <a:xfrm>
            <a:off x="141745" y="880055"/>
            <a:ext cx="8940800" cy="1200328"/>
          </a:xfrm>
          <a:prstGeom prst="rect">
            <a:avLst/>
          </a:prstGeom>
          <a:noFill/>
        </p:spPr>
        <p:txBody>
          <a:bodyPr wrap="square" rtlCol="0">
            <a:spAutoFit/>
          </a:bodyPr>
          <a:lstStyle/>
          <a:p>
            <a:pPr marL="238125" indent="-238125"/>
            <a:r>
              <a:rPr lang="en-US" sz="2400" b="1" dirty="0" smtClean="0">
                <a:latin typeface="Arial Narrow" pitchFamily="34" charset="0"/>
              </a:rPr>
              <a:t>1. Macrophysics: </a:t>
            </a:r>
            <a:r>
              <a:rPr lang="en-US" sz="2400" i="1" dirty="0" smtClean="0">
                <a:latin typeface="Arial Narrow" pitchFamily="34" charset="0"/>
              </a:rPr>
              <a:t>Based on a </a:t>
            </a:r>
            <a:r>
              <a:rPr lang="en-US" sz="2400" i="1" dirty="0" smtClean="0">
                <a:solidFill>
                  <a:srgbClr val="FF0000"/>
                </a:solidFill>
                <a:latin typeface="Arial Narrow" pitchFamily="34" charset="0"/>
              </a:rPr>
              <a:t>truncated</a:t>
            </a:r>
            <a:r>
              <a:rPr lang="en-US" sz="2400" i="1" dirty="0" smtClean="0">
                <a:latin typeface="Arial Narrow" pitchFamily="34" charset="0"/>
              </a:rPr>
              <a:t> Gaussian PDF for </a:t>
            </a:r>
            <a:r>
              <a:rPr lang="en-US" sz="2400" i="1" dirty="0" err="1" smtClean="0">
                <a:latin typeface="Arial Narrow" pitchFamily="34" charset="0"/>
              </a:rPr>
              <a:t>subgrid</a:t>
            </a:r>
            <a:r>
              <a:rPr lang="en-US" sz="2400" i="1" dirty="0" smtClean="0">
                <a:latin typeface="Arial Narrow" pitchFamily="34" charset="0"/>
              </a:rPr>
              <a:t> variations in saturation excess (s) following </a:t>
            </a:r>
            <a:r>
              <a:rPr lang="en-US" sz="2400" i="1" dirty="0" err="1" smtClean="0"/>
              <a:t>Sommeria</a:t>
            </a:r>
            <a:r>
              <a:rPr lang="en-US" sz="2400" i="1" dirty="0" smtClean="0"/>
              <a:t> and </a:t>
            </a:r>
            <a:r>
              <a:rPr lang="en-US" sz="2400" i="1" dirty="0" err="1" smtClean="0"/>
              <a:t>Deardorff</a:t>
            </a:r>
            <a:r>
              <a:rPr lang="en-US" sz="2400" i="1" dirty="0" smtClean="0"/>
              <a:t> (1977):</a:t>
            </a:r>
            <a:endParaRPr lang="en-US" sz="2400" dirty="0" smtClean="0">
              <a:latin typeface="Arial Narrow" pitchFamily="34" charset="0"/>
            </a:endParaRPr>
          </a:p>
          <a:p>
            <a:endParaRPr lang="en-US" sz="2400" dirty="0"/>
          </a:p>
        </p:txBody>
      </p:sp>
      <p:pic>
        <p:nvPicPr>
          <p:cNvPr id="23" name="Picture 22" descr="LWP_bef_aft_mic.png"/>
          <p:cNvPicPr>
            <a:picLocks noChangeAspect="1"/>
          </p:cNvPicPr>
          <p:nvPr/>
        </p:nvPicPr>
        <p:blipFill rotWithShape="1">
          <a:blip r:embed="rId8">
            <a:extLst>
              <a:ext uri="{28A0092B-C50C-407E-A947-70E740481C1C}">
                <a14:useLocalDpi xmlns:a14="http://schemas.microsoft.com/office/drawing/2010/main" val="0"/>
              </a:ext>
            </a:extLst>
          </a:blip>
          <a:srcRect l="3140" t="6670" r="48253" b="44934"/>
          <a:stretch/>
        </p:blipFill>
        <p:spPr>
          <a:xfrm>
            <a:off x="6869534" y="5102420"/>
            <a:ext cx="2268648" cy="1694119"/>
          </a:xfrm>
          <a:prstGeom prst="rect">
            <a:avLst/>
          </a:prstGeom>
        </p:spPr>
      </p:pic>
      <p:sp>
        <p:nvSpPr>
          <p:cNvPr id="22" name="Rectangle 21"/>
          <p:cNvSpPr/>
          <p:nvPr/>
        </p:nvSpPr>
        <p:spPr>
          <a:xfrm>
            <a:off x="131478" y="880055"/>
            <a:ext cx="8891529" cy="4099122"/>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141745" y="5037375"/>
            <a:ext cx="8891529" cy="173867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1474922" y="6150208"/>
            <a:ext cx="5664184" cy="584776"/>
          </a:xfrm>
          <a:prstGeom prst="rect">
            <a:avLst/>
          </a:prstGeom>
          <a:noFill/>
        </p:spPr>
        <p:txBody>
          <a:bodyPr wrap="square" rtlCol="0">
            <a:spAutoFit/>
          </a:bodyPr>
          <a:lstStyle/>
          <a:p>
            <a:r>
              <a:rPr lang="en-US" sz="1600" i="1" dirty="0" smtClean="0"/>
              <a:t>Fig: LWP before and after microphysics differ markedly in MPACE-B single column runs (</a:t>
            </a:r>
            <a:r>
              <a:rPr lang="en-US" sz="1600" i="1" dirty="0" smtClean="0">
                <a:solidFill>
                  <a:srgbClr val="0000FF"/>
                </a:solidFill>
              </a:rPr>
              <a:t>blue</a:t>
            </a:r>
            <a:r>
              <a:rPr lang="en-US" sz="1600" i="1" dirty="0" smtClean="0"/>
              <a:t> line). </a:t>
            </a:r>
            <a:r>
              <a:rPr lang="en-US" sz="1600" i="1" dirty="0" err="1" smtClean="0"/>
              <a:t>Substepping</a:t>
            </a:r>
            <a:r>
              <a:rPr lang="en-US" sz="1600" i="1" dirty="0" smtClean="0"/>
              <a:t> helps (</a:t>
            </a:r>
            <a:r>
              <a:rPr lang="en-US" sz="1600" i="1" dirty="0" smtClean="0">
                <a:solidFill>
                  <a:srgbClr val="FF0000"/>
                </a:solidFill>
              </a:rPr>
              <a:t>red</a:t>
            </a:r>
            <a:r>
              <a:rPr lang="en-US" sz="1600" i="1" dirty="0" smtClean="0"/>
              <a:t> line).</a:t>
            </a:r>
            <a:endParaRPr lang="en-US" sz="1600" i="1" dirty="0"/>
          </a:p>
        </p:txBody>
      </p:sp>
    </p:spTree>
    <p:extLst>
      <p:ext uri="{BB962C8B-B14F-4D97-AF65-F5344CB8AC3E}">
        <p14:creationId xmlns:p14="http://schemas.microsoft.com/office/powerpoint/2010/main" val="72118305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72630"/>
          </a:xfrm>
        </p:spPr>
        <p:txBody>
          <a:bodyPr/>
          <a:lstStyle/>
          <a:p>
            <a:r>
              <a:rPr lang="en-US" dirty="0" smtClean="0"/>
              <a:t>Cloud Parameterization (2)</a:t>
            </a:r>
            <a:endParaRPr lang="en-US" dirty="0"/>
          </a:p>
        </p:txBody>
      </p:sp>
      <p:sp>
        <p:nvSpPr>
          <p:cNvPr id="4" name="TextBox 3"/>
          <p:cNvSpPr txBox="1"/>
          <p:nvPr/>
        </p:nvSpPr>
        <p:spPr>
          <a:xfrm>
            <a:off x="121259" y="954183"/>
            <a:ext cx="8940801" cy="1098591"/>
          </a:xfrm>
          <a:prstGeom prst="rect">
            <a:avLst/>
          </a:prstGeom>
          <a:noFill/>
        </p:spPr>
        <p:txBody>
          <a:bodyPr wrap="square" rtlCol="0">
            <a:spAutoFit/>
          </a:bodyPr>
          <a:lstStyle/>
          <a:p>
            <a:pPr marL="333375" indent="-333375" algn="just">
              <a:lnSpc>
                <a:spcPts val="2600"/>
              </a:lnSpc>
              <a:defRPr/>
            </a:pPr>
            <a:r>
              <a:rPr lang="en-US" sz="2400" b="1" dirty="0">
                <a:latin typeface="Arial Narrow" pitchFamily="34" charset="0"/>
              </a:rPr>
              <a:t>3</a:t>
            </a:r>
            <a:r>
              <a:rPr lang="en-US" sz="2400" b="1" dirty="0" smtClean="0">
                <a:latin typeface="Arial Narrow" pitchFamily="34" charset="0"/>
              </a:rPr>
              <a:t>. Microphysics</a:t>
            </a:r>
            <a:r>
              <a:rPr lang="en-US" sz="2400" b="1" dirty="0">
                <a:latin typeface="Arial Narrow" pitchFamily="34" charset="0"/>
              </a:rPr>
              <a:t>:</a:t>
            </a:r>
            <a:r>
              <a:rPr lang="en-US" sz="2400" dirty="0">
                <a:latin typeface="Arial Narrow" pitchFamily="34" charset="0"/>
              </a:rPr>
              <a:t> </a:t>
            </a:r>
            <a:r>
              <a:rPr lang="en-US" sz="2400" i="1" dirty="0" smtClean="0">
                <a:latin typeface="Arial Narrow" pitchFamily="34" charset="0"/>
              </a:rPr>
              <a:t>modified to use the same </a:t>
            </a:r>
            <a:r>
              <a:rPr lang="en-US" sz="2400" i="1" dirty="0" err="1" smtClean="0">
                <a:latin typeface="Arial Narrow" pitchFamily="34" charset="0"/>
              </a:rPr>
              <a:t>subgrid</a:t>
            </a:r>
            <a:r>
              <a:rPr lang="en-US" sz="2400" i="1" dirty="0" smtClean="0">
                <a:latin typeface="Arial Narrow" pitchFamily="34" charset="0"/>
              </a:rPr>
              <a:t> PDF as used for macro; adds newly activated droplets at the beginning rather than end of microphysics for consistency with new condensate</a:t>
            </a:r>
            <a:endParaRPr lang="en-US" sz="2400" dirty="0"/>
          </a:p>
        </p:txBody>
      </p:sp>
      <p:sp>
        <p:nvSpPr>
          <p:cNvPr id="5" name="Rectangle 4"/>
          <p:cNvSpPr/>
          <p:nvPr/>
        </p:nvSpPr>
        <p:spPr>
          <a:xfrm>
            <a:off x="100774" y="913209"/>
            <a:ext cx="8940801" cy="2876874"/>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nvGrpSpPr>
        <p:grpSpPr>
          <a:xfrm>
            <a:off x="106248" y="2017429"/>
            <a:ext cx="7356915" cy="1834115"/>
            <a:chOff x="502074" y="4649965"/>
            <a:chExt cx="7356915" cy="1834115"/>
          </a:xfrm>
        </p:grpSpPr>
        <p:pic>
          <p:nvPicPr>
            <p:cNvPr id="7" name="Content Placeholder 3" descr="ARSCL_NSA_GDay.png"/>
            <p:cNvPicPr>
              <a:picLocks noChangeAspect="1"/>
            </p:cNvPicPr>
            <p:nvPr/>
          </p:nvPicPr>
          <p:blipFill>
            <a:blip r:embed="rId2" cstate="print">
              <a:extLst>
                <a:ext uri="{28A0092B-C50C-407E-A947-70E740481C1C}">
                  <a14:useLocalDpi xmlns:a14="http://schemas.microsoft.com/office/drawing/2010/main"/>
                </a:ext>
              </a:extLst>
            </a:blip>
            <a:srcRect t="-6956" b="-6956"/>
            <a:stretch>
              <a:fillRect/>
            </a:stretch>
          </p:blipFill>
          <p:spPr>
            <a:xfrm>
              <a:off x="502074" y="4727078"/>
              <a:ext cx="2397847" cy="1757002"/>
            </a:xfrm>
            <a:prstGeom prst="rect">
              <a:avLst/>
            </a:prstGeom>
          </p:spPr>
        </p:pic>
        <p:pic>
          <p:nvPicPr>
            <p:cNvPr id="8" name="Picture 7" descr="CLOUD-AF_NSA_GDay.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747571" y="4853590"/>
              <a:ext cx="3006286" cy="1542421"/>
            </a:xfrm>
            <a:prstGeom prst="rect">
              <a:avLst/>
            </a:prstGeom>
          </p:spPr>
        </p:pic>
        <p:pic>
          <p:nvPicPr>
            <p:cNvPr id="9" name="Picture 8" descr="CLOUD_NSA_GDay.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2888808" y="4853590"/>
              <a:ext cx="2236285" cy="1542421"/>
            </a:xfrm>
            <a:prstGeom prst="rect">
              <a:avLst/>
            </a:prstGeom>
          </p:spPr>
        </p:pic>
        <p:sp>
          <p:nvSpPr>
            <p:cNvPr id="10" name="TextBox 9"/>
            <p:cNvSpPr txBox="1"/>
            <p:nvPr/>
          </p:nvSpPr>
          <p:spPr>
            <a:xfrm>
              <a:off x="624539" y="4651245"/>
              <a:ext cx="2237471" cy="338554"/>
            </a:xfrm>
            <a:prstGeom prst="rect">
              <a:avLst/>
            </a:prstGeom>
            <a:solidFill>
              <a:srgbClr val="FFFFFF"/>
            </a:solidFill>
          </p:spPr>
          <p:txBody>
            <a:bodyPr wrap="square" rtlCol="0">
              <a:spAutoFit/>
            </a:bodyPr>
            <a:lstStyle/>
            <a:p>
              <a:r>
                <a:rPr lang="en-US" sz="1600" b="1" u="sng" dirty="0" smtClean="0">
                  <a:solidFill>
                    <a:srgbClr val="000000"/>
                  </a:solidFill>
                </a:rPr>
                <a:t>ARSCL </a:t>
              </a:r>
              <a:r>
                <a:rPr lang="en-US" sz="1600" b="1" u="sng" dirty="0" err="1" smtClean="0">
                  <a:solidFill>
                    <a:srgbClr val="000000"/>
                  </a:solidFill>
                </a:rPr>
                <a:t>Obs</a:t>
              </a:r>
              <a:r>
                <a:rPr lang="en-US" sz="1600" b="1" u="sng" dirty="0" smtClean="0">
                  <a:solidFill>
                    <a:srgbClr val="000000"/>
                  </a:solidFill>
                </a:rPr>
                <a:t> Cloud </a:t>
              </a:r>
              <a:r>
                <a:rPr lang="en-US" sz="1600" b="1" u="sng" dirty="0" err="1" smtClean="0">
                  <a:solidFill>
                    <a:srgbClr val="000000"/>
                  </a:solidFill>
                </a:rPr>
                <a:t>Frac</a:t>
              </a:r>
              <a:endParaRPr lang="en-US" sz="1600" b="1" u="sng" dirty="0">
                <a:solidFill>
                  <a:srgbClr val="000000"/>
                </a:solidFill>
              </a:endParaRPr>
            </a:p>
          </p:txBody>
        </p:sp>
        <p:sp>
          <p:nvSpPr>
            <p:cNvPr id="11" name="TextBox 10"/>
            <p:cNvSpPr txBox="1"/>
            <p:nvPr/>
          </p:nvSpPr>
          <p:spPr>
            <a:xfrm>
              <a:off x="2852295" y="4649965"/>
              <a:ext cx="2272798" cy="339833"/>
            </a:xfrm>
            <a:prstGeom prst="rect">
              <a:avLst/>
            </a:prstGeom>
            <a:solidFill>
              <a:srgbClr val="FFFFFF"/>
            </a:solidFill>
          </p:spPr>
          <p:txBody>
            <a:bodyPr wrap="square" rtlCol="0">
              <a:spAutoFit/>
            </a:bodyPr>
            <a:lstStyle/>
            <a:p>
              <a:pPr algn="ctr"/>
              <a:r>
                <a:rPr lang="en-US" sz="1600" b="1" u="sng" dirty="0" smtClean="0">
                  <a:solidFill>
                    <a:srgbClr val="000000"/>
                  </a:solidFill>
                </a:rPr>
                <a:t>CAM5 Cloud </a:t>
              </a:r>
              <a:r>
                <a:rPr lang="en-US" sz="1600" b="1" u="sng" dirty="0" err="1" smtClean="0">
                  <a:solidFill>
                    <a:srgbClr val="000000"/>
                  </a:solidFill>
                </a:rPr>
                <a:t>Frac</a:t>
              </a:r>
              <a:endParaRPr lang="en-US" sz="1600" b="1" u="sng" dirty="0">
                <a:solidFill>
                  <a:srgbClr val="000000"/>
                </a:solidFill>
              </a:endParaRPr>
            </a:p>
          </p:txBody>
        </p:sp>
        <p:sp>
          <p:nvSpPr>
            <p:cNvPr id="12" name="TextBox 11"/>
            <p:cNvSpPr txBox="1"/>
            <p:nvPr/>
          </p:nvSpPr>
          <p:spPr>
            <a:xfrm>
              <a:off x="5098182" y="4651245"/>
              <a:ext cx="2760807" cy="338554"/>
            </a:xfrm>
            <a:prstGeom prst="rect">
              <a:avLst/>
            </a:prstGeom>
            <a:solidFill>
              <a:srgbClr val="FFFFFF"/>
            </a:solidFill>
          </p:spPr>
          <p:txBody>
            <a:bodyPr wrap="square" rtlCol="0">
              <a:spAutoFit/>
            </a:bodyPr>
            <a:lstStyle/>
            <a:p>
              <a:r>
                <a:rPr lang="en-US" sz="1600" b="1" u="sng" dirty="0" smtClean="0">
                  <a:solidFill>
                    <a:srgbClr val="000000"/>
                  </a:solidFill>
                </a:rPr>
                <a:t>Cloud </a:t>
              </a:r>
              <a:r>
                <a:rPr lang="en-US" sz="1600" b="1" u="sng" dirty="0" err="1" smtClean="0">
                  <a:solidFill>
                    <a:srgbClr val="000000"/>
                  </a:solidFill>
                </a:rPr>
                <a:t>Frac</a:t>
              </a:r>
              <a:r>
                <a:rPr lang="en-US" sz="1600" b="1" u="sng" dirty="0" smtClean="0">
                  <a:solidFill>
                    <a:srgbClr val="000000"/>
                  </a:solidFill>
                </a:rPr>
                <a:t> w/activation fix</a:t>
              </a:r>
              <a:endParaRPr lang="en-US" sz="1600" b="1" u="sng" dirty="0">
                <a:solidFill>
                  <a:srgbClr val="000000"/>
                </a:solidFill>
              </a:endParaRPr>
            </a:p>
          </p:txBody>
        </p:sp>
      </p:grpSp>
      <p:sp>
        <p:nvSpPr>
          <p:cNvPr id="13" name="Text Box 4"/>
          <p:cNvSpPr txBox="1">
            <a:spLocks noChangeArrowheads="1"/>
          </p:cNvSpPr>
          <p:nvPr/>
        </p:nvSpPr>
        <p:spPr bwMode="auto">
          <a:xfrm>
            <a:off x="7292666" y="2196977"/>
            <a:ext cx="185133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aseline="30000">
                <a:solidFill>
                  <a:schemeClr val="tx1"/>
                </a:solidFill>
                <a:latin typeface="Palatino" pitchFamily="18" charset="0"/>
              </a:defRPr>
            </a:lvl1pPr>
            <a:lvl2pPr marL="742950" indent="-285750">
              <a:defRPr sz="1600" baseline="30000">
                <a:solidFill>
                  <a:schemeClr val="tx1"/>
                </a:solidFill>
                <a:latin typeface="Palatino" pitchFamily="18" charset="0"/>
              </a:defRPr>
            </a:lvl2pPr>
            <a:lvl3pPr marL="1143000" indent="-228600">
              <a:defRPr sz="1600" baseline="30000">
                <a:solidFill>
                  <a:schemeClr val="tx1"/>
                </a:solidFill>
                <a:latin typeface="Palatino" pitchFamily="18" charset="0"/>
              </a:defRPr>
            </a:lvl3pPr>
            <a:lvl4pPr marL="1600200" indent="-228600">
              <a:defRPr sz="1600" baseline="30000">
                <a:solidFill>
                  <a:schemeClr val="tx1"/>
                </a:solidFill>
                <a:latin typeface="Palatino" pitchFamily="18" charset="0"/>
              </a:defRPr>
            </a:lvl4pPr>
            <a:lvl5pPr marL="2057400" indent="-228600">
              <a:defRPr sz="1600" baseline="30000">
                <a:solidFill>
                  <a:schemeClr val="tx1"/>
                </a:solidFill>
                <a:latin typeface="Palatino" pitchFamily="18" charset="0"/>
              </a:defRPr>
            </a:lvl5pPr>
            <a:lvl6pPr marL="2514600" indent="-228600" eaLnBrk="0" fontAlgn="base" hangingPunct="0">
              <a:spcBef>
                <a:spcPct val="0"/>
              </a:spcBef>
              <a:spcAft>
                <a:spcPct val="0"/>
              </a:spcAft>
              <a:defRPr sz="1600" baseline="30000">
                <a:solidFill>
                  <a:schemeClr val="tx1"/>
                </a:solidFill>
                <a:latin typeface="Palatino" pitchFamily="18" charset="0"/>
              </a:defRPr>
            </a:lvl6pPr>
            <a:lvl7pPr marL="2971800" indent="-228600" eaLnBrk="0" fontAlgn="base" hangingPunct="0">
              <a:spcBef>
                <a:spcPct val="0"/>
              </a:spcBef>
              <a:spcAft>
                <a:spcPct val="0"/>
              </a:spcAft>
              <a:defRPr sz="1600" baseline="30000">
                <a:solidFill>
                  <a:schemeClr val="tx1"/>
                </a:solidFill>
                <a:latin typeface="Palatino" pitchFamily="18" charset="0"/>
              </a:defRPr>
            </a:lvl7pPr>
            <a:lvl8pPr marL="3429000" indent="-228600" eaLnBrk="0" fontAlgn="base" hangingPunct="0">
              <a:spcBef>
                <a:spcPct val="0"/>
              </a:spcBef>
              <a:spcAft>
                <a:spcPct val="0"/>
              </a:spcAft>
              <a:defRPr sz="1600" baseline="30000">
                <a:solidFill>
                  <a:schemeClr val="tx1"/>
                </a:solidFill>
                <a:latin typeface="Palatino" pitchFamily="18" charset="0"/>
              </a:defRPr>
            </a:lvl8pPr>
            <a:lvl9pPr marL="3886200" indent="-228600" eaLnBrk="0" fontAlgn="base" hangingPunct="0">
              <a:spcBef>
                <a:spcPct val="0"/>
              </a:spcBef>
              <a:spcAft>
                <a:spcPct val="0"/>
              </a:spcAft>
              <a:defRPr sz="1600" baseline="30000">
                <a:solidFill>
                  <a:schemeClr val="tx1"/>
                </a:solidFill>
                <a:latin typeface="Palatino" pitchFamily="18" charset="0"/>
              </a:defRPr>
            </a:lvl9pPr>
          </a:lstStyle>
          <a:p>
            <a:pPr>
              <a:spcBef>
                <a:spcPct val="50000"/>
              </a:spcBef>
            </a:pPr>
            <a:r>
              <a:rPr lang="en-US" i="1" baseline="0" dirty="0" smtClean="0">
                <a:latin typeface="Arial" pitchFamily="34" charset="0"/>
              </a:rPr>
              <a:t>Fig: Activation fix improves low clouds on ISDAC “Golden Day” in 24-48 </a:t>
            </a:r>
            <a:r>
              <a:rPr lang="en-US" i="1" baseline="0" dirty="0" err="1" smtClean="0">
                <a:latin typeface="Arial" pitchFamily="34" charset="0"/>
              </a:rPr>
              <a:t>hr</a:t>
            </a:r>
            <a:r>
              <a:rPr lang="en-US" i="1" baseline="0" dirty="0" smtClean="0">
                <a:latin typeface="Arial" pitchFamily="34" charset="0"/>
              </a:rPr>
              <a:t> global forecast runs</a:t>
            </a:r>
            <a:endParaRPr lang="en-US" i="1" baseline="0" dirty="0">
              <a:latin typeface="Arial" pitchFamily="34" charset="0"/>
            </a:endParaRPr>
          </a:p>
        </p:txBody>
      </p:sp>
      <p:pic>
        <p:nvPicPr>
          <p:cNvPr id="14" name="Picture 13" descr="Basic_Met.pdf"/>
          <p:cNvPicPr>
            <a:picLocks noChangeAspect="1"/>
          </p:cNvPicPr>
          <p:nvPr/>
        </p:nvPicPr>
        <p:blipFill rotWithShape="1">
          <a:blip r:embed="rId5" cstate="print">
            <a:extLst>
              <a:ext uri="{28A0092B-C50C-407E-A947-70E740481C1C}">
                <a14:useLocalDpi xmlns:a14="http://schemas.microsoft.com/office/drawing/2010/main"/>
              </a:ext>
            </a:extLst>
          </a:blip>
          <a:srcRect l="79761" t="3957" b="79049"/>
          <a:stretch/>
        </p:blipFill>
        <p:spPr>
          <a:xfrm>
            <a:off x="4600756" y="4687010"/>
            <a:ext cx="1807393" cy="1442592"/>
          </a:xfrm>
          <a:prstGeom prst="rect">
            <a:avLst/>
          </a:prstGeom>
        </p:spPr>
      </p:pic>
      <p:pic>
        <p:nvPicPr>
          <p:cNvPr id="15" name="Picture 14" descr="Sfc_Radiation.pdf"/>
          <p:cNvPicPr>
            <a:picLocks/>
          </p:cNvPicPr>
          <p:nvPr/>
        </p:nvPicPr>
        <p:blipFill rotWithShape="1">
          <a:blip r:embed="rId6" cstate="print">
            <a:extLst>
              <a:ext uri="{28A0092B-C50C-407E-A947-70E740481C1C}">
                <a14:useLocalDpi xmlns:a14="http://schemas.microsoft.com/office/drawing/2010/main"/>
              </a:ext>
            </a:extLst>
          </a:blip>
          <a:srcRect l="77893" t="50192" b="34127"/>
          <a:stretch/>
        </p:blipFill>
        <p:spPr>
          <a:xfrm>
            <a:off x="2514600" y="4671250"/>
            <a:ext cx="1748244" cy="1526350"/>
          </a:xfrm>
          <a:prstGeom prst="rect">
            <a:avLst/>
          </a:prstGeom>
        </p:spPr>
      </p:pic>
      <p:pic>
        <p:nvPicPr>
          <p:cNvPr id="16" name="Picture 15" descr="Cloud_Precip.pdf"/>
          <p:cNvPicPr>
            <a:picLocks noChangeAspect="1"/>
          </p:cNvPicPr>
          <p:nvPr/>
        </p:nvPicPr>
        <p:blipFill rotWithShape="1">
          <a:blip r:embed="rId7" cstate="print">
            <a:extLst>
              <a:ext uri="{28A0092B-C50C-407E-A947-70E740481C1C}">
                <a14:useLocalDpi xmlns:a14="http://schemas.microsoft.com/office/drawing/2010/main"/>
              </a:ext>
            </a:extLst>
          </a:blip>
          <a:srcRect l="80053" t="34800" b="36173"/>
          <a:stretch/>
        </p:blipFill>
        <p:spPr>
          <a:xfrm>
            <a:off x="393700" y="4641704"/>
            <a:ext cx="1754954" cy="1517796"/>
          </a:xfrm>
          <a:prstGeom prst="rect">
            <a:avLst/>
          </a:prstGeom>
        </p:spPr>
      </p:pic>
      <p:sp>
        <p:nvSpPr>
          <p:cNvPr id="24" name="TextBox 23"/>
          <p:cNvSpPr txBox="1"/>
          <p:nvPr/>
        </p:nvSpPr>
        <p:spPr>
          <a:xfrm>
            <a:off x="197715" y="3890974"/>
            <a:ext cx="8997454" cy="830997"/>
          </a:xfrm>
          <a:prstGeom prst="rect">
            <a:avLst/>
          </a:prstGeom>
          <a:noFill/>
        </p:spPr>
        <p:txBody>
          <a:bodyPr wrap="square" rtlCol="0">
            <a:spAutoFit/>
          </a:bodyPr>
          <a:lstStyle/>
          <a:p>
            <a:r>
              <a:rPr lang="en-US" sz="2400" b="1" dirty="0" smtClean="0"/>
              <a:t>Impact: </a:t>
            </a:r>
            <a:r>
              <a:rPr lang="en-US" sz="2400" i="1" dirty="0" smtClean="0"/>
              <a:t>changes increase </a:t>
            </a:r>
            <a:r>
              <a:rPr lang="en-US" sz="2400" i="1" dirty="0" err="1" smtClean="0"/>
              <a:t>supercooled</a:t>
            </a:r>
            <a:r>
              <a:rPr lang="en-US" sz="2400" i="1" dirty="0" smtClean="0"/>
              <a:t> liquid water, which increases </a:t>
            </a:r>
            <a:r>
              <a:rPr lang="en-US" sz="2400" i="1" dirty="0" err="1" smtClean="0"/>
              <a:t>downwelling</a:t>
            </a:r>
            <a:r>
              <a:rPr lang="en-US" sz="2400" i="1" dirty="0" smtClean="0"/>
              <a:t> LW radiation and reduces surface temperature bias</a:t>
            </a:r>
            <a:endParaRPr lang="en-US" sz="2400" i="1" dirty="0"/>
          </a:p>
        </p:txBody>
      </p:sp>
      <p:sp>
        <p:nvSpPr>
          <p:cNvPr id="25" name="TextBox 24"/>
          <p:cNvSpPr txBox="1"/>
          <p:nvPr/>
        </p:nvSpPr>
        <p:spPr>
          <a:xfrm>
            <a:off x="51167" y="6319538"/>
            <a:ext cx="9144001" cy="738664"/>
          </a:xfrm>
          <a:prstGeom prst="rect">
            <a:avLst/>
          </a:prstGeom>
          <a:noFill/>
        </p:spPr>
        <p:txBody>
          <a:bodyPr wrap="square" rtlCol="0">
            <a:spAutoFit/>
          </a:bodyPr>
          <a:lstStyle/>
          <a:p>
            <a:pPr marL="342900" indent="-342900"/>
            <a:r>
              <a:rPr lang="en-US" sz="1400" b="1" i="1" dirty="0" smtClean="0">
                <a:solidFill>
                  <a:srgbClr val="800000"/>
                </a:solidFill>
              </a:rPr>
              <a:t>Ref: de Boer et al. 2014: Near-surface meteorology during the Arctic Summer Cloud Ocean Study (ASCOS): Evaluation of </a:t>
            </a:r>
            <a:r>
              <a:rPr lang="en-US" sz="1400" b="1" i="1" dirty="0" err="1" smtClean="0">
                <a:solidFill>
                  <a:srgbClr val="800000"/>
                </a:solidFill>
              </a:rPr>
              <a:t>reanalyses</a:t>
            </a:r>
            <a:r>
              <a:rPr lang="en-US" sz="1400" b="1" i="1" dirty="0" smtClean="0">
                <a:solidFill>
                  <a:srgbClr val="800000"/>
                </a:solidFill>
              </a:rPr>
              <a:t> and global climate models, Atmos. Chem. Phys., 14, 427-445, doi:10.5194/acp-14-427-2014.</a:t>
            </a:r>
            <a:endParaRPr lang="en-US" sz="1400" b="1" i="1" dirty="0" smtClean="0">
              <a:solidFill>
                <a:srgbClr val="800000"/>
              </a:solidFill>
              <a:latin typeface="Arial Narrow" pitchFamily="34" charset="0"/>
            </a:endParaRPr>
          </a:p>
          <a:p>
            <a:endParaRPr lang="en-US" sz="1400" b="1" dirty="0"/>
          </a:p>
        </p:txBody>
      </p:sp>
      <p:sp>
        <p:nvSpPr>
          <p:cNvPr id="26" name="TextBox 25"/>
          <p:cNvSpPr txBox="1"/>
          <p:nvPr/>
        </p:nvSpPr>
        <p:spPr>
          <a:xfrm rot="16200000">
            <a:off x="-149204" y="4996172"/>
            <a:ext cx="943087" cy="584776"/>
          </a:xfrm>
          <a:prstGeom prst="rect">
            <a:avLst/>
          </a:prstGeom>
          <a:noFill/>
        </p:spPr>
        <p:txBody>
          <a:bodyPr wrap="none" rtlCol="0">
            <a:spAutoFit/>
          </a:bodyPr>
          <a:lstStyle/>
          <a:p>
            <a:pPr algn="ctr"/>
            <a:r>
              <a:rPr lang="en-US" sz="1600" dirty="0" smtClean="0"/>
              <a:t>LWP Bias</a:t>
            </a:r>
          </a:p>
          <a:p>
            <a:pPr algn="ctr"/>
            <a:r>
              <a:rPr lang="en-US" sz="1600" dirty="0" smtClean="0"/>
              <a:t>(g/m</a:t>
            </a:r>
            <a:r>
              <a:rPr lang="en-US" sz="1600" baseline="30000" dirty="0" smtClean="0"/>
              <a:t>2</a:t>
            </a:r>
            <a:r>
              <a:rPr lang="en-US" sz="1600" dirty="0" smtClean="0"/>
              <a:t>)</a:t>
            </a:r>
            <a:endParaRPr lang="en-US" sz="1600" dirty="0"/>
          </a:p>
        </p:txBody>
      </p:sp>
      <p:sp>
        <p:nvSpPr>
          <p:cNvPr id="27" name="TextBox 26"/>
          <p:cNvSpPr txBox="1"/>
          <p:nvPr/>
        </p:nvSpPr>
        <p:spPr>
          <a:xfrm rot="16200000">
            <a:off x="1566163" y="5078477"/>
            <a:ext cx="1402948" cy="584776"/>
          </a:xfrm>
          <a:prstGeom prst="rect">
            <a:avLst/>
          </a:prstGeom>
          <a:noFill/>
        </p:spPr>
        <p:txBody>
          <a:bodyPr wrap="none" rtlCol="0">
            <a:spAutoFit/>
          </a:bodyPr>
          <a:lstStyle/>
          <a:p>
            <a:pPr algn="ctr"/>
            <a:r>
              <a:rPr lang="en-US" sz="1600" dirty="0" smtClean="0"/>
              <a:t>Surf LW↓ bias</a:t>
            </a:r>
          </a:p>
          <a:p>
            <a:pPr algn="ctr"/>
            <a:r>
              <a:rPr lang="en-US" sz="1600" dirty="0" smtClean="0"/>
              <a:t>(W/m</a:t>
            </a:r>
            <a:r>
              <a:rPr lang="en-US" sz="1600" baseline="30000" dirty="0" smtClean="0"/>
              <a:t>2</a:t>
            </a:r>
            <a:r>
              <a:rPr lang="en-US" sz="1600" dirty="0" smtClean="0"/>
              <a:t>)</a:t>
            </a:r>
            <a:endParaRPr lang="en-US" sz="1600" dirty="0"/>
          </a:p>
        </p:txBody>
      </p:sp>
      <p:sp>
        <p:nvSpPr>
          <p:cNvPr id="28" name="TextBox 27"/>
          <p:cNvSpPr txBox="1"/>
          <p:nvPr/>
        </p:nvSpPr>
        <p:spPr>
          <a:xfrm rot="16200000">
            <a:off x="4039017" y="5110473"/>
            <a:ext cx="1047082" cy="584776"/>
          </a:xfrm>
          <a:prstGeom prst="rect">
            <a:avLst/>
          </a:prstGeom>
          <a:noFill/>
        </p:spPr>
        <p:txBody>
          <a:bodyPr wrap="none" rtlCol="0">
            <a:spAutoFit/>
          </a:bodyPr>
          <a:lstStyle/>
          <a:p>
            <a:pPr algn="ctr"/>
            <a:r>
              <a:rPr lang="en-US" sz="1600" dirty="0" smtClean="0"/>
              <a:t>Surf T bias</a:t>
            </a:r>
          </a:p>
          <a:p>
            <a:pPr algn="ctr"/>
            <a:r>
              <a:rPr lang="en-US" sz="1600" dirty="0" smtClean="0"/>
              <a:t>(K)</a:t>
            </a:r>
            <a:endParaRPr lang="en-US" sz="1600" dirty="0"/>
          </a:p>
        </p:txBody>
      </p:sp>
      <p:sp>
        <p:nvSpPr>
          <p:cNvPr id="29" name="TextBox 28"/>
          <p:cNvSpPr txBox="1"/>
          <p:nvPr/>
        </p:nvSpPr>
        <p:spPr>
          <a:xfrm>
            <a:off x="6408149" y="5020846"/>
            <a:ext cx="2787019" cy="1077218"/>
          </a:xfrm>
          <a:prstGeom prst="rect">
            <a:avLst/>
          </a:prstGeom>
          <a:noFill/>
        </p:spPr>
        <p:txBody>
          <a:bodyPr wrap="square" rtlCol="0">
            <a:spAutoFit/>
          </a:bodyPr>
          <a:lstStyle/>
          <a:p>
            <a:r>
              <a:rPr lang="en-US" sz="1600" i="1" dirty="0" smtClean="0"/>
              <a:t>Fig: </a:t>
            </a:r>
            <a:r>
              <a:rPr lang="en-US" sz="1600" i="1" dirty="0" smtClean="0">
                <a:solidFill>
                  <a:srgbClr val="75D31E"/>
                </a:solidFill>
              </a:rPr>
              <a:t>Cloud changes </a:t>
            </a:r>
            <a:r>
              <a:rPr lang="en-US" sz="1600" i="1" dirty="0" smtClean="0"/>
              <a:t>improve bias relative to </a:t>
            </a:r>
            <a:r>
              <a:rPr lang="en-US" sz="1600" i="1" dirty="0" smtClean="0">
                <a:solidFill>
                  <a:srgbClr val="12871A"/>
                </a:solidFill>
              </a:rPr>
              <a:t>CAM5</a:t>
            </a:r>
            <a:r>
              <a:rPr lang="en-US" sz="1600" i="1" dirty="0" smtClean="0"/>
              <a:t>. Other colors are </a:t>
            </a:r>
            <a:r>
              <a:rPr lang="en-US" sz="1600" i="1" dirty="0" smtClean="0">
                <a:solidFill>
                  <a:srgbClr val="000090"/>
                </a:solidFill>
              </a:rPr>
              <a:t>R-1</a:t>
            </a:r>
            <a:r>
              <a:rPr lang="en-US" sz="1600" i="1" dirty="0" smtClean="0"/>
              <a:t>, </a:t>
            </a:r>
            <a:r>
              <a:rPr lang="en-US" sz="1600" i="1" dirty="0" smtClean="0">
                <a:solidFill>
                  <a:srgbClr val="0D6CFD"/>
                </a:solidFill>
              </a:rPr>
              <a:t>R-2</a:t>
            </a:r>
            <a:r>
              <a:rPr lang="en-US" sz="1600" i="1" dirty="0" smtClean="0"/>
              <a:t>, </a:t>
            </a:r>
            <a:r>
              <a:rPr lang="en-US" sz="1600" i="1" dirty="0" smtClean="0">
                <a:solidFill>
                  <a:srgbClr val="FF0000"/>
                </a:solidFill>
              </a:rPr>
              <a:t>ERA-I</a:t>
            </a:r>
            <a:r>
              <a:rPr lang="en-US" sz="1600" i="1" dirty="0" smtClean="0"/>
              <a:t>, and </a:t>
            </a:r>
            <a:r>
              <a:rPr lang="en-US" sz="1600" i="1" dirty="0" smtClean="0">
                <a:solidFill>
                  <a:srgbClr val="FD9008"/>
                </a:solidFill>
              </a:rPr>
              <a:t>GISS</a:t>
            </a:r>
            <a:r>
              <a:rPr lang="en-US" sz="1600" i="1" dirty="0" smtClean="0"/>
              <a:t>.</a:t>
            </a:r>
            <a:endParaRPr lang="en-US" sz="1600" i="1" dirty="0"/>
          </a:p>
        </p:txBody>
      </p:sp>
    </p:spTree>
    <p:extLst>
      <p:ext uri="{BB962C8B-B14F-4D97-AF65-F5344CB8AC3E}">
        <p14:creationId xmlns:p14="http://schemas.microsoft.com/office/powerpoint/2010/main" val="132095640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2"/>
          <p:cNvSpPr>
            <a:spLocks noGrp="1" noChangeArrowheads="1"/>
          </p:cNvSpPr>
          <p:nvPr>
            <p:ph type="ctrTitle"/>
          </p:nvPr>
        </p:nvSpPr>
        <p:spPr>
          <a:xfrm>
            <a:off x="457200" y="533400"/>
            <a:ext cx="8153400" cy="2667000"/>
          </a:xfrm>
        </p:spPr>
        <p:txBody>
          <a:bodyPr/>
          <a:lstStyle/>
          <a:p>
            <a:r>
              <a:rPr lang="en-US" sz="4000" dirty="0">
                <a:latin typeface="Arial" charset="0"/>
                <a:ea typeface="ＭＳ Ｐゴシック" charset="0"/>
                <a:cs typeface="ＭＳ Ｐゴシック" charset="0"/>
              </a:rPr>
              <a:t>Polar Project: </a:t>
            </a:r>
            <a:r>
              <a:rPr lang="en-US" sz="4000" dirty="0" smtClean="0">
                <a:latin typeface="Arial" charset="0"/>
                <a:ea typeface="ＭＳ Ｐゴシック" charset="0"/>
                <a:cs typeface="ＭＳ Ｐゴシック" charset="0"/>
              </a:rPr>
              <a:t>LANL</a:t>
            </a:r>
            <a:br>
              <a:rPr lang="en-US" sz="4000" dirty="0" smtClean="0">
                <a:latin typeface="Arial" charset="0"/>
                <a:ea typeface="ＭＳ Ｐゴシック" charset="0"/>
                <a:cs typeface="ＭＳ Ｐゴシック" charset="0"/>
              </a:rPr>
            </a:br>
            <a:r>
              <a:rPr lang="en-US" sz="4000" dirty="0" smtClean="0">
                <a:latin typeface="Arial" charset="0"/>
                <a:ea typeface="ＭＳ Ｐゴシック" charset="0"/>
                <a:cs typeface="ＭＳ Ｐゴシック" charset="0"/>
              </a:rPr>
              <a:t>Ocean</a:t>
            </a:r>
            <a:r>
              <a:rPr lang="en-US" sz="4000" dirty="0">
                <a:latin typeface="Arial" charset="0"/>
                <a:ea typeface="ＭＳ Ｐゴシック" charset="0"/>
                <a:cs typeface="ＭＳ Ｐゴシック" charset="0"/>
              </a:rPr>
              <a:t>/</a:t>
            </a:r>
            <a:r>
              <a:rPr lang="en-US" sz="4000" dirty="0" err="1">
                <a:latin typeface="Arial" charset="0"/>
                <a:ea typeface="ＭＳ Ｐゴシック" charset="0"/>
                <a:cs typeface="ＭＳ Ｐゴシック" charset="0"/>
              </a:rPr>
              <a:t>Cryosphere</a:t>
            </a:r>
            <a:r>
              <a:rPr lang="en-US" sz="4000" dirty="0">
                <a:latin typeface="Arial" charset="0"/>
                <a:ea typeface="ＭＳ Ｐゴシック" charset="0"/>
                <a:cs typeface="ＭＳ Ｐゴシック" charset="0"/>
              </a:rPr>
              <a:t> Summary</a:t>
            </a:r>
          </a:p>
        </p:txBody>
      </p:sp>
      <p:sp>
        <p:nvSpPr>
          <p:cNvPr id="4098" name="Rectangle 4"/>
          <p:cNvSpPr>
            <a:spLocks noGrp="1" noChangeArrowheads="1"/>
          </p:cNvSpPr>
          <p:nvPr>
            <p:ph type="subTitle" idx="1"/>
          </p:nvPr>
        </p:nvSpPr>
        <p:spPr>
          <a:xfrm>
            <a:off x="685800" y="3276600"/>
            <a:ext cx="7848600" cy="1371600"/>
          </a:xfrm>
        </p:spPr>
        <p:txBody>
          <a:bodyPr/>
          <a:lstStyle/>
          <a:p>
            <a:pPr>
              <a:lnSpc>
                <a:spcPct val="90000"/>
              </a:lnSpc>
            </a:pPr>
            <a:r>
              <a:rPr lang="en-US" sz="2400" dirty="0" smtClean="0">
                <a:solidFill>
                  <a:srgbClr val="000000"/>
                </a:solidFill>
                <a:latin typeface="Times New Roman" charset="0"/>
                <a:ea typeface="ＭＳ Ｐゴシック" charset="0"/>
                <a:cs typeface="ＭＳ Ｐゴシック" charset="0"/>
              </a:rPr>
              <a:t>Phil </a:t>
            </a:r>
            <a:r>
              <a:rPr lang="en-US" sz="2400" dirty="0">
                <a:solidFill>
                  <a:srgbClr val="000000"/>
                </a:solidFill>
                <a:latin typeface="Times New Roman" charset="0"/>
                <a:ea typeface="ＭＳ Ｐゴシック" charset="0"/>
                <a:cs typeface="ＭＳ Ｐゴシック" charset="0"/>
              </a:rPr>
              <a:t>Jones, Elizabeth </a:t>
            </a:r>
            <a:r>
              <a:rPr lang="en-US" sz="2400" dirty="0" err="1">
                <a:solidFill>
                  <a:srgbClr val="000000"/>
                </a:solidFill>
                <a:latin typeface="Times New Roman" charset="0"/>
                <a:ea typeface="ＭＳ Ｐゴシック" charset="0"/>
                <a:cs typeface="ＭＳ Ｐゴシック" charset="0"/>
              </a:rPr>
              <a:t>Hunke</a:t>
            </a:r>
            <a:r>
              <a:rPr lang="en-US" sz="2400" dirty="0">
                <a:solidFill>
                  <a:srgbClr val="000000"/>
                </a:solidFill>
                <a:latin typeface="Times New Roman" charset="0"/>
                <a:ea typeface="ＭＳ Ｐゴシック" charset="0"/>
                <a:cs typeface="ＭＳ Ｐゴシック" charset="0"/>
              </a:rPr>
              <a:t>, Nicole Jeffery, Adrian Turner, Matthew Hecht, Scott Elliott, Beth Wingate</a:t>
            </a:r>
          </a:p>
          <a:p>
            <a:pPr>
              <a:lnSpc>
                <a:spcPct val="90000"/>
              </a:lnSpc>
            </a:pPr>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9665214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a:xfrm>
            <a:off x="178860" y="34925"/>
            <a:ext cx="7772400" cy="803275"/>
          </a:xfrm>
        </p:spPr>
        <p:txBody>
          <a:bodyPr/>
          <a:lstStyle/>
          <a:p>
            <a:pPr algn="l"/>
            <a:r>
              <a:rPr lang="en-US" dirty="0" err="1">
                <a:latin typeface="Arial" charset="0"/>
                <a:ea typeface="ＭＳ Ｐゴシック" charset="0"/>
                <a:cs typeface="ＭＳ Ｐゴシック" charset="0"/>
              </a:rPr>
              <a:t>Cryosphere</a:t>
            </a:r>
            <a:r>
              <a:rPr lang="en-US" dirty="0">
                <a:latin typeface="Arial" charset="0"/>
                <a:ea typeface="ＭＳ Ｐゴシック" charset="0"/>
                <a:cs typeface="ＭＳ Ｐゴシック" charset="0"/>
              </a:rPr>
              <a:t> – Sea Ice</a:t>
            </a:r>
          </a:p>
        </p:txBody>
      </p:sp>
      <p:sp>
        <p:nvSpPr>
          <p:cNvPr id="10242" name="Content Placeholder 2"/>
          <p:cNvSpPr>
            <a:spLocks noGrp="1"/>
          </p:cNvSpPr>
          <p:nvPr>
            <p:ph idx="1"/>
          </p:nvPr>
        </p:nvSpPr>
        <p:spPr>
          <a:xfrm>
            <a:off x="304800" y="762000"/>
            <a:ext cx="5791200" cy="5105400"/>
          </a:xfrm>
        </p:spPr>
        <p:txBody>
          <a:bodyPr/>
          <a:lstStyle/>
          <a:p>
            <a:pPr>
              <a:defRPr/>
            </a:pPr>
            <a:r>
              <a:rPr lang="en-US" sz="2800" dirty="0">
                <a:latin typeface="Times New Roman" charset="0"/>
                <a:ea typeface="ＭＳ Ｐゴシック" charset="0"/>
                <a:cs typeface="ＭＳ Ｐゴシック" charset="0"/>
              </a:rPr>
              <a:t>Multiphase (Hydrology)</a:t>
            </a:r>
          </a:p>
          <a:p>
            <a:pPr lvl="1">
              <a:defRPr/>
            </a:pPr>
            <a:r>
              <a:rPr lang="en-US" sz="2400" dirty="0" smtClean="0">
                <a:latin typeface="Times New Roman" charset="0"/>
                <a:ea typeface="ＭＳ Ｐゴシック" charset="0"/>
              </a:rPr>
              <a:t>Addition of salinity transport, brine channels, mushy layer</a:t>
            </a:r>
            <a:endParaRPr lang="en-US" sz="2400" dirty="0">
              <a:latin typeface="Times New Roman" charset="0"/>
              <a:ea typeface="ＭＳ Ｐゴシック" charset="0"/>
            </a:endParaRPr>
          </a:p>
          <a:p>
            <a:pPr lvl="1">
              <a:defRPr/>
            </a:pPr>
            <a:r>
              <a:rPr lang="en-US" sz="2400" dirty="0">
                <a:latin typeface="Times New Roman" charset="0"/>
                <a:ea typeface="ＭＳ Ｐゴシック" charset="0"/>
              </a:rPr>
              <a:t>Flooding, melt ponds</a:t>
            </a:r>
          </a:p>
          <a:p>
            <a:pPr lvl="1">
              <a:defRPr/>
            </a:pPr>
            <a:r>
              <a:rPr lang="en-US" sz="2400" dirty="0">
                <a:latin typeface="Times New Roman" charset="0"/>
                <a:ea typeface="ＭＳ Ｐゴシック" charset="0"/>
              </a:rPr>
              <a:t>Snow-ice formation</a:t>
            </a:r>
          </a:p>
          <a:p>
            <a:pPr>
              <a:defRPr/>
            </a:pPr>
            <a:r>
              <a:rPr lang="en-US" sz="2800" dirty="0" smtClean="0">
                <a:latin typeface="Times New Roman" charset="0"/>
                <a:ea typeface="ＭＳ Ｐゴシック" charset="0"/>
                <a:cs typeface="ＭＳ Ｐゴシック" charset="0"/>
              </a:rPr>
              <a:t>CICE5 release</a:t>
            </a:r>
          </a:p>
          <a:p>
            <a:pPr lvl="1">
              <a:defRPr/>
            </a:pPr>
            <a:r>
              <a:rPr lang="en-US" sz="2400" dirty="0" smtClean="0">
                <a:latin typeface="Times New Roman" charset="0"/>
                <a:ea typeface="ＭＳ Ｐゴシック" charset="0"/>
                <a:cs typeface="ＭＳ Ｐゴシック" charset="0"/>
              </a:rPr>
              <a:t>Prognostic salinity, gravity drainage, mushy layer parameterization</a:t>
            </a:r>
          </a:p>
          <a:p>
            <a:pPr lvl="1">
              <a:defRPr/>
            </a:pPr>
            <a:r>
              <a:rPr lang="en-US" sz="2400" dirty="0" smtClean="0">
                <a:latin typeface="Times New Roman" charset="0"/>
                <a:ea typeface="ＭＳ Ｐゴシック" charset="0"/>
                <a:cs typeface="ＭＳ Ｐゴシック" charset="0"/>
              </a:rPr>
              <a:t>Two new melt pond parameterizations</a:t>
            </a:r>
          </a:p>
          <a:p>
            <a:pPr lvl="1">
              <a:defRPr/>
            </a:pPr>
            <a:r>
              <a:rPr lang="en-US" sz="2400" dirty="0" smtClean="0">
                <a:latin typeface="Times New Roman" charset="0"/>
                <a:ea typeface="ＭＳ Ｐゴシック" charset="0"/>
                <a:cs typeface="ＭＳ Ｐゴシック" charset="0"/>
              </a:rPr>
              <a:t>Improved snow-ice formation</a:t>
            </a:r>
          </a:p>
          <a:p>
            <a:pPr lvl="1">
              <a:defRPr/>
            </a:pPr>
            <a:r>
              <a:rPr lang="en-US" sz="2400" dirty="0" smtClean="0">
                <a:latin typeface="Times New Roman" charset="0"/>
                <a:ea typeface="ＭＳ Ｐゴシック" charset="0"/>
                <a:cs typeface="ＭＳ Ｐゴシック" charset="0"/>
              </a:rPr>
              <a:t>Transport of salt, other species (BGC)</a:t>
            </a:r>
            <a:endParaRPr lang="en-US" sz="2400" dirty="0">
              <a:latin typeface="Times New Roman" charset="0"/>
              <a:ea typeface="ＭＳ Ｐゴシック" charset="0"/>
              <a:cs typeface="ＭＳ Ｐゴシック" charset="0"/>
            </a:endParaRPr>
          </a:p>
          <a:p>
            <a:pPr marL="0" indent="0">
              <a:buFontTx/>
              <a:buNone/>
              <a:defRPr/>
            </a:pPr>
            <a:endParaRPr lang="en-US" sz="2800" dirty="0">
              <a:latin typeface="Times New Roman" charset="0"/>
              <a:ea typeface="ＭＳ Ｐゴシック" charset="0"/>
              <a:cs typeface="ＭＳ Ｐゴシック" charset="0"/>
            </a:endParaRPr>
          </a:p>
          <a:p>
            <a:pPr>
              <a:defRPr/>
            </a:pPr>
            <a:endParaRPr lang="en-US" sz="2800" dirty="0">
              <a:latin typeface="Times New Roman" charset="0"/>
              <a:ea typeface="ＭＳ Ｐゴシック" charset="0"/>
              <a:cs typeface="ＭＳ Ｐゴシック" charset="0"/>
            </a:endParaRPr>
          </a:p>
          <a:p>
            <a:pPr>
              <a:defRPr/>
            </a:pPr>
            <a:endParaRPr lang="en-US" sz="2800" dirty="0">
              <a:latin typeface="Times New Roman" charset="0"/>
              <a:ea typeface="ＭＳ Ｐゴシック" charset="0"/>
              <a:cs typeface="ＭＳ Ｐゴシック" charset="0"/>
            </a:endParaRPr>
          </a:p>
        </p:txBody>
      </p:sp>
      <p:pic>
        <p:nvPicPr>
          <p:cNvPr id="6147" name="Picture 25" descr="GoldenEtAl07GRL_1.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81813" y="762000"/>
            <a:ext cx="226218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5" descr="dendrites_crop.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10800000">
            <a:off x="5943600" y="1752600"/>
            <a:ext cx="21494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2" descr="MeltPondComp.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170613" y="3505200"/>
            <a:ext cx="297338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353549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a:xfrm>
            <a:off x="0" y="-51578"/>
            <a:ext cx="7772400" cy="990600"/>
          </a:xfrm>
        </p:spPr>
        <p:txBody>
          <a:bodyPr/>
          <a:lstStyle/>
          <a:p>
            <a:r>
              <a:rPr lang="en-US" dirty="0">
                <a:latin typeface="Arial" charset="0"/>
                <a:ea typeface="ＭＳ Ｐゴシック" charset="0"/>
                <a:cs typeface="ＭＳ Ｐゴシック" charset="0"/>
              </a:rPr>
              <a:t>Arctic Ocean Characterization</a:t>
            </a:r>
          </a:p>
        </p:txBody>
      </p:sp>
      <p:sp>
        <p:nvSpPr>
          <p:cNvPr id="7170" name="Content Placeholder 2"/>
          <p:cNvSpPr>
            <a:spLocks noGrp="1"/>
          </p:cNvSpPr>
          <p:nvPr>
            <p:ph idx="1"/>
          </p:nvPr>
        </p:nvSpPr>
        <p:spPr>
          <a:xfrm>
            <a:off x="152400" y="762000"/>
            <a:ext cx="5715000" cy="5486400"/>
          </a:xfrm>
        </p:spPr>
        <p:txBody>
          <a:bodyPr/>
          <a:lstStyle/>
          <a:p>
            <a:r>
              <a:rPr lang="en-US" sz="2800">
                <a:latin typeface="Times New Roman" charset="0"/>
                <a:ea typeface="ＭＳ Ｐゴシック" charset="0"/>
                <a:cs typeface="ＭＳ Ｐゴシック" charset="0"/>
              </a:rPr>
              <a:t>Characterize eddies in Arctic</a:t>
            </a:r>
          </a:p>
          <a:p>
            <a:pPr lvl="1"/>
            <a:r>
              <a:rPr lang="en-US" sz="2400">
                <a:latin typeface="Times New Roman" charset="0"/>
                <a:ea typeface="ＭＳ Ｐゴシック" charset="0"/>
                <a:cs typeface="ＭＳ Ｐゴシック" charset="0"/>
              </a:rPr>
              <a:t>New tools for extracting eddy information from simulations (with UV-CDAT project)</a:t>
            </a:r>
          </a:p>
          <a:p>
            <a:pPr lvl="1"/>
            <a:r>
              <a:rPr lang="en-US" sz="2400">
                <a:latin typeface="Times New Roman" charset="0"/>
                <a:ea typeface="ＭＳ Ｐゴシック" charset="0"/>
                <a:cs typeface="ＭＳ Ｐゴシック" charset="0"/>
              </a:rPr>
              <a:t>Exploration of coherent structures from asymptotic analysis of Navier-Stokes</a:t>
            </a:r>
          </a:p>
          <a:p>
            <a:pPr lvl="1"/>
            <a:r>
              <a:rPr lang="en-US" sz="2400">
                <a:latin typeface="Times New Roman" charset="0"/>
                <a:ea typeface="ＭＳ Ｐゴシック" charset="0"/>
                <a:cs typeface="ＭＳ Ｐゴシック" charset="0"/>
              </a:rPr>
              <a:t>Insight into potential time-splitting for Arctic dynamics</a:t>
            </a:r>
          </a:p>
          <a:p>
            <a:r>
              <a:rPr lang="en-US" sz="2800">
                <a:latin typeface="Times New Roman" charset="0"/>
                <a:ea typeface="ＭＳ Ｐゴシック" charset="0"/>
                <a:cs typeface="ＭＳ Ｐゴシック" charset="0"/>
              </a:rPr>
              <a:t>Work on new vertical coord</a:t>
            </a:r>
          </a:p>
          <a:p>
            <a:pPr lvl="1"/>
            <a:r>
              <a:rPr lang="en-US" sz="2400">
                <a:latin typeface="Times New Roman" charset="0"/>
                <a:ea typeface="ＭＳ Ｐゴシック" charset="0"/>
                <a:cs typeface="ＭＳ Ｐゴシック" charset="0"/>
              </a:rPr>
              <a:t>Better ocean/ice coupling</a:t>
            </a:r>
          </a:p>
          <a:p>
            <a:pPr lvl="1"/>
            <a:r>
              <a:rPr lang="en-US" sz="2400">
                <a:latin typeface="Times New Roman" charset="0"/>
                <a:ea typeface="ＭＳ Ｐゴシック" charset="0"/>
                <a:cs typeface="ＭＳ Ｐゴシック" charset="0"/>
              </a:rPr>
              <a:t>POP implementation for CESM</a:t>
            </a:r>
          </a:p>
          <a:p>
            <a:endParaRPr lang="en-US" sz="2000">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a:p>
            <a:pPr lvl="1"/>
            <a:endParaRPr lang="en-US">
              <a:latin typeface="Times New Roman" charset="0"/>
              <a:ea typeface="ＭＳ Ｐゴシック" charset="0"/>
            </a:endParaRPr>
          </a:p>
        </p:txBody>
      </p:sp>
      <p:pic>
        <p:nvPicPr>
          <p:cNvPr id="7171" name="Picture 5" descr="arctic-strea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91200" y="2133600"/>
            <a:ext cx="306387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5" descr="B0405.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858000" y="3505200"/>
            <a:ext cx="22098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3" descr="EuroVisFig2.pdf"/>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529263" y="914400"/>
            <a:ext cx="361473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327807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title"/>
          </p:nvPr>
        </p:nvSpPr>
        <p:spPr>
          <a:xfrm>
            <a:off x="140337" y="55988"/>
            <a:ext cx="7772400" cy="876300"/>
          </a:xfrm>
        </p:spPr>
        <p:txBody>
          <a:bodyPr/>
          <a:lstStyle/>
          <a:p>
            <a:pPr algn="l"/>
            <a:r>
              <a:rPr lang="en-US" dirty="0">
                <a:latin typeface="Arial" charset="0"/>
                <a:ea typeface="ＭＳ Ｐゴシック" charset="0"/>
                <a:cs typeface="ＭＳ Ｐゴシック" charset="0"/>
              </a:rPr>
              <a:t>High-</a:t>
            </a:r>
            <a:r>
              <a:rPr lang="en-US" dirty="0" err="1">
                <a:latin typeface="Arial" charset="0"/>
                <a:ea typeface="ＭＳ Ｐゴシック" charset="0"/>
                <a:cs typeface="ＭＳ Ｐゴシック" charset="0"/>
              </a:rPr>
              <a:t>lat</a:t>
            </a:r>
            <a:r>
              <a:rPr lang="en-US" dirty="0">
                <a:latin typeface="Arial" charset="0"/>
                <a:ea typeface="ＭＳ Ｐゴシック" charset="0"/>
                <a:cs typeface="ＭＳ Ｐゴシック" charset="0"/>
              </a:rPr>
              <a:t> ocean/ice BGC</a:t>
            </a:r>
          </a:p>
        </p:txBody>
      </p:sp>
      <p:sp>
        <p:nvSpPr>
          <p:cNvPr id="8194" name="Content Placeholder 2"/>
          <p:cNvSpPr>
            <a:spLocks noGrp="1"/>
          </p:cNvSpPr>
          <p:nvPr>
            <p:ph idx="1"/>
          </p:nvPr>
        </p:nvSpPr>
        <p:spPr>
          <a:xfrm>
            <a:off x="228600" y="1219200"/>
            <a:ext cx="4724400" cy="1905000"/>
          </a:xfrm>
        </p:spPr>
        <p:txBody>
          <a:bodyPr/>
          <a:lstStyle/>
          <a:p>
            <a:r>
              <a:rPr lang="en-US" sz="2800">
                <a:latin typeface="Times New Roman" charset="0"/>
                <a:ea typeface="ＭＳ Ｐゴシック" charset="0"/>
                <a:cs typeface="ＭＳ Ｐゴシック" charset="0"/>
              </a:rPr>
              <a:t>New CICE BGC</a:t>
            </a:r>
          </a:p>
          <a:p>
            <a:pPr lvl="1"/>
            <a:r>
              <a:rPr lang="en-US" sz="2400">
                <a:latin typeface="Times New Roman" charset="0"/>
                <a:ea typeface="ＭＳ Ｐゴシック" charset="0"/>
              </a:rPr>
              <a:t>Use new transport</a:t>
            </a:r>
          </a:p>
          <a:p>
            <a:pPr lvl="1"/>
            <a:r>
              <a:rPr lang="en-US" sz="2400">
                <a:latin typeface="Times New Roman" charset="0"/>
                <a:ea typeface="ＭＳ Ｐゴシック" charset="0"/>
              </a:rPr>
              <a:t>Added ice algal ecosystems</a:t>
            </a:r>
          </a:p>
          <a:p>
            <a:pPr lvl="1"/>
            <a:r>
              <a:rPr lang="en-US" sz="2400">
                <a:latin typeface="Times New Roman" charset="0"/>
                <a:ea typeface="ＭＳ Ｐゴシック" charset="0"/>
              </a:rPr>
              <a:t>CICE5</a:t>
            </a:r>
          </a:p>
        </p:txBody>
      </p:sp>
      <p:pic>
        <p:nvPicPr>
          <p:cNvPr id="8195" name="Picture 6" descr="FigHovPDF1.pdf"/>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19800" y="914400"/>
            <a:ext cx="282575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2" descr="SE2.tiff"/>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62400" y="2819400"/>
            <a:ext cx="30480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Box 6"/>
          <p:cNvSpPr txBox="1">
            <a:spLocks noChangeArrowheads="1"/>
          </p:cNvSpPr>
          <p:nvPr/>
        </p:nvSpPr>
        <p:spPr bwMode="auto">
          <a:xfrm>
            <a:off x="3986213" y="5410200"/>
            <a:ext cx="2898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a:solidFill>
                  <a:srgbClr val="0033CC"/>
                </a:solidFill>
                <a:latin typeface="Arial" charset="0"/>
                <a:ea typeface="ＭＳ Ｐゴシック" charset="0"/>
                <a:cs typeface="ＭＳ Ｐゴシック" charset="0"/>
              </a:defRPr>
            </a:lvl1pPr>
            <a:lvl2pPr marL="742950" indent="-285750">
              <a:defRPr sz="4400">
                <a:solidFill>
                  <a:srgbClr val="0033CC"/>
                </a:solidFill>
                <a:latin typeface="Arial" charset="0"/>
                <a:ea typeface="ＭＳ Ｐゴシック" charset="0"/>
              </a:defRPr>
            </a:lvl2pPr>
            <a:lvl3pPr marL="1143000" indent="-228600">
              <a:defRPr sz="4400">
                <a:solidFill>
                  <a:srgbClr val="0033CC"/>
                </a:solidFill>
                <a:latin typeface="Arial" charset="0"/>
                <a:ea typeface="ＭＳ Ｐゴシック" charset="0"/>
              </a:defRPr>
            </a:lvl3pPr>
            <a:lvl4pPr marL="1600200" indent="-228600">
              <a:defRPr sz="4400">
                <a:solidFill>
                  <a:srgbClr val="0033CC"/>
                </a:solidFill>
                <a:latin typeface="Arial" charset="0"/>
                <a:ea typeface="ＭＳ Ｐゴシック" charset="0"/>
              </a:defRPr>
            </a:lvl4pPr>
            <a:lvl5pPr marL="2057400" indent="-228600">
              <a:defRPr sz="4400">
                <a:solidFill>
                  <a:srgbClr val="0033CC"/>
                </a:solidFill>
                <a:latin typeface="Arial" charset="0"/>
                <a:ea typeface="ＭＳ Ｐゴシック" charset="0"/>
              </a:defRPr>
            </a:lvl5pPr>
            <a:lvl6pPr marL="2514600" indent="-228600" algn="ctr" eaLnBrk="0" fontAlgn="base" hangingPunct="0">
              <a:spcBef>
                <a:spcPct val="0"/>
              </a:spcBef>
              <a:spcAft>
                <a:spcPct val="0"/>
              </a:spcAft>
              <a:defRPr sz="4400">
                <a:solidFill>
                  <a:srgbClr val="0033CC"/>
                </a:solidFill>
                <a:latin typeface="Arial" charset="0"/>
                <a:ea typeface="ＭＳ Ｐゴシック" charset="0"/>
              </a:defRPr>
            </a:lvl6pPr>
            <a:lvl7pPr marL="2971800" indent="-228600" algn="ctr" eaLnBrk="0" fontAlgn="base" hangingPunct="0">
              <a:spcBef>
                <a:spcPct val="0"/>
              </a:spcBef>
              <a:spcAft>
                <a:spcPct val="0"/>
              </a:spcAft>
              <a:defRPr sz="4400">
                <a:solidFill>
                  <a:srgbClr val="0033CC"/>
                </a:solidFill>
                <a:latin typeface="Arial" charset="0"/>
                <a:ea typeface="ＭＳ Ｐゴシック" charset="0"/>
              </a:defRPr>
            </a:lvl7pPr>
            <a:lvl8pPr marL="3429000" indent="-228600" algn="ctr" eaLnBrk="0" fontAlgn="base" hangingPunct="0">
              <a:spcBef>
                <a:spcPct val="0"/>
              </a:spcBef>
              <a:spcAft>
                <a:spcPct val="0"/>
              </a:spcAft>
              <a:defRPr sz="4400">
                <a:solidFill>
                  <a:srgbClr val="0033CC"/>
                </a:solidFill>
                <a:latin typeface="Arial" charset="0"/>
                <a:ea typeface="ＭＳ Ｐゴシック" charset="0"/>
              </a:defRPr>
            </a:lvl8pPr>
            <a:lvl9pPr marL="3886200" indent="-228600" algn="ctr" eaLnBrk="0" fontAlgn="base" hangingPunct="0">
              <a:spcBef>
                <a:spcPct val="0"/>
              </a:spcBef>
              <a:spcAft>
                <a:spcPct val="0"/>
              </a:spcAft>
              <a:defRPr sz="4400">
                <a:solidFill>
                  <a:srgbClr val="0033CC"/>
                </a:solidFill>
                <a:latin typeface="Arial" charset="0"/>
                <a:ea typeface="ＭＳ Ｐゴシック" charset="0"/>
              </a:defRPr>
            </a:lvl9pPr>
          </a:lstStyle>
          <a:p>
            <a:r>
              <a:rPr lang="en-US" sz="1200"/>
              <a:t>log</a:t>
            </a:r>
            <a:r>
              <a:rPr lang="en-US" sz="1200" baseline="-25000"/>
              <a:t>10</a:t>
            </a:r>
            <a:r>
              <a:rPr lang="en-US" sz="1200"/>
              <a:t>Chl (l), mg/m</a:t>
            </a:r>
            <a:r>
              <a:rPr lang="en-US" sz="1200" baseline="30000"/>
              <a:t>2</a:t>
            </a:r>
            <a:r>
              <a:rPr lang="en-US" sz="1200"/>
              <a:t>       log</a:t>
            </a:r>
            <a:r>
              <a:rPr lang="en-US" sz="1200" baseline="-25000"/>
              <a:t>10</a:t>
            </a:r>
            <a:r>
              <a:rPr lang="en-US" sz="1200"/>
              <a:t>DMS (r), nM</a:t>
            </a:r>
          </a:p>
          <a:p>
            <a:r>
              <a:rPr lang="en-US" sz="1200"/>
              <a:t>May 1992 (upper)</a:t>
            </a:r>
          </a:p>
          <a:p>
            <a:r>
              <a:rPr lang="en-US" sz="1200"/>
              <a:t>|June 1992 (lower)</a:t>
            </a:r>
            <a:endParaRPr lang="en-US" sz="1200">
              <a:solidFill>
                <a:srgbClr val="FF0000"/>
              </a:solidFill>
            </a:endParaRPr>
          </a:p>
        </p:txBody>
      </p:sp>
      <p:pic>
        <p:nvPicPr>
          <p:cNvPr id="8198" name="Picture 3" descr="SE1.tiff"/>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52400" y="3581400"/>
            <a:ext cx="37131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512174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a:xfrm>
            <a:off x="0" y="38100"/>
            <a:ext cx="4648200" cy="800100"/>
          </a:xfrm>
        </p:spPr>
        <p:txBody>
          <a:bodyPr/>
          <a:lstStyle/>
          <a:p>
            <a:r>
              <a:rPr lang="en-US" sz="4000">
                <a:latin typeface="Arial" charset="0"/>
                <a:ea typeface="ＭＳ Ｐゴシック" charset="0"/>
                <a:cs typeface="ＭＳ Ｐゴシック" charset="0"/>
              </a:rPr>
              <a:t>Land Processes</a:t>
            </a:r>
          </a:p>
        </p:txBody>
      </p:sp>
      <p:sp>
        <p:nvSpPr>
          <p:cNvPr id="9218" name="Content Placeholder 2"/>
          <p:cNvSpPr>
            <a:spLocks noGrp="1"/>
          </p:cNvSpPr>
          <p:nvPr>
            <p:ph idx="1"/>
          </p:nvPr>
        </p:nvSpPr>
        <p:spPr>
          <a:xfrm>
            <a:off x="228600" y="685800"/>
            <a:ext cx="5486400" cy="5410200"/>
          </a:xfrm>
        </p:spPr>
        <p:txBody>
          <a:bodyPr/>
          <a:lstStyle/>
          <a:p>
            <a:r>
              <a:rPr lang="en-US" sz="2400" dirty="0">
                <a:latin typeface="Times New Roman" charset="0"/>
                <a:ea typeface="ＭＳ Ｐゴシック" charset="0"/>
                <a:cs typeface="ＭＳ Ｐゴシック" charset="0"/>
              </a:rPr>
              <a:t>Permafrost melt</a:t>
            </a:r>
          </a:p>
          <a:p>
            <a:pPr lvl="1"/>
            <a:r>
              <a:rPr lang="en-US" sz="2000" dirty="0">
                <a:latin typeface="Times New Roman" charset="0"/>
                <a:ea typeface="ＭＳ Ｐゴシック" charset="0"/>
              </a:rPr>
              <a:t>Expansion of </a:t>
            </a:r>
            <a:r>
              <a:rPr lang="en-US" sz="2000" dirty="0" err="1">
                <a:latin typeface="Times New Roman" charset="0"/>
                <a:ea typeface="ＭＳ Ｐゴシック" charset="0"/>
              </a:rPr>
              <a:t>thermokarstic</a:t>
            </a:r>
            <a:r>
              <a:rPr lang="en-US" sz="2000" dirty="0">
                <a:latin typeface="Times New Roman" charset="0"/>
                <a:ea typeface="ＭＳ Ｐゴシック" charset="0"/>
              </a:rPr>
              <a:t> terrain</a:t>
            </a:r>
          </a:p>
          <a:p>
            <a:pPr lvl="1"/>
            <a:r>
              <a:rPr lang="en-US" sz="2000" dirty="0">
                <a:latin typeface="Times New Roman" charset="0"/>
                <a:ea typeface="ＭＳ Ｐゴシック" charset="0"/>
              </a:rPr>
              <a:t>Increase in river outflows</a:t>
            </a:r>
          </a:p>
          <a:p>
            <a:pPr lvl="1"/>
            <a:r>
              <a:rPr lang="en-US" sz="2000" dirty="0">
                <a:latin typeface="Times New Roman" charset="0"/>
                <a:ea typeface="ＭＳ Ｐゴシック" charset="0"/>
              </a:rPr>
              <a:t>Reduction in size, number of Arctic lakes</a:t>
            </a:r>
          </a:p>
          <a:p>
            <a:r>
              <a:rPr lang="en-US" sz="2400" dirty="0">
                <a:latin typeface="Times New Roman" charset="0"/>
                <a:ea typeface="ＭＳ Ｐゴシック" charset="0"/>
                <a:cs typeface="ＭＳ Ｐゴシック" charset="0"/>
              </a:rPr>
              <a:t>Surface, sub-surface hydrology</a:t>
            </a:r>
          </a:p>
          <a:p>
            <a:pPr lvl="1"/>
            <a:r>
              <a:rPr lang="en-US" sz="2000" dirty="0">
                <a:latin typeface="Times New Roman" charset="0"/>
                <a:ea typeface="ＭＳ Ｐゴシック" charset="0"/>
              </a:rPr>
              <a:t>Coupled groundwater/heat flow model (ARCHY) </a:t>
            </a:r>
          </a:p>
          <a:p>
            <a:r>
              <a:rPr lang="en-US" sz="2400" dirty="0">
                <a:latin typeface="Times New Roman" charset="0"/>
                <a:ea typeface="ＭＳ Ｐゴシック" charset="0"/>
                <a:cs typeface="ＭＳ Ｐゴシック" charset="0"/>
              </a:rPr>
              <a:t>Lake area in permafrost environment</a:t>
            </a:r>
          </a:p>
          <a:p>
            <a:pPr lvl="1"/>
            <a:r>
              <a:rPr lang="en-US" sz="2000" dirty="0">
                <a:latin typeface="Times New Roman" charset="0"/>
                <a:ea typeface="ＭＳ Ｐゴシック" charset="0"/>
                <a:cs typeface="ＭＳ Ｐゴシック" charset="0"/>
              </a:rPr>
              <a:t>Natural variability at intra- and </a:t>
            </a:r>
            <a:r>
              <a:rPr lang="en-US" sz="2000" dirty="0" err="1">
                <a:latin typeface="Times New Roman" charset="0"/>
                <a:ea typeface="ＭＳ Ｐゴシック" charset="0"/>
                <a:cs typeface="ＭＳ Ｐゴシック" charset="0"/>
              </a:rPr>
              <a:t>interannual</a:t>
            </a:r>
            <a:r>
              <a:rPr lang="en-US" sz="2000" dirty="0">
                <a:latin typeface="Times New Roman" charset="0"/>
                <a:ea typeface="ＭＳ Ｐゴシック" charset="0"/>
                <a:cs typeface="ＭＳ Ｐゴシック" charset="0"/>
              </a:rPr>
              <a:t> scales exceeds long-term climate changes</a:t>
            </a:r>
          </a:p>
          <a:p>
            <a:r>
              <a:rPr lang="en-US" sz="2400" dirty="0">
                <a:latin typeface="Times New Roman" charset="0"/>
                <a:ea typeface="ＭＳ Ｐゴシック" charset="0"/>
                <a:cs typeface="ＭＳ Ｐゴシック" charset="0"/>
              </a:rPr>
              <a:t>River dynamics, fluxes to ocean</a:t>
            </a:r>
          </a:p>
          <a:p>
            <a:pPr lvl="1"/>
            <a:r>
              <a:rPr lang="en-US" sz="2000" dirty="0">
                <a:latin typeface="Times New Roman" charset="0"/>
                <a:ea typeface="ＭＳ Ｐゴシック" charset="0"/>
                <a:cs typeface="ＭＳ Ｐゴシック" charset="0"/>
              </a:rPr>
              <a:t>First pan-Arctic assessment of river erosion, floodplain exchange, river </a:t>
            </a:r>
            <a:r>
              <a:rPr lang="en-US" sz="2000" dirty="0" err="1">
                <a:latin typeface="Times New Roman" charset="0"/>
                <a:ea typeface="ＭＳ Ｐゴシック" charset="0"/>
                <a:cs typeface="ＭＳ Ｐゴシック" charset="0"/>
              </a:rPr>
              <a:t>planform</a:t>
            </a:r>
            <a:endParaRPr lang="en-US" sz="2000" dirty="0">
              <a:latin typeface="Times New Roman" charset="0"/>
              <a:ea typeface="ＭＳ Ｐゴシック" charset="0"/>
              <a:cs typeface="ＭＳ Ｐゴシック" charset="0"/>
            </a:endParaRPr>
          </a:p>
          <a:p>
            <a:r>
              <a:rPr lang="en-US" sz="2400" dirty="0">
                <a:latin typeface="Times New Roman" charset="0"/>
                <a:ea typeface="ＭＳ Ｐゴシック" charset="0"/>
                <a:cs typeface="ＭＳ Ｐゴシック" charset="0"/>
              </a:rPr>
              <a:t>Joel Rowland – 2014 Early Career</a:t>
            </a:r>
          </a:p>
          <a:p>
            <a:pPr lvl="1"/>
            <a:endParaRPr lang="en-US" dirty="0">
              <a:latin typeface="Times New Roman" charset="0"/>
              <a:ea typeface="ＭＳ Ｐゴシック" charset="0"/>
            </a:endParaRPr>
          </a:p>
        </p:txBody>
      </p:sp>
      <p:pic>
        <p:nvPicPr>
          <p:cNvPr id="9219" name="Picture 3" descr="LakeHydro.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105400" y="76200"/>
            <a:ext cx="403860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5715000" y="1295400"/>
            <a:ext cx="3319463"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Figure10.tif"/>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296025" y="4038600"/>
            <a:ext cx="284797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000327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Summary</a:t>
            </a:r>
            <a:endParaRPr lang="en-US" dirty="0"/>
          </a:p>
        </p:txBody>
      </p:sp>
      <p:pic>
        <p:nvPicPr>
          <p:cNvPr id="4" name="Picture 3" descr="set7_JJA_FSNSC_NP_c.png"/>
          <p:cNvPicPr>
            <a:picLocks noChangeAspect="1"/>
          </p:cNvPicPr>
          <p:nvPr/>
        </p:nvPicPr>
        <p:blipFill rotWithShape="1">
          <a:blip r:embed="rId2">
            <a:extLst>
              <a:ext uri="{28A0092B-C50C-407E-A947-70E740481C1C}">
                <a14:useLocalDpi xmlns:a14="http://schemas.microsoft.com/office/drawing/2010/main" val="0"/>
              </a:ext>
            </a:extLst>
          </a:blip>
          <a:srcRect l="36836" t="54340" r="30515" b="19342"/>
          <a:stretch/>
        </p:blipFill>
        <p:spPr>
          <a:xfrm>
            <a:off x="6399547" y="4503456"/>
            <a:ext cx="2744453" cy="2212191"/>
          </a:xfrm>
          <a:prstGeom prst="rect">
            <a:avLst/>
          </a:prstGeom>
        </p:spPr>
      </p:pic>
      <p:pic>
        <p:nvPicPr>
          <p:cNvPr id="5" name="Picture 4" descr="set7_JJA_FSNS_NP_c.png"/>
          <p:cNvPicPr>
            <a:picLocks noChangeAspect="1"/>
          </p:cNvPicPr>
          <p:nvPr/>
        </p:nvPicPr>
        <p:blipFill rotWithShape="1">
          <a:blip r:embed="rId3">
            <a:extLst>
              <a:ext uri="{28A0092B-C50C-407E-A947-70E740481C1C}">
                <a14:useLocalDpi xmlns:a14="http://schemas.microsoft.com/office/drawing/2010/main" val="0"/>
              </a:ext>
            </a:extLst>
          </a:blip>
          <a:srcRect l="38496" t="54340" r="29954" b="19342"/>
          <a:stretch/>
        </p:blipFill>
        <p:spPr>
          <a:xfrm>
            <a:off x="6549929" y="2305048"/>
            <a:ext cx="2594072" cy="2163840"/>
          </a:xfrm>
          <a:prstGeom prst="rect">
            <a:avLst/>
          </a:prstGeom>
          <a:noFill/>
          <a:ln>
            <a:noFill/>
          </a:ln>
        </p:spPr>
      </p:pic>
      <p:pic>
        <p:nvPicPr>
          <p:cNvPr id="6" name="Picture 5" descr="set7_JJA_FLDS_NP_c.png"/>
          <p:cNvPicPr>
            <a:picLocks noChangeAspect="1"/>
          </p:cNvPicPr>
          <p:nvPr/>
        </p:nvPicPr>
        <p:blipFill rotWithShape="1">
          <a:blip r:embed="rId4">
            <a:extLst>
              <a:ext uri="{28A0092B-C50C-407E-A947-70E740481C1C}">
                <a14:useLocalDpi xmlns:a14="http://schemas.microsoft.com/office/drawing/2010/main" val="0"/>
              </a:ext>
            </a:extLst>
          </a:blip>
          <a:srcRect l="36836" t="54340" r="30029" b="19342"/>
          <a:stretch/>
        </p:blipFill>
        <p:spPr>
          <a:xfrm>
            <a:off x="6241789" y="0"/>
            <a:ext cx="2902211" cy="2305048"/>
          </a:xfrm>
          <a:prstGeom prst="rect">
            <a:avLst/>
          </a:prstGeom>
        </p:spPr>
      </p:pic>
      <p:pic>
        <p:nvPicPr>
          <p:cNvPr id="7" name="Picture 6" descr="set7_JJA_SNOWHICE_NP_c.png"/>
          <p:cNvPicPr>
            <a:picLocks noChangeAspect="1"/>
          </p:cNvPicPr>
          <p:nvPr/>
        </p:nvPicPr>
        <p:blipFill rotWithShape="1">
          <a:blip r:embed="rId5">
            <a:extLst>
              <a:ext uri="{28A0092B-C50C-407E-A947-70E740481C1C}">
                <a14:useLocalDpi xmlns:a14="http://schemas.microsoft.com/office/drawing/2010/main" val="0"/>
              </a:ext>
            </a:extLst>
          </a:blip>
          <a:srcRect l="35381" t="54340" r="29047" b="19342"/>
          <a:stretch/>
        </p:blipFill>
        <p:spPr>
          <a:xfrm>
            <a:off x="3284296" y="116980"/>
            <a:ext cx="2957493" cy="2188068"/>
          </a:xfrm>
          <a:prstGeom prst="rect">
            <a:avLst/>
          </a:prstGeom>
        </p:spPr>
      </p:pic>
      <p:sp>
        <p:nvSpPr>
          <p:cNvPr id="11" name="Content Placeholder 10"/>
          <p:cNvSpPr>
            <a:spLocks noGrp="1"/>
          </p:cNvSpPr>
          <p:nvPr>
            <p:ph idx="1"/>
          </p:nvPr>
        </p:nvSpPr>
        <p:spPr>
          <a:xfrm>
            <a:off x="39475" y="1955262"/>
            <a:ext cx="4538791" cy="4946617"/>
          </a:xfrm>
        </p:spPr>
        <p:txBody>
          <a:bodyPr>
            <a:normAutofit fontScale="70000" lnSpcReduction="20000"/>
          </a:bodyPr>
          <a:lstStyle/>
          <a:p>
            <a:r>
              <a:rPr lang="en-US" dirty="0" smtClean="0"/>
              <a:t>Lots of progress </a:t>
            </a:r>
            <a:br>
              <a:rPr lang="en-US" dirty="0" smtClean="0"/>
            </a:br>
            <a:r>
              <a:rPr lang="en-US" dirty="0" smtClean="0"/>
              <a:t>on parameterization development</a:t>
            </a:r>
          </a:p>
          <a:p>
            <a:r>
              <a:rPr lang="en-US" dirty="0" smtClean="0"/>
              <a:t>Coupled </a:t>
            </a:r>
            <a:r>
              <a:rPr lang="en-US" dirty="0" smtClean="0"/>
              <a:t>runs are stable</a:t>
            </a:r>
          </a:p>
          <a:p>
            <a:pPr lvl="1"/>
            <a:r>
              <a:rPr lang="en-US" dirty="0" smtClean="0"/>
              <a:t>Improved fidelity of clouds and aerosols</a:t>
            </a:r>
          </a:p>
          <a:p>
            <a:pPr lvl="1"/>
            <a:r>
              <a:rPr lang="en-US" dirty="0" smtClean="0"/>
              <a:t>New capabilities in </a:t>
            </a:r>
            <a:r>
              <a:rPr lang="en-US" dirty="0" err="1" smtClean="0"/>
              <a:t>cryosphere</a:t>
            </a:r>
            <a:r>
              <a:rPr lang="en-US" dirty="0"/>
              <a:t> </a:t>
            </a:r>
            <a:r>
              <a:rPr lang="en-US" dirty="0" smtClean="0"/>
              <a:t>&amp; atmosphere</a:t>
            </a:r>
          </a:p>
          <a:p>
            <a:r>
              <a:rPr lang="en-US" dirty="0" smtClean="0"/>
              <a:t>Studies providing insight on role of processes and forcing agents on climate features ranging from monsoons to NAO</a:t>
            </a:r>
          </a:p>
          <a:p>
            <a:r>
              <a:rPr lang="en-US" dirty="0" smtClean="0"/>
              <a:t>Many of the parameterization improvements have been contributed to the CESM</a:t>
            </a:r>
          </a:p>
          <a:p>
            <a:r>
              <a:rPr lang="en-US" dirty="0" smtClean="0"/>
              <a:t>Anticipate that most will be folded into the new ACME project</a:t>
            </a:r>
          </a:p>
          <a:p>
            <a:pPr lvl="1"/>
            <a:endParaRPr lang="en-US" dirty="0"/>
          </a:p>
        </p:txBody>
      </p:sp>
      <p:sp>
        <p:nvSpPr>
          <p:cNvPr id="12" name="TextBox 11"/>
          <p:cNvSpPr txBox="1"/>
          <p:nvPr/>
        </p:nvSpPr>
        <p:spPr>
          <a:xfrm>
            <a:off x="6124614" y="38315"/>
            <a:ext cx="1212028" cy="923330"/>
          </a:xfrm>
          <a:prstGeom prst="rect">
            <a:avLst/>
          </a:prstGeom>
          <a:solidFill>
            <a:schemeClr val="bg1"/>
          </a:solidFill>
        </p:spPr>
        <p:txBody>
          <a:bodyPr wrap="none" rtlCol="0">
            <a:spAutoFit/>
          </a:bodyPr>
          <a:lstStyle/>
          <a:p>
            <a:r>
              <a:rPr lang="en-US" dirty="0" smtClean="0"/>
              <a:t>Increased</a:t>
            </a:r>
          </a:p>
          <a:p>
            <a:r>
              <a:rPr lang="en-US" dirty="0" smtClean="0"/>
              <a:t>Downward</a:t>
            </a:r>
            <a:br>
              <a:rPr lang="en-US" dirty="0" smtClean="0"/>
            </a:br>
            <a:r>
              <a:rPr lang="en-US" dirty="0" smtClean="0"/>
              <a:t> LW </a:t>
            </a:r>
            <a:endParaRPr lang="en-US" dirty="0"/>
          </a:p>
        </p:txBody>
      </p:sp>
      <p:sp>
        <p:nvSpPr>
          <p:cNvPr id="13" name="TextBox 12"/>
          <p:cNvSpPr txBox="1"/>
          <p:nvPr/>
        </p:nvSpPr>
        <p:spPr>
          <a:xfrm>
            <a:off x="3115463" y="116980"/>
            <a:ext cx="1218227" cy="646331"/>
          </a:xfrm>
          <a:prstGeom prst="rect">
            <a:avLst/>
          </a:prstGeom>
          <a:solidFill>
            <a:schemeClr val="bg1"/>
          </a:solidFill>
        </p:spPr>
        <p:txBody>
          <a:bodyPr wrap="none" rtlCol="0">
            <a:spAutoFit/>
          </a:bodyPr>
          <a:lstStyle/>
          <a:p>
            <a:r>
              <a:rPr lang="en-US" dirty="0" smtClean="0"/>
              <a:t>Decreasing</a:t>
            </a:r>
          </a:p>
          <a:p>
            <a:r>
              <a:rPr lang="en-US" dirty="0" smtClean="0"/>
              <a:t>Snow </a:t>
            </a:r>
            <a:endParaRPr lang="en-US" dirty="0"/>
          </a:p>
        </p:txBody>
      </p:sp>
      <p:sp>
        <p:nvSpPr>
          <p:cNvPr id="14" name="TextBox 13"/>
          <p:cNvSpPr txBox="1"/>
          <p:nvPr/>
        </p:nvSpPr>
        <p:spPr>
          <a:xfrm>
            <a:off x="6241577" y="2390603"/>
            <a:ext cx="1140795" cy="646331"/>
          </a:xfrm>
          <a:prstGeom prst="rect">
            <a:avLst/>
          </a:prstGeom>
          <a:solidFill>
            <a:schemeClr val="bg1"/>
          </a:solidFill>
        </p:spPr>
        <p:txBody>
          <a:bodyPr wrap="none" rtlCol="0">
            <a:spAutoFit/>
          </a:bodyPr>
          <a:lstStyle/>
          <a:p>
            <a:r>
              <a:rPr lang="en-US" dirty="0" smtClean="0"/>
              <a:t>Increasing</a:t>
            </a:r>
          </a:p>
          <a:p>
            <a:r>
              <a:rPr lang="en-US" dirty="0" err="1" smtClean="0"/>
              <a:t>Allsky</a:t>
            </a:r>
            <a:r>
              <a:rPr lang="en-US" dirty="0" smtClean="0"/>
              <a:t> SW</a:t>
            </a:r>
          </a:p>
        </p:txBody>
      </p:sp>
      <p:sp>
        <p:nvSpPr>
          <p:cNvPr id="15" name="TextBox 14"/>
          <p:cNvSpPr txBox="1"/>
          <p:nvPr/>
        </p:nvSpPr>
        <p:spPr>
          <a:xfrm>
            <a:off x="6107765" y="4468888"/>
            <a:ext cx="1212028" cy="923330"/>
          </a:xfrm>
          <a:prstGeom prst="rect">
            <a:avLst/>
          </a:prstGeom>
          <a:solidFill>
            <a:schemeClr val="bg1"/>
          </a:solidFill>
        </p:spPr>
        <p:txBody>
          <a:bodyPr wrap="none" rtlCol="0">
            <a:spAutoFit/>
          </a:bodyPr>
          <a:lstStyle/>
          <a:p>
            <a:r>
              <a:rPr lang="en-US" dirty="0" smtClean="0"/>
              <a:t>Increasing</a:t>
            </a:r>
          </a:p>
          <a:p>
            <a:r>
              <a:rPr lang="en-US" dirty="0" smtClean="0"/>
              <a:t>Downward</a:t>
            </a:r>
          </a:p>
          <a:p>
            <a:r>
              <a:rPr lang="en-US" dirty="0" smtClean="0"/>
              <a:t>Clear SW </a:t>
            </a:r>
          </a:p>
        </p:txBody>
      </p:sp>
      <p:sp>
        <p:nvSpPr>
          <p:cNvPr id="16" name="TextBox 15"/>
          <p:cNvSpPr txBox="1"/>
          <p:nvPr/>
        </p:nvSpPr>
        <p:spPr>
          <a:xfrm>
            <a:off x="233926" y="178406"/>
            <a:ext cx="2166128" cy="707886"/>
          </a:xfrm>
          <a:prstGeom prst="rect">
            <a:avLst/>
          </a:prstGeom>
          <a:noFill/>
        </p:spPr>
        <p:txBody>
          <a:bodyPr wrap="none" rtlCol="0">
            <a:spAutoFit/>
          </a:bodyPr>
          <a:lstStyle/>
          <a:p>
            <a:r>
              <a:rPr lang="en-US" sz="4000" dirty="0"/>
              <a:t>S</a:t>
            </a:r>
            <a:r>
              <a:rPr lang="en-US" sz="4000" dirty="0" smtClean="0"/>
              <a:t>ummary</a:t>
            </a:r>
            <a:endParaRPr lang="en-US" sz="4000" dirty="0"/>
          </a:p>
        </p:txBody>
      </p:sp>
    </p:spTree>
    <p:extLst>
      <p:ext uri="{BB962C8B-B14F-4D97-AF65-F5344CB8AC3E}">
        <p14:creationId xmlns:p14="http://schemas.microsoft.com/office/powerpoint/2010/main" val="22243238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fade">
                                      <p:cBhvr>
                                        <p:cTn id="13" dur="500"/>
                                        <p:tgtEl>
                                          <p:spTgt spid="11">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fade">
                                      <p:cBhvr>
                                        <p:cTn id="16" dur="500"/>
                                        <p:tgtEl>
                                          <p:spTgt spid="11">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Effect transition="in" filter="fade">
                                      <p:cBhvr>
                                        <p:cTn id="19" dur="500"/>
                                        <p:tgtEl>
                                          <p:spTgt spid="11">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xEl>
                                              <p:pRg st="5" end="5"/>
                                            </p:txEl>
                                          </p:spTgt>
                                        </p:tgtEl>
                                        <p:attrNameLst>
                                          <p:attrName>style.visibility</p:attrName>
                                        </p:attrNameLst>
                                      </p:cBhvr>
                                      <p:to>
                                        <p:strVal val="visible"/>
                                      </p:to>
                                    </p:set>
                                    <p:animEffect transition="in" filter="fade">
                                      <p:cBhvr>
                                        <p:cTn id="22" dur="500"/>
                                        <p:tgtEl>
                                          <p:spTgt spid="11">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xEl>
                                              <p:pRg st="6" end="6"/>
                                            </p:txEl>
                                          </p:spTgt>
                                        </p:tgtEl>
                                        <p:attrNameLst>
                                          <p:attrName>style.visibility</p:attrName>
                                        </p:attrNameLst>
                                      </p:cBhvr>
                                      <p:to>
                                        <p:strVal val="visible"/>
                                      </p:to>
                                    </p:set>
                                    <p:animEffect transition="in" filter="fade">
                                      <p:cBhvr>
                                        <p:cTn id="25"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evolution</a:t>
            </a:r>
            <a:endParaRPr lang="en-US" dirty="0"/>
          </a:p>
        </p:txBody>
      </p:sp>
      <p:sp>
        <p:nvSpPr>
          <p:cNvPr id="3" name="Content Placeholder 2"/>
          <p:cNvSpPr>
            <a:spLocks noGrp="1"/>
          </p:cNvSpPr>
          <p:nvPr>
            <p:ph idx="1"/>
          </p:nvPr>
        </p:nvSpPr>
        <p:spPr/>
        <p:txBody>
          <a:bodyPr/>
          <a:lstStyle/>
          <a:p>
            <a:r>
              <a:rPr lang="en-US" dirty="0" smtClean="0"/>
              <a:t>3 year Polar project was continue as a collaborative activity in individual labs, with an evolution in focus (e.g. broadening to global issues at PNNL)</a:t>
            </a:r>
            <a:r>
              <a:rPr lang="en-US" dirty="0"/>
              <a:t/>
            </a:r>
            <a:br>
              <a:rPr lang="en-US" dirty="0"/>
            </a:br>
            <a:r>
              <a:rPr lang="en-US" dirty="0" smtClean="0"/>
              <a:t>		</a:t>
            </a:r>
            <a:r>
              <a:rPr lang="en-US" dirty="0" smtClean="0">
                <a:sym typeface="Wingdings"/>
              </a:rPr>
              <a:t> Part of ACME</a:t>
            </a:r>
          </a:p>
          <a:p>
            <a:r>
              <a:rPr lang="en-US" dirty="0" smtClean="0">
                <a:sym typeface="Wingdings"/>
              </a:rPr>
              <a:t>Brief highlights from each of the labs</a:t>
            </a:r>
            <a:endParaRPr lang="en-US" dirty="0"/>
          </a:p>
        </p:txBody>
      </p:sp>
    </p:spTree>
    <p:extLst>
      <p:ext uri="{BB962C8B-B14F-4D97-AF65-F5344CB8AC3E}">
        <p14:creationId xmlns:p14="http://schemas.microsoft.com/office/powerpoint/2010/main" val="16343842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PNNL Activities</a:t>
            </a:r>
            <a:endParaRPr lang="en-US" dirty="0"/>
          </a:p>
        </p:txBody>
      </p:sp>
      <p:sp>
        <p:nvSpPr>
          <p:cNvPr id="3" name="Content Placeholder 2"/>
          <p:cNvSpPr>
            <a:spLocks noGrp="1"/>
          </p:cNvSpPr>
          <p:nvPr>
            <p:ph idx="1"/>
          </p:nvPr>
        </p:nvSpPr>
        <p:spPr/>
        <p:txBody>
          <a:bodyPr>
            <a:normAutofit/>
          </a:bodyPr>
          <a:lstStyle/>
          <a:p>
            <a:r>
              <a:rPr lang="en-US" sz="2400" dirty="0" smtClean="0"/>
              <a:t>Philip Rasch, Susannah Burrows, Dick Easter, Steve </a:t>
            </a:r>
            <a:r>
              <a:rPr lang="en-US" sz="2400" dirty="0" err="1" smtClean="0"/>
              <a:t>Ghan</a:t>
            </a:r>
            <a:r>
              <a:rPr lang="en-US" sz="2400" dirty="0" smtClean="0"/>
              <a:t>, </a:t>
            </a:r>
            <a:r>
              <a:rPr lang="en-US" sz="2400" dirty="0" err="1" smtClean="0">
                <a:solidFill>
                  <a:schemeClr val="bg1">
                    <a:lumMod val="65000"/>
                  </a:schemeClr>
                </a:solidFill>
              </a:rPr>
              <a:t>Xiaohong</a:t>
            </a:r>
            <a:r>
              <a:rPr lang="en-US" sz="2400" dirty="0" smtClean="0">
                <a:solidFill>
                  <a:schemeClr val="bg1">
                    <a:lumMod val="65000"/>
                  </a:schemeClr>
                </a:solidFill>
              </a:rPr>
              <a:t> Liu, </a:t>
            </a:r>
            <a:r>
              <a:rPr lang="en-US" sz="2400" dirty="0" smtClean="0"/>
              <a:t>Po-</a:t>
            </a:r>
            <a:r>
              <a:rPr lang="en-US" sz="2400" dirty="0" err="1" smtClean="0"/>
              <a:t>Lun</a:t>
            </a:r>
            <a:r>
              <a:rPr lang="en-US" sz="2400" dirty="0" smtClean="0"/>
              <a:t> Ma, Yun </a:t>
            </a:r>
            <a:r>
              <a:rPr lang="en-US" sz="2400" dirty="0" err="1" smtClean="0"/>
              <a:t>Qian</a:t>
            </a:r>
            <a:r>
              <a:rPr lang="en-US" sz="2400" dirty="0" smtClean="0"/>
              <a:t>, </a:t>
            </a:r>
            <a:r>
              <a:rPr lang="en-US" sz="2400" dirty="0" smtClean="0">
                <a:solidFill>
                  <a:srgbClr val="A6A6A6"/>
                </a:solidFill>
              </a:rPr>
              <a:t>V. </a:t>
            </a:r>
            <a:r>
              <a:rPr lang="en-US" sz="2400" dirty="0" err="1" smtClean="0">
                <a:solidFill>
                  <a:srgbClr val="A6A6A6"/>
                </a:solidFill>
              </a:rPr>
              <a:t>Vinoj</a:t>
            </a:r>
            <a:r>
              <a:rPr lang="en-US" sz="2400" dirty="0" smtClean="0"/>
              <a:t>, </a:t>
            </a:r>
            <a:r>
              <a:rPr lang="en-US" sz="2400" dirty="0" err="1" smtClean="0"/>
              <a:t>Hailong</a:t>
            </a:r>
            <a:r>
              <a:rPr lang="en-US" sz="2400" dirty="0" smtClean="0"/>
              <a:t> Wang, </a:t>
            </a:r>
            <a:r>
              <a:rPr lang="en-US" sz="2400" dirty="0" err="1" smtClean="0"/>
              <a:t>Minghuai</a:t>
            </a:r>
            <a:r>
              <a:rPr lang="en-US" sz="2400" dirty="0" smtClean="0"/>
              <a:t> Wang, Jin-ho Yoon, Kai Zhang</a:t>
            </a:r>
          </a:p>
          <a:p>
            <a:endParaRPr lang="en-US" sz="2400" dirty="0"/>
          </a:p>
          <a:p>
            <a:r>
              <a:rPr lang="en-US" sz="2400" dirty="0" smtClean="0"/>
              <a:t>Primary focus on </a:t>
            </a:r>
          </a:p>
          <a:p>
            <a:pPr lvl="1"/>
            <a:r>
              <a:rPr lang="en-US" sz="2000" dirty="0" smtClean="0"/>
              <a:t>Improvement of treatment of aerosols and clouds</a:t>
            </a:r>
          </a:p>
          <a:p>
            <a:pPr lvl="1"/>
            <a:r>
              <a:rPr lang="en-US" sz="2000" dirty="0" smtClean="0"/>
              <a:t>Exploration of impact on atmosphere and coupled system</a:t>
            </a:r>
          </a:p>
          <a:p>
            <a:pPr lvl="1"/>
            <a:r>
              <a:rPr lang="en-US" sz="2000" dirty="0"/>
              <a:t>C</a:t>
            </a:r>
            <a:r>
              <a:rPr lang="en-US" sz="2000" dirty="0" smtClean="0"/>
              <a:t>limate change consequences. </a:t>
            </a:r>
            <a:endParaRPr lang="en-US" sz="2000" dirty="0"/>
          </a:p>
        </p:txBody>
      </p:sp>
    </p:spTree>
    <p:extLst>
      <p:ext uri="{BB962C8B-B14F-4D97-AF65-F5344CB8AC3E}">
        <p14:creationId xmlns:p14="http://schemas.microsoft.com/office/powerpoint/2010/main" val="397111974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ChangeArrowheads="1"/>
          </p:cNvSpPr>
          <p:nvPr/>
        </p:nvSpPr>
        <p:spPr bwMode="auto">
          <a:xfrm>
            <a:off x="152400" y="3352800"/>
            <a:ext cx="3429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1775" indent="-231775" algn="ctr" eaLnBrk="1" hangingPunct="1">
              <a:spcBef>
                <a:spcPct val="15000"/>
              </a:spcBef>
            </a:pPr>
            <a:endParaRPr lang="en-US" sz="1600"/>
          </a:p>
        </p:txBody>
      </p:sp>
      <p:sp>
        <p:nvSpPr>
          <p:cNvPr id="3075" name="Rectangle 4"/>
          <p:cNvSpPr>
            <a:spLocks noChangeArrowheads="1"/>
          </p:cNvSpPr>
          <p:nvPr/>
        </p:nvSpPr>
        <p:spPr bwMode="auto">
          <a:xfrm>
            <a:off x="152400" y="1558925"/>
            <a:ext cx="3200400" cy="43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1775" indent="-231775" eaLnBrk="1" hangingPunct="1">
              <a:spcBef>
                <a:spcPct val="15000"/>
              </a:spcBef>
              <a:buFont typeface="Arial" charset="0"/>
              <a:buChar char="●"/>
            </a:pPr>
            <a:r>
              <a:rPr lang="en-US" sz="1600" dirty="0" smtClean="0"/>
              <a:t>Revised </a:t>
            </a:r>
            <a:r>
              <a:rPr lang="en-US" sz="1600" dirty="0"/>
              <a:t>aerosol transformation, wet scavenging, convective transport and </a:t>
            </a:r>
            <a:r>
              <a:rPr lang="en-US" sz="1600" dirty="0" smtClean="0"/>
              <a:t>removal in CAM5 improves fidelity</a:t>
            </a:r>
            <a:endParaRPr lang="en-US" b="1" dirty="0"/>
          </a:p>
          <a:p>
            <a:pPr marL="231775" indent="-231775" eaLnBrk="1" hangingPunct="1">
              <a:spcBef>
                <a:spcPct val="15000"/>
              </a:spcBef>
              <a:buFont typeface="Arial" charset="0"/>
              <a:buChar char="●"/>
            </a:pPr>
            <a:r>
              <a:rPr lang="en-US" sz="1600" dirty="0" smtClean="0"/>
              <a:t>Evaluated </a:t>
            </a:r>
            <a:r>
              <a:rPr lang="en-US" sz="1600" dirty="0"/>
              <a:t>using surface and aircraft measurements of aerosol properties and process-oriented MMF model </a:t>
            </a:r>
            <a:r>
              <a:rPr lang="en-US" sz="1600" dirty="0" smtClean="0"/>
              <a:t>results</a:t>
            </a:r>
          </a:p>
          <a:p>
            <a:pPr marL="231775" indent="-231775">
              <a:spcBef>
                <a:spcPct val="15000"/>
              </a:spcBef>
              <a:buFont typeface="Arial" charset="0"/>
              <a:buChar char="●"/>
            </a:pPr>
            <a:r>
              <a:rPr lang="en-US" sz="1600" dirty="0" smtClean="0"/>
              <a:t>Explore role </a:t>
            </a:r>
            <a:r>
              <a:rPr lang="en-US" sz="1600" dirty="0"/>
              <a:t>of aerosols in the </a:t>
            </a:r>
            <a:r>
              <a:rPr lang="en-US" sz="1600" dirty="0" smtClean="0"/>
              <a:t>climate </a:t>
            </a:r>
            <a:r>
              <a:rPr lang="en-US" sz="1600" dirty="0"/>
              <a:t>system (e.g., direct </a:t>
            </a:r>
            <a:r>
              <a:rPr lang="en-US" sz="1600" dirty="0" err="1"/>
              <a:t>radiative</a:t>
            </a:r>
            <a:r>
              <a:rPr lang="en-US" sz="1600" dirty="0"/>
              <a:t> effect, aerosol-cloud interactions, aerosol effect in snow, etc</a:t>
            </a:r>
            <a:r>
              <a:rPr lang="en-US" sz="1600" dirty="0" smtClean="0"/>
              <a:t>.</a:t>
            </a:r>
            <a:endParaRPr lang="en-US" sz="1600" dirty="0"/>
          </a:p>
          <a:p>
            <a:pPr marL="231775" indent="-231775" eaLnBrk="1" hangingPunct="1">
              <a:spcBef>
                <a:spcPct val="15000"/>
              </a:spcBef>
              <a:buFont typeface="Arial" charset="0"/>
              <a:buChar char="●"/>
            </a:pPr>
            <a:endParaRPr lang="en-US" sz="1600" dirty="0"/>
          </a:p>
        </p:txBody>
      </p:sp>
      <p:sp>
        <p:nvSpPr>
          <p:cNvPr id="3076" name="Rectangle 5"/>
          <p:cNvSpPr>
            <a:spLocks noChangeArrowheads="1"/>
          </p:cNvSpPr>
          <p:nvPr/>
        </p:nvSpPr>
        <p:spPr bwMode="auto">
          <a:xfrm>
            <a:off x="152400" y="112712"/>
            <a:ext cx="7959725"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sz="2400" b="1" dirty="0">
                <a:solidFill>
                  <a:srgbClr val="D57500"/>
                </a:solidFill>
              </a:rPr>
              <a:t>Sensitivity of remote aerosol distributions to </a:t>
            </a:r>
            <a:r>
              <a:rPr lang="en-US" sz="2400" b="1" dirty="0" smtClean="0">
                <a:solidFill>
                  <a:srgbClr val="D57500"/>
                </a:solidFill>
              </a:rPr>
              <a:t>the </a:t>
            </a:r>
            <a:r>
              <a:rPr lang="en-US" sz="2400" b="1" dirty="0">
                <a:solidFill>
                  <a:srgbClr val="D57500"/>
                </a:solidFill>
              </a:rPr>
              <a:t>representation of cloud–aerosol interactions in </a:t>
            </a:r>
            <a:r>
              <a:rPr lang="en-US" sz="2400" b="1" dirty="0" smtClean="0">
                <a:solidFill>
                  <a:srgbClr val="D57500"/>
                </a:solidFill>
              </a:rPr>
              <a:t>CAM5: modifications to improve model fidelity</a:t>
            </a:r>
            <a:endParaRPr lang="en-US" sz="2400" dirty="0">
              <a:solidFill>
                <a:srgbClr val="D57500"/>
              </a:solidFill>
            </a:endParaRPr>
          </a:p>
        </p:txBody>
      </p:sp>
      <p:sp>
        <p:nvSpPr>
          <p:cNvPr id="3077" name="Text Box 6"/>
          <p:cNvSpPr txBox="1">
            <a:spLocks noChangeArrowheads="1"/>
          </p:cNvSpPr>
          <p:nvPr/>
        </p:nvSpPr>
        <p:spPr bwMode="auto">
          <a:xfrm>
            <a:off x="175204" y="5935435"/>
            <a:ext cx="8661400" cy="86177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r>
              <a:rPr lang="en-US" sz="1000" dirty="0">
                <a:ea typeface="MS PGothic" charset="0"/>
                <a:cs typeface="MS PGothic" charset="0"/>
              </a:rPr>
              <a:t>H</a:t>
            </a:r>
            <a:r>
              <a:rPr lang="en-US" sz="1000" b="1" dirty="0">
                <a:ea typeface="MS PGothic" charset="0"/>
                <a:cs typeface="MS PGothic" charset="0"/>
              </a:rPr>
              <a:t> </a:t>
            </a:r>
            <a:r>
              <a:rPr lang="en-US" sz="1000" dirty="0">
                <a:ea typeface="MS PGothic" charset="0"/>
                <a:cs typeface="MS PGothic" charset="0"/>
              </a:rPr>
              <a:t>Wang, Easter RC, </a:t>
            </a:r>
            <a:r>
              <a:rPr lang="en-US" sz="1000" dirty="0" err="1">
                <a:ea typeface="MS PGothic" charset="0"/>
                <a:cs typeface="MS PGothic" charset="0"/>
              </a:rPr>
              <a:t>Rasch</a:t>
            </a:r>
            <a:r>
              <a:rPr lang="en-US" sz="1000" dirty="0">
                <a:ea typeface="MS PGothic" charset="0"/>
                <a:cs typeface="MS PGothic" charset="0"/>
              </a:rPr>
              <a:t> PJ, Wang M, Liu X, </a:t>
            </a:r>
            <a:r>
              <a:rPr lang="en-US" sz="1000" dirty="0" err="1">
                <a:ea typeface="MS PGothic" charset="0"/>
                <a:cs typeface="MS PGothic" charset="0"/>
              </a:rPr>
              <a:t>Ghan</a:t>
            </a:r>
            <a:r>
              <a:rPr lang="en-US" sz="1000" dirty="0">
                <a:ea typeface="MS PGothic" charset="0"/>
                <a:cs typeface="MS PGothic" charset="0"/>
              </a:rPr>
              <a:t> SJ, </a:t>
            </a:r>
            <a:r>
              <a:rPr lang="en-US" sz="1000" dirty="0" err="1">
                <a:ea typeface="MS PGothic" charset="0"/>
                <a:cs typeface="MS PGothic" charset="0"/>
              </a:rPr>
              <a:t>Qian</a:t>
            </a:r>
            <a:r>
              <a:rPr lang="en-US" sz="1000" dirty="0">
                <a:ea typeface="MS PGothic" charset="0"/>
                <a:cs typeface="MS PGothic" charset="0"/>
              </a:rPr>
              <a:t> Y, Yoon J-H, Ma PL, and </a:t>
            </a:r>
            <a:r>
              <a:rPr lang="en-US" sz="1000" dirty="0" err="1" smtClean="0">
                <a:ea typeface="MS PGothic" charset="0"/>
                <a:cs typeface="MS PGothic" charset="0"/>
              </a:rPr>
              <a:t>Vinoj</a:t>
            </a:r>
            <a:r>
              <a:rPr lang="en-US" sz="1000" dirty="0">
                <a:ea typeface="MS PGothic" charset="0"/>
                <a:cs typeface="MS PGothic" charset="0"/>
              </a:rPr>
              <a:t> V. 2013. </a:t>
            </a:r>
            <a:r>
              <a:rPr lang="ja-JP" altLang="en-US" sz="1000" dirty="0">
                <a:ea typeface="MS PGothic" charset="0"/>
                <a:cs typeface="MS PGothic" charset="0"/>
              </a:rPr>
              <a:t>“</a:t>
            </a:r>
            <a:r>
              <a:rPr lang="en-US" altLang="ja-JP" sz="1000" dirty="0">
                <a:ea typeface="MS PGothic" charset="0"/>
                <a:cs typeface="MS PGothic" charset="0"/>
              </a:rPr>
              <a:t>Sensitivity of remote aerosol distributions to representation of cloud–aerosol interactions in a global climate model.</a:t>
            </a:r>
            <a:r>
              <a:rPr lang="ja-JP" altLang="en-US" sz="1000" dirty="0">
                <a:ea typeface="MS PGothic" charset="0"/>
                <a:cs typeface="MS PGothic" charset="0"/>
              </a:rPr>
              <a:t>”</a:t>
            </a:r>
            <a:r>
              <a:rPr lang="en-US" altLang="ja-JP" sz="1000" dirty="0">
                <a:ea typeface="MS PGothic" charset="0"/>
                <a:cs typeface="MS PGothic" charset="0"/>
              </a:rPr>
              <a:t> </a:t>
            </a:r>
            <a:r>
              <a:rPr lang="en-US" altLang="ja-JP" sz="1000" i="1" dirty="0" err="1">
                <a:ea typeface="MS PGothic" charset="0"/>
                <a:cs typeface="MS PGothic" charset="0"/>
              </a:rPr>
              <a:t>Geoscientific</a:t>
            </a:r>
            <a:r>
              <a:rPr lang="en-US" altLang="ja-JP" sz="1000" i="1" dirty="0">
                <a:ea typeface="MS PGothic" charset="0"/>
                <a:cs typeface="MS PGothic" charset="0"/>
              </a:rPr>
              <a:t> Model Development</a:t>
            </a:r>
            <a:r>
              <a:rPr lang="en-US" altLang="ja-JP" sz="1000" dirty="0">
                <a:ea typeface="MS PGothic" charset="0"/>
                <a:cs typeface="MS PGothic" charset="0"/>
              </a:rPr>
              <a:t> 6, 765-782. DOI:10.5194/gmd-6-765-2013</a:t>
            </a:r>
            <a:r>
              <a:rPr lang="en-US" altLang="ja-JP" sz="1000" dirty="0" smtClean="0">
                <a:ea typeface="MS PGothic" charset="0"/>
                <a:cs typeface="MS PGothic" charset="0"/>
              </a:rPr>
              <a:t>.</a:t>
            </a:r>
          </a:p>
          <a:p>
            <a:pPr eaLnBrk="1" hangingPunct="1"/>
            <a:endParaRPr lang="en-US" sz="1000" dirty="0" smtClean="0">
              <a:ea typeface="MS PGothic" charset="0"/>
              <a:cs typeface="MS PGothic" charset="0"/>
            </a:endParaRPr>
          </a:p>
          <a:p>
            <a:pPr eaLnBrk="1" hangingPunct="1"/>
            <a:r>
              <a:rPr lang="en-US" sz="1000" dirty="0" err="1" smtClean="0">
                <a:ea typeface="MS PGothic" charset="0"/>
                <a:cs typeface="MS PGothic" charset="0"/>
              </a:rPr>
              <a:t>Qian</a:t>
            </a:r>
            <a:r>
              <a:rPr lang="en-US" sz="1000" dirty="0" smtClean="0">
                <a:ea typeface="MS PGothic" charset="0"/>
                <a:cs typeface="MS PGothic" charset="0"/>
              </a:rPr>
              <a:t> Y, H Wang, R Zhang, M Flanner, and PJ Rasch 2014. “A sensitivity study on modeling the black carbon in snow and its </a:t>
            </a:r>
            <a:r>
              <a:rPr lang="en-US" sz="1000" dirty="0" err="1" smtClean="0">
                <a:ea typeface="MS PGothic" charset="0"/>
                <a:cs typeface="MS PGothic" charset="0"/>
              </a:rPr>
              <a:t>radiative</a:t>
            </a:r>
            <a:r>
              <a:rPr lang="en-US" sz="1000" dirty="0" smtClean="0">
                <a:ea typeface="MS PGothic" charset="0"/>
                <a:cs typeface="MS PGothic" charset="0"/>
              </a:rPr>
              <a:t> forcing over the Arctic and Northern China. (Submitted)</a:t>
            </a:r>
            <a:endParaRPr lang="en-US" sz="1000" dirty="0">
              <a:ea typeface="MS PGothic" charset="0"/>
              <a:cs typeface="MS PGothic" charset="0"/>
            </a:endParaRPr>
          </a:p>
        </p:txBody>
      </p:sp>
      <p:sp>
        <p:nvSpPr>
          <p:cNvPr id="14346" name="Rectangle 13"/>
          <p:cNvSpPr>
            <a:spLocks noChangeArrowheads="1"/>
          </p:cNvSpPr>
          <p:nvPr/>
        </p:nvSpPr>
        <p:spPr bwMode="auto">
          <a:xfrm>
            <a:off x="3759720" y="4007880"/>
            <a:ext cx="52387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fontAlgn="auto" hangingPunct="1">
              <a:spcBef>
                <a:spcPts val="0"/>
              </a:spcBef>
              <a:spcAft>
                <a:spcPts val="0"/>
              </a:spcAft>
              <a:defRPr/>
            </a:pPr>
            <a:r>
              <a:rPr lang="en-US" sz="1400" b="1" dirty="0">
                <a:solidFill>
                  <a:srgbClr val="0000E1"/>
                </a:solidFill>
                <a:ea typeface="+mn-ea"/>
              </a:rPr>
              <a:t>The best combination of improvements to CAM5 gives much better Arctic monthly mean </a:t>
            </a:r>
            <a:r>
              <a:rPr lang="en-US" sz="1400" b="1" dirty="0" smtClean="0">
                <a:solidFill>
                  <a:srgbClr val="0000E1"/>
                </a:solidFill>
                <a:ea typeface="+mn-ea"/>
              </a:rPr>
              <a:t>near-surface black </a:t>
            </a:r>
            <a:r>
              <a:rPr lang="en-US" sz="1400" b="1" dirty="0">
                <a:solidFill>
                  <a:srgbClr val="0000E1"/>
                </a:solidFill>
                <a:ea typeface="+mn-ea"/>
              </a:rPr>
              <a:t>carbon (</a:t>
            </a:r>
            <a:r>
              <a:rPr lang="en-US" sz="1400" b="1" dirty="0" smtClean="0">
                <a:solidFill>
                  <a:srgbClr val="0000E1"/>
                </a:solidFill>
                <a:ea typeface="+mn-ea"/>
              </a:rPr>
              <a:t>left; Wang et al., 2013) and BC in snow over Northern China and the Arctic </a:t>
            </a:r>
            <a:r>
              <a:rPr lang="en-US" sz="1400" b="1" dirty="0">
                <a:solidFill>
                  <a:srgbClr val="0000E1"/>
                </a:solidFill>
                <a:ea typeface="+mn-ea"/>
              </a:rPr>
              <a:t>(</a:t>
            </a:r>
            <a:r>
              <a:rPr lang="en-US" sz="1400" b="1" dirty="0" smtClean="0">
                <a:solidFill>
                  <a:srgbClr val="0000E1"/>
                </a:solidFill>
                <a:ea typeface="+mn-ea"/>
              </a:rPr>
              <a:t>right; </a:t>
            </a:r>
            <a:r>
              <a:rPr lang="en-US" sz="1400" b="1" dirty="0" err="1" smtClean="0">
                <a:solidFill>
                  <a:srgbClr val="0000E1"/>
                </a:solidFill>
                <a:ea typeface="+mn-ea"/>
              </a:rPr>
              <a:t>Qian</a:t>
            </a:r>
            <a:r>
              <a:rPr lang="en-US" sz="1400" b="1" dirty="0" smtClean="0">
                <a:solidFill>
                  <a:srgbClr val="0000E1"/>
                </a:solidFill>
                <a:ea typeface="+mn-ea"/>
              </a:rPr>
              <a:t> et al., 2014)</a:t>
            </a:r>
            <a:r>
              <a:rPr lang="en-US" sz="1400" b="1" i="1" dirty="0" smtClean="0">
                <a:solidFill>
                  <a:srgbClr val="0000E1"/>
                </a:solidFill>
                <a:ea typeface="+mn-ea"/>
              </a:rPr>
              <a:t>. Other aerosol species are also improved   </a:t>
            </a:r>
            <a:endParaRPr lang="en-US" sz="1400" b="1" i="1" dirty="0">
              <a:solidFill>
                <a:srgbClr val="0000E1"/>
              </a:solidFill>
              <a:latin typeface="+mj-lt"/>
              <a:ea typeface="+mn-ea"/>
              <a:cs typeface="Arial" charset="0"/>
            </a:endParaRPr>
          </a:p>
        </p:txBody>
      </p:sp>
      <p:pic>
        <p:nvPicPr>
          <p:cNvPr id="308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70080" y="1677171"/>
            <a:ext cx="2806700" cy="213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4" name="TextBox 4"/>
          <p:cNvSpPr txBox="1">
            <a:spLocks noChangeArrowheads="1"/>
          </p:cNvSpPr>
          <p:nvPr/>
        </p:nvSpPr>
        <p:spPr bwMode="auto">
          <a:xfrm>
            <a:off x="4284480" y="2667591"/>
            <a:ext cx="685800" cy="27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r>
              <a:rPr lang="en-US" sz="1200">
                <a:ea typeface="MS PGothic" charset="0"/>
                <a:cs typeface="MS PGothic" charset="0"/>
              </a:rPr>
              <a:t>CAM5</a:t>
            </a:r>
          </a:p>
        </p:txBody>
      </p:sp>
      <p:sp>
        <p:nvSpPr>
          <p:cNvPr id="3085" name="TextBox 12"/>
          <p:cNvSpPr txBox="1">
            <a:spLocks noChangeArrowheads="1"/>
          </p:cNvSpPr>
          <p:nvPr/>
        </p:nvSpPr>
        <p:spPr bwMode="auto">
          <a:xfrm>
            <a:off x="3979680" y="2210474"/>
            <a:ext cx="685800" cy="27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r>
              <a:rPr lang="en-US" sz="1200">
                <a:solidFill>
                  <a:srgbClr val="FF0000"/>
                </a:solidFill>
                <a:ea typeface="MS PGothic" charset="0"/>
                <a:cs typeface="MS PGothic" charset="0"/>
              </a:rPr>
              <a:t>MMF</a:t>
            </a:r>
          </a:p>
        </p:txBody>
      </p:sp>
      <p:sp>
        <p:nvSpPr>
          <p:cNvPr id="3086" name="TextBox 13"/>
          <p:cNvSpPr txBox="1">
            <a:spLocks noChangeArrowheads="1"/>
          </p:cNvSpPr>
          <p:nvPr/>
        </p:nvSpPr>
        <p:spPr bwMode="auto">
          <a:xfrm>
            <a:off x="4436880" y="1704967"/>
            <a:ext cx="1066800" cy="27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r>
              <a:rPr lang="en-US" sz="1200">
                <a:ea typeface="MS PGothic" charset="0"/>
                <a:cs typeface="MS PGothic" charset="0"/>
              </a:rPr>
              <a:t>Observation</a:t>
            </a:r>
          </a:p>
        </p:txBody>
      </p:sp>
      <p:cxnSp>
        <p:nvCxnSpPr>
          <p:cNvPr id="7" name="Straight Arrow Connector 6"/>
          <p:cNvCxnSpPr>
            <a:cxnSpLocks noChangeShapeType="1"/>
          </p:cNvCxnSpPr>
          <p:nvPr/>
        </p:nvCxnSpPr>
        <p:spPr bwMode="auto">
          <a:xfrm flipH="1" flipV="1">
            <a:off x="5122680" y="2362583"/>
            <a:ext cx="152400" cy="762000"/>
          </a:xfrm>
          <a:prstGeom prst="straightConnector1">
            <a:avLst/>
          </a:prstGeom>
          <a:noFill/>
          <a:ln w="12700">
            <a:solidFill>
              <a:srgbClr val="0000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088" name="TextBox 16"/>
          <p:cNvSpPr txBox="1">
            <a:spLocks noChangeArrowheads="1"/>
          </p:cNvSpPr>
          <p:nvPr/>
        </p:nvSpPr>
        <p:spPr bwMode="auto">
          <a:xfrm>
            <a:off x="4436880" y="3048521"/>
            <a:ext cx="1371600" cy="27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r>
              <a:rPr lang="en-US" sz="1200">
                <a:solidFill>
                  <a:srgbClr val="0000C6"/>
                </a:solidFill>
                <a:ea typeface="MS PGothic" charset="0"/>
                <a:cs typeface="MS PGothic" charset="0"/>
              </a:rPr>
              <a:t>Improved CAM5</a:t>
            </a:r>
          </a:p>
        </p:txBody>
      </p:sp>
      <p:sp>
        <p:nvSpPr>
          <p:cNvPr id="18" name="Rectangle 4"/>
          <p:cNvSpPr>
            <a:spLocks noChangeArrowheads="1"/>
          </p:cNvSpPr>
          <p:nvPr/>
        </p:nvSpPr>
        <p:spPr bwMode="auto">
          <a:xfrm>
            <a:off x="175204" y="5382720"/>
            <a:ext cx="7643687" cy="414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1775" indent="-231775" eaLnBrk="1" hangingPunct="1">
              <a:spcBef>
                <a:spcPct val="15000"/>
              </a:spcBef>
              <a:buFont typeface="Arial" charset="0"/>
              <a:buChar char="●"/>
            </a:pPr>
            <a:r>
              <a:rPr lang="en-US" sz="1600" dirty="0" smtClean="0"/>
              <a:t>Some remaining discrepancies are likely to be due to BC emission uncertainties </a:t>
            </a:r>
            <a:endParaRPr lang="en-US" sz="1600" dirty="0"/>
          </a:p>
          <a:p>
            <a:pPr marL="231775" indent="-231775" eaLnBrk="1" hangingPunct="1">
              <a:spcBef>
                <a:spcPct val="15000"/>
              </a:spcBef>
              <a:buFont typeface="Arial" charset="0"/>
              <a:buChar char="●"/>
            </a:pPr>
            <a:endParaRPr lang="en-US" sz="1600" dirty="0"/>
          </a:p>
        </p:txBody>
      </p:sp>
      <p:pic>
        <p:nvPicPr>
          <p:cNvPr id="19" name="Picture 18"/>
          <p:cNvPicPr/>
          <p:nvPr/>
        </p:nvPicPr>
        <p:blipFill rotWithShape="1">
          <a:blip r:embed="rId4" cstate="print">
            <a:extLst>
              <a:ext uri="{28A0092B-C50C-407E-A947-70E740481C1C}">
                <a14:useLocalDpi xmlns:a14="http://schemas.microsoft.com/office/drawing/2010/main"/>
              </a:ext>
            </a:extLst>
          </a:blip>
          <a:srcRect/>
          <a:stretch/>
        </p:blipFill>
        <p:spPr>
          <a:xfrm>
            <a:off x="6305435" y="1287971"/>
            <a:ext cx="2611613" cy="2629608"/>
          </a:xfrm>
          <a:prstGeom prst="rect">
            <a:avLst/>
          </a:prstGeom>
        </p:spPr>
      </p:pic>
    </p:spTree>
    <p:extLst>
      <p:ext uri="{BB962C8B-B14F-4D97-AF65-F5344CB8AC3E}">
        <p14:creationId xmlns:p14="http://schemas.microsoft.com/office/powerpoint/2010/main" val="297242499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71B0C3B-3A7D-3848-B824-737E096AF391}" type="datetime4">
              <a:rPr lang="en-US" smtClean="0"/>
              <a:t>May 14, 2014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05DBE7-0ACF-E348-BBE2-A615BCE1D797}" type="slidenum">
              <a:rPr lang="en-US" smtClean="0"/>
              <a:pPr/>
              <a:t>5</a:t>
            </a:fld>
            <a:endParaRPr lang="en-US"/>
          </a:p>
        </p:txBody>
      </p:sp>
      <p:sp>
        <p:nvSpPr>
          <p:cNvPr id="7" name="Title 6"/>
          <p:cNvSpPr>
            <a:spLocks noGrp="1"/>
          </p:cNvSpPr>
          <p:nvPr>
            <p:ph type="title"/>
          </p:nvPr>
        </p:nvSpPr>
        <p:spPr/>
        <p:txBody>
          <a:bodyPr>
            <a:normAutofit fontScale="90000"/>
          </a:bodyPr>
          <a:lstStyle/>
          <a:p>
            <a:endParaRPr lang="en-US"/>
          </a:p>
        </p:txBody>
      </p:sp>
      <p:pic>
        <p:nvPicPr>
          <p:cNvPr id="9" name="Picture 8" descr="Screen Shot 2013-12-12 at 10.16.45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44632"/>
          </a:xfrm>
          <a:prstGeom prst="rect">
            <a:avLst/>
          </a:prstGeom>
        </p:spPr>
      </p:pic>
      <p:sp>
        <p:nvSpPr>
          <p:cNvPr id="2" name="TextBox 1"/>
          <p:cNvSpPr txBox="1"/>
          <p:nvPr/>
        </p:nvSpPr>
        <p:spPr>
          <a:xfrm>
            <a:off x="914400" y="355600"/>
            <a:ext cx="5774267" cy="1107996"/>
          </a:xfrm>
          <a:prstGeom prst="rect">
            <a:avLst/>
          </a:prstGeom>
          <a:solidFill>
            <a:schemeClr val="bg1"/>
          </a:solidFill>
        </p:spPr>
        <p:txBody>
          <a:bodyPr wrap="square" rtlCol="0">
            <a:spAutoFit/>
          </a:bodyPr>
          <a:lstStyle/>
          <a:p>
            <a:r>
              <a:rPr lang="en-US" sz="2400" b="1" dirty="0" smtClean="0">
                <a:solidFill>
                  <a:schemeClr val="accent6">
                    <a:lumMod val="75000"/>
                  </a:schemeClr>
                </a:solidFill>
              </a:rPr>
              <a:t>Brute Force resolution Increases </a:t>
            </a:r>
            <a:r>
              <a:rPr lang="en-US" sz="2400" b="1" dirty="0">
                <a:solidFill>
                  <a:schemeClr val="accent6">
                    <a:lumMod val="75000"/>
                  </a:schemeClr>
                </a:solidFill>
              </a:rPr>
              <a:t>m</a:t>
            </a:r>
            <a:r>
              <a:rPr lang="en-US" sz="2400" b="1" dirty="0" smtClean="0">
                <a:solidFill>
                  <a:schemeClr val="accent6">
                    <a:lumMod val="75000"/>
                  </a:schemeClr>
                </a:solidFill>
              </a:rPr>
              <a:t>ay help in Aerosol Cloud </a:t>
            </a:r>
            <a:r>
              <a:rPr lang="en-US" sz="2400" b="1" dirty="0" smtClean="0">
                <a:solidFill>
                  <a:schemeClr val="accent6">
                    <a:lumMod val="75000"/>
                  </a:schemeClr>
                </a:solidFill>
              </a:rPr>
              <a:t>Interactions</a:t>
            </a:r>
            <a:br>
              <a:rPr lang="en-US" sz="2400" b="1" dirty="0" smtClean="0">
                <a:solidFill>
                  <a:schemeClr val="accent6">
                    <a:lumMod val="75000"/>
                  </a:schemeClr>
                </a:solidFill>
              </a:rPr>
            </a:br>
            <a:r>
              <a:rPr lang="en-US" b="1" i="1" dirty="0" smtClean="0">
                <a:solidFill>
                  <a:schemeClr val="accent6">
                    <a:lumMod val="75000"/>
                  </a:schemeClr>
                </a:solidFill>
              </a:rPr>
              <a:t>Rasch and Ma, in prep</a:t>
            </a:r>
            <a:endParaRPr lang="en-US" sz="2400" b="1" i="1" dirty="0">
              <a:solidFill>
                <a:schemeClr val="accent6">
                  <a:lumMod val="75000"/>
                </a:schemeClr>
              </a:solidFill>
            </a:endParaRPr>
          </a:p>
        </p:txBody>
      </p:sp>
    </p:spTree>
    <p:extLst>
      <p:ext uri="{BB962C8B-B14F-4D97-AF65-F5344CB8AC3E}">
        <p14:creationId xmlns:p14="http://schemas.microsoft.com/office/powerpoint/2010/main" val="35613247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0"/>
                                        <p:tgtEl>
                                          <p:spTgt spid="2"/>
                                        </p:tgtEl>
                                      </p:cBhvr>
                                    </p:animEffect>
                                    <p:set>
                                      <p:cBhvr>
                                        <p:cTn id="7" dur="1" fill="hold">
                                          <p:stCondLst>
                                            <p:cond delay="4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ponl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03300"/>
            <a:ext cx="9189670" cy="4610100"/>
          </a:xfrm>
          <a:prstGeom prst="rect">
            <a:avLst/>
          </a:prstGeom>
        </p:spPr>
      </p:pic>
      <p:sp>
        <p:nvSpPr>
          <p:cNvPr id="5" name="Slide Number Placeholder 4"/>
          <p:cNvSpPr>
            <a:spLocks noGrp="1"/>
          </p:cNvSpPr>
          <p:nvPr>
            <p:ph type="sldNum" sz="quarter" idx="12"/>
          </p:nvPr>
        </p:nvSpPr>
        <p:spPr/>
        <p:txBody>
          <a:bodyPr/>
          <a:lstStyle/>
          <a:p>
            <a:fld id="{03722D57-58D6-9447-A6D5-A97F6C35A8FB}" type="slidenum">
              <a:rPr lang="en-US" smtClean="0"/>
              <a:pPr/>
              <a:t>6</a:t>
            </a:fld>
            <a:endParaRPr lang="en-US"/>
          </a:p>
        </p:txBody>
      </p:sp>
      <p:sp>
        <p:nvSpPr>
          <p:cNvPr id="7" name="TextBox 6"/>
          <p:cNvSpPr txBox="1"/>
          <p:nvPr/>
        </p:nvSpPr>
        <p:spPr>
          <a:xfrm>
            <a:off x="296131" y="910"/>
            <a:ext cx="7228619" cy="954107"/>
          </a:xfrm>
          <a:prstGeom prst="rect">
            <a:avLst/>
          </a:prstGeom>
          <a:noFill/>
        </p:spPr>
        <p:txBody>
          <a:bodyPr wrap="square" rtlCol="0">
            <a:spAutoFit/>
          </a:bodyPr>
          <a:lstStyle/>
          <a:p>
            <a:r>
              <a:rPr lang="en-US" sz="2800" b="1" dirty="0" smtClean="0">
                <a:solidFill>
                  <a:srgbClr val="D57500"/>
                </a:solidFill>
              </a:rPr>
              <a:t>Measures of the Susceptibility of cloud to changes in aerosols </a:t>
            </a:r>
            <a:r>
              <a:rPr lang="en-US" b="1" dirty="0" smtClean="0">
                <a:solidFill>
                  <a:srgbClr val="D57500"/>
                </a:solidFill>
              </a:rPr>
              <a:t>(Rasch and </a:t>
            </a:r>
            <a:r>
              <a:rPr lang="en-US" b="1" dirty="0" smtClean="0">
                <a:solidFill>
                  <a:srgbClr val="D57500"/>
                </a:solidFill>
              </a:rPr>
              <a:t>Ma, </a:t>
            </a:r>
            <a:r>
              <a:rPr lang="en-US" b="1" dirty="0" smtClean="0">
                <a:solidFill>
                  <a:srgbClr val="D57500"/>
                </a:solidFill>
              </a:rPr>
              <a:t>2014, in prep)</a:t>
            </a:r>
            <a:endParaRPr lang="en-US" dirty="0" smtClean="0"/>
          </a:p>
        </p:txBody>
      </p:sp>
      <p:pic>
        <p:nvPicPr>
          <p:cNvPr id="9" name="Picture 8" descr="np.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60800" y="1547361"/>
            <a:ext cx="1612856" cy="1600200"/>
          </a:xfrm>
          <a:prstGeom prst="rect">
            <a:avLst/>
          </a:prstGeom>
        </p:spPr>
      </p:pic>
      <p:pic>
        <p:nvPicPr>
          <p:cNvPr id="12" name="Picture 11" descr="na.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451463" y="1554714"/>
            <a:ext cx="1612855" cy="1600200"/>
          </a:xfrm>
          <a:prstGeom prst="rect">
            <a:avLst/>
          </a:prstGeom>
        </p:spPr>
      </p:pic>
      <p:sp>
        <p:nvSpPr>
          <p:cNvPr id="16" name="TextBox 15"/>
          <p:cNvSpPr txBox="1"/>
          <p:nvPr/>
        </p:nvSpPr>
        <p:spPr>
          <a:xfrm>
            <a:off x="0" y="5657671"/>
            <a:ext cx="9144000" cy="1015663"/>
          </a:xfrm>
          <a:prstGeom prst="rect">
            <a:avLst/>
          </a:prstGeom>
          <a:noFill/>
        </p:spPr>
        <p:txBody>
          <a:bodyPr wrap="square" rtlCol="0">
            <a:spAutoFit/>
          </a:bodyPr>
          <a:lstStyle/>
          <a:p>
            <a:pPr marL="285750" indent="-285750">
              <a:buClr>
                <a:srgbClr val="D57500"/>
              </a:buClr>
              <a:buFont typeface="Arial"/>
              <a:buChar char="•"/>
            </a:pPr>
            <a:r>
              <a:rPr lang="en-US" sz="2000" dirty="0" smtClean="0"/>
              <a:t>Global cloud susceptibility decreases with resolution</a:t>
            </a:r>
            <a:r>
              <a:rPr lang="en-US" sz="2000" i="1" dirty="0" smtClean="0"/>
              <a:t>, </a:t>
            </a:r>
            <a:br>
              <a:rPr lang="en-US" sz="2000" i="1" dirty="0" smtClean="0"/>
            </a:br>
            <a:r>
              <a:rPr lang="en-US" sz="2000" i="1" dirty="0" smtClean="0"/>
              <a:t>	</a:t>
            </a:r>
            <a:r>
              <a:rPr lang="en-US" sz="2000" i="1" dirty="0" err="1" smtClean="0"/>
              <a:t>ie</a:t>
            </a:r>
            <a:r>
              <a:rPr lang="en-US" sz="2000" i="1" dirty="0" smtClean="0"/>
              <a:t> the Aerosol Indirect goes down</a:t>
            </a:r>
          </a:p>
          <a:p>
            <a:pPr marL="285750" indent="-285750">
              <a:buClr>
                <a:srgbClr val="D57500"/>
              </a:buClr>
              <a:buFont typeface="Arial"/>
              <a:buChar char="•"/>
            </a:pPr>
            <a:r>
              <a:rPr lang="en-US" sz="2000" dirty="0" smtClean="0"/>
              <a:t>Cloud </a:t>
            </a:r>
            <a:r>
              <a:rPr lang="en-US" sz="2000" dirty="0"/>
              <a:t>susceptibility </a:t>
            </a:r>
            <a:r>
              <a:rPr lang="en-US" sz="2000" dirty="0" smtClean="0"/>
              <a:t>varies by region</a:t>
            </a:r>
            <a:r>
              <a:rPr lang="en-US" sz="2000" i="1" dirty="0" smtClean="0"/>
              <a:t>. </a:t>
            </a:r>
          </a:p>
        </p:txBody>
      </p:sp>
      <p:pic>
        <p:nvPicPr>
          <p:cNvPr id="18" name="Picture 17" descr="vocals.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40521" y="3251200"/>
            <a:ext cx="1580549" cy="1600200"/>
          </a:xfrm>
          <a:prstGeom prst="rect">
            <a:avLst/>
          </a:prstGeom>
        </p:spPr>
      </p:pic>
      <p:pic>
        <p:nvPicPr>
          <p:cNvPr id="2" name="Picture 1" descr="med.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1601" y="1358900"/>
            <a:ext cx="1560897" cy="1600200"/>
          </a:xfrm>
          <a:prstGeom prst="rect">
            <a:avLst/>
          </a:prstGeom>
        </p:spPr>
      </p:pic>
      <p:pic>
        <p:nvPicPr>
          <p:cNvPr id="3" name="Picture 2" descr="africa.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8900" y="3314700"/>
            <a:ext cx="1580548" cy="1600200"/>
          </a:xfrm>
          <a:prstGeom prst="rect">
            <a:avLst/>
          </a:prstGeom>
        </p:spPr>
      </p:pic>
      <p:pic>
        <p:nvPicPr>
          <p:cNvPr id="4" name="Picture 3" descr="sasia.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239211" y="2514600"/>
            <a:ext cx="1580548" cy="1600200"/>
          </a:xfrm>
          <a:prstGeom prst="rect">
            <a:avLst/>
          </a:prstGeom>
        </p:spPr>
      </p:pic>
    </p:spTree>
    <p:extLst>
      <p:ext uri="{BB962C8B-B14F-4D97-AF65-F5344CB8AC3E}">
        <p14:creationId xmlns:p14="http://schemas.microsoft.com/office/powerpoint/2010/main" val="405401155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251520" y="6540584"/>
            <a:ext cx="720080" cy="365125"/>
          </a:xfrm>
          <a:prstGeom prst="rect">
            <a:avLst/>
          </a:prstGeom>
        </p:spPr>
        <p:txBody>
          <a:bodyPr/>
          <a:lstStyle/>
          <a:p>
            <a:r>
              <a:rPr lang="de-DE" smtClean="0">
                <a:solidFill>
                  <a:srgbClr val="95B3D7">
                    <a:lumMod val="50000"/>
                  </a:srgbClr>
                </a:solidFill>
              </a:rPr>
              <a:t>- </a:t>
            </a:r>
            <a:fld id="{9A4EF199-0F29-4F34-9153-C45CAA267261}" type="slidenum">
              <a:rPr lang="de-DE" smtClean="0">
                <a:solidFill>
                  <a:srgbClr val="95B3D7">
                    <a:lumMod val="50000"/>
                  </a:srgbClr>
                </a:solidFill>
              </a:rPr>
              <a:pPr/>
              <a:t>7</a:t>
            </a:fld>
            <a:r>
              <a:rPr lang="de-DE" smtClean="0">
                <a:solidFill>
                  <a:srgbClr val="95B3D7">
                    <a:lumMod val="50000"/>
                  </a:srgbClr>
                </a:solidFill>
              </a:rPr>
              <a:t> -</a:t>
            </a:r>
            <a:endParaRPr lang="de-DE" dirty="0">
              <a:solidFill>
                <a:srgbClr val="95B3D7">
                  <a:lumMod val="50000"/>
                </a:srgbClr>
              </a:solidFill>
            </a:endParaRPr>
          </a:p>
        </p:txBody>
      </p:sp>
      <p:sp>
        <p:nvSpPr>
          <p:cNvPr id="12" name="TextBox 11"/>
          <p:cNvSpPr txBox="1"/>
          <p:nvPr/>
        </p:nvSpPr>
        <p:spPr>
          <a:xfrm>
            <a:off x="4826613" y="643033"/>
            <a:ext cx="2437166" cy="669860"/>
          </a:xfrm>
          <a:prstGeom prst="rect">
            <a:avLst/>
          </a:prstGeom>
          <a:noFill/>
        </p:spPr>
        <p:txBody>
          <a:bodyPr wrap="square" lIns="175702" tIns="87851" rIns="175702" bIns="87851" rtlCol="0">
            <a:spAutoFit/>
          </a:bodyPr>
          <a:lstStyle/>
          <a:p>
            <a:r>
              <a:rPr lang="en-US" sz="1600" b="1" dirty="0" smtClean="0"/>
              <a:t>Seasonal </a:t>
            </a:r>
            <a:r>
              <a:rPr lang="en-US" sz="1600" b="1" dirty="0"/>
              <a:t>variability </a:t>
            </a:r>
            <a:r>
              <a:rPr lang="en-US" sz="1600" b="1" dirty="0" smtClean="0"/>
              <a:t>in the </a:t>
            </a:r>
            <a:r>
              <a:rPr lang="en-US" sz="1600" b="1" dirty="0"/>
              <a:t>Southeast Pacific</a:t>
            </a:r>
            <a:endParaRPr lang="en-US" sz="1600" dirty="0"/>
          </a:p>
        </p:txBody>
      </p:sp>
      <p:pic>
        <p:nvPicPr>
          <p:cNvPr id="13" name="Picture 12" descr="seasonal_pacific.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07350" y="1214432"/>
            <a:ext cx="2610386" cy="2378063"/>
          </a:xfrm>
          <a:prstGeom prst="rect">
            <a:avLst/>
          </a:prstGeom>
        </p:spPr>
      </p:pic>
      <p:sp>
        <p:nvSpPr>
          <p:cNvPr id="18" name="TextBox 17"/>
          <p:cNvSpPr txBox="1"/>
          <p:nvPr/>
        </p:nvSpPr>
        <p:spPr>
          <a:xfrm>
            <a:off x="6323705" y="3174695"/>
            <a:ext cx="858179" cy="362084"/>
          </a:xfrm>
          <a:prstGeom prst="rect">
            <a:avLst/>
          </a:prstGeom>
          <a:noFill/>
        </p:spPr>
        <p:txBody>
          <a:bodyPr wrap="none" lIns="175702" tIns="87851" rIns="175702" bIns="87851" rtlCol="0">
            <a:spAutoFit/>
          </a:bodyPr>
          <a:lstStyle/>
          <a:p>
            <a:r>
              <a:rPr lang="en-US" sz="1200" dirty="0"/>
              <a:t>Months</a:t>
            </a:r>
          </a:p>
        </p:txBody>
      </p:sp>
      <p:sp>
        <p:nvSpPr>
          <p:cNvPr id="22" name="TextBox 21"/>
          <p:cNvSpPr txBox="1"/>
          <p:nvPr/>
        </p:nvSpPr>
        <p:spPr>
          <a:xfrm>
            <a:off x="5307350" y="3088093"/>
            <a:ext cx="598492" cy="346695"/>
          </a:xfrm>
          <a:prstGeom prst="rect">
            <a:avLst/>
          </a:prstGeom>
          <a:noFill/>
        </p:spPr>
        <p:txBody>
          <a:bodyPr wrap="none" lIns="175702" tIns="87851" rIns="175702" bIns="87851" rtlCol="0">
            <a:spAutoFit/>
          </a:bodyPr>
          <a:lstStyle/>
          <a:p>
            <a:r>
              <a:rPr lang="en-US" sz="1100" b="1" dirty="0"/>
              <a:t>Apr</a:t>
            </a:r>
          </a:p>
        </p:txBody>
      </p:sp>
      <p:sp>
        <p:nvSpPr>
          <p:cNvPr id="24" name="TextBox 23"/>
          <p:cNvSpPr txBox="1"/>
          <p:nvPr/>
        </p:nvSpPr>
        <p:spPr>
          <a:xfrm>
            <a:off x="7562023" y="3088093"/>
            <a:ext cx="604904" cy="346695"/>
          </a:xfrm>
          <a:prstGeom prst="rect">
            <a:avLst/>
          </a:prstGeom>
          <a:noFill/>
        </p:spPr>
        <p:txBody>
          <a:bodyPr wrap="none" lIns="175702" tIns="87851" rIns="175702" bIns="87851" rtlCol="0">
            <a:spAutoFit/>
          </a:bodyPr>
          <a:lstStyle/>
          <a:p>
            <a:r>
              <a:rPr lang="en-US" sz="1100" b="1" dirty="0"/>
              <a:t>Mar</a:t>
            </a:r>
          </a:p>
        </p:txBody>
      </p:sp>
      <p:sp>
        <p:nvSpPr>
          <p:cNvPr id="25" name="TextBox 24"/>
          <p:cNvSpPr txBox="1"/>
          <p:nvPr/>
        </p:nvSpPr>
        <p:spPr>
          <a:xfrm>
            <a:off x="7800673" y="1058487"/>
            <a:ext cx="696276" cy="2573908"/>
          </a:xfrm>
          <a:prstGeom prst="rect">
            <a:avLst/>
          </a:prstGeom>
          <a:noFill/>
        </p:spPr>
        <p:txBody>
          <a:bodyPr wrap="none" lIns="175702" tIns="87851" rIns="175702" bIns="87851" rtlCol="0">
            <a:spAutoFit/>
          </a:bodyPr>
          <a:lstStyle/>
          <a:p>
            <a:pPr>
              <a:lnSpc>
                <a:spcPct val="165000"/>
              </a:lnSpc>
            </a:pPr>
            <a:r>
              <a:rPr lang="en-US" sz="1200" b="1" dirty="0"/>
              <a:t>0.28</a:t>
            </a:r>
          </a:p>
          <a:p>
            <a:pPr>
              <a:lnSpc>
                <a:spcPct val="165000"/>
              </a:lnSpc>
            </a:pPr>
            <a:r>
              <a:rPr lang="en-US" sz="1200" b="1" dirty="0"/>
              <a:t>0.24</a:t>
            </a:r>
          </a:p>
          <a:p>
            <a:pPr>
              <a:lnSpc>
                <a:spcPct val="165000"/>
              </a:lnSpc>
            </a:pPr>
            <a:r>
              <a:rPr lang="en-US" sz="1200" b="1" dirty="0"/>
              <a:t>0.20.</a:t>
            </a:r>
          </a:p>
          <a:p>
            <a:pPr>
              <a:lnSpc>
                <a:spcPct val="165000"/>
              </a:lnSpc>
            </a:pPr>
            <a:r>
              <a:rPr lang="en-US" sz="1200" b="1" dirty="0"/>
              <a:t>0.16</a:t>
            </a:r>
          </a:p>
          <a:p>
            <a:pPr>
              <a:lnSpc>
                <a:spcPct val="165000"/>
              </a:lnSpc>
            </a:pPr>
            <a:r>
              <a:rPr lang="en-US" sz="1200" b="1" dirty="0"/>
              <a:t>0.12</a:t>
            </a:r>
          </a:p>
          <a:p>
            <a:pPr>
              <a:lnSpc>
                <a:spcPct val="165000"/>
              </a:lnSpc>
            </a:pPr>
            <a:r>
              <a:rPr lang="en-US" sz="1200" b="1" dirty="0"/>
              <a:t>0.08</a:t>
            </a:r>
          </a:p>
          <a:p>
            <a:pPr>
              <a:lnSpc>
                <a:spcPct val="165000"/>
              </a:lnSpc>
            </a:pPr>
            <a:r>
              <a:rPr lang="en-US" sz="1200" b="1" dirty="0"/>
              <a:t>0.04</a:t>
            </a:r>
          </a:p>
          <a:p>
            <a:pPr>
              <a:lnSpc>
                <a:spcPct val="165000"/>
              </a:lnSpc>
            </a:pPr>
            <a:r>
              <a:rPr lang="en-US" sz="1200" b="1" dirty="0"/>
              <a:t>0.00</a:t>
            </a:r>
          </a:p>
        </p:txBody>
      </p:sp>
      <p:grpSp>
        <p:nvGrpSpPr>
          <p:cNvPr id="4" name="Group 3"/>
          <p:cNvGrpSpPr/>
          <p:nvPr/>
        </p:nvGrpSpPr>
        <p:grpSpPr>
          <a:xfrm>
            <a:off x="778194" y="3910840"/>
            <a:ext cx="8276895" cy="2826754"/>
            <a:chOff x="504497" y="406123"/>
            <a:chExt cx="8276895" cy="2826754"/>
          </a:xfrm>
        </p:grpSpPr>
        <p:sp>
          <p:nvSpPr>
            <p:cNvPr id="5" name="Rectangle 4"/>
            <p:cNvSpPr/>
            <p:nvPr/>
          </p:nvSpPr>
          <p:spPr>
            <a:xfrm>
              <a:off x="504497" y="406123"/>
              <a:ext cx="8276895" cy="2826754"/>
            </a:xfrm>
            <a:prstGeom prst="rect">
              <a:avLst/>
            </a:prstGeom>
            <a:solidFill>
              <a:schemeClr val="bg1"/>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pic>
          <p:nvPicPr>
            <p:cNvPr id="6" name="Picture 5" descr="spatial_correlation_full_year_v12.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65885" y="1070229"/>
              <a:ext cx="2853678" cy="1967308"/>
            </a:xfrm>
            <a:prstGeom prst="rect">
              <a:avLst/>
            </a:prstGeom>
          </p:spPr>
        </p:pic>
        <p:pic>
          <p:nvPicPr>
            <p:cNvPr id="8" name="Picture 7" descr="spatial_correlation_full_year.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00231" y="1070229"/>
              <a:ext cx="2884933" cy="1988071"/>
            </a:xfrm>
            <a:prstGeom prst="rect">
              <a:avLst/>
            </a:prstGeom>
          </p:spPr>
        </p:pic>
        <p:sp>
          <p:nvSpPr>
            <p:cNvPr id="9" name="TextBox 8"/>
            <p:cNvSpPr txBox="1"/>
            <p:nvPr/>
          </p:nvSpPr>
          <p:spPr>
            <a:xfrm>
              <a:off x="4523593" y="762246"/>
              <a:ext cx="3672538" cy="307777"/>
            </a:xfrm>
            <a:prstGeom prst="rect">
              <a:avLst/>
            </a:prstGeom>
            <a:solidFill>
              <a:schemeClr val="bg1"/>
            </a:solidFill>
          </p:spPr>
          <p:txBody>
            <a:bodyPr wrap="square" rtlCol="0">
              <a:spAutoFit/>
            </a:bodyPr>
            <a:lstStyle/>
            <a:p>
              <a:r>
                <a:rPr lang="en-US" sz="1400" dirty="0" smtClean="0"/>
                <a:t>10x lower lipids,</a:t>
              </a:r>
              <a:r>
                <a:rPr lang="en-US" sz="1400" dirty="0"/>
                <a:t> </a:t>
              </a:r>
              <a:r>
                <a:rPr lang="en-US" sz="1400" dirty="0" smtClean="0"/>
                <a:t>20x higher polysaccharides</a:t>
              </a:r>
              <a:endParaRPr lang="en-US" sz="1400" dirty="0"/>
            </a:p>
          </p:txBody>
        </p:sp>
        <p:sp>
          <p:nvSpPr>
            <p:cNvPr id="10" name="TextBox 9"/>
            <p:cNvSpPr txBox="1"/>
            <p:nvPr/>
          </p:nvSpPr>
          <p:spPr>
            <a:xfrm>
              <a:off x="1393972" y="762245"/>
              <a:ext cx="1300356" cy="307777"/>
            </a:xfrm>
            <a:prstGeom prst="rect">
              <a:avLst/>
            </a:prstGeom>
            <a:solidFill>
              <a:schemeClr val="bg1"/>
            </a:solidFill>
          </p:spPr>
          <p:txBody>
            <a:bodyPr wrap="none" rtlCol="0">
              <a:spAutoFit/>
            </a:bodyPr>
            <a:lstStyle/>
            <a:p>
              <a:r>
                <a:rPr lang="en-US" sz="1400" dirty="0" smtClean="0"/>
                <a:t>Baseline case</a:t>
              </a:r>
              <a:endParaRPr lang="en-US" sz="1400" dirty="0"/>
            </a:p>
          </p:txBody>
        </p:sp>
        <p:sp>
          <p:nvSpPr>
            <p:cNvPr id="26" name="TextBox 25"/>
            <p:cNvSpPr txBox="1"/>
            <p:nvPr/>
          </p:nvSpPr>
          <p:spPr>
            <a:xfrm>
              <a:off x="3831138" y="964156"/>
              <a:ext cx="596889" cy="2120257"/>
            </a:xfrm>
            <a:prstGeom prst="rect">
              <a:avLst/>
            </a:prstGeom>
            <a:noFill/>
          </p:spPr>
          <p:txBody>
            <a:bodyPr wrap="none" lIns="175702" tIns="87851" rIns="175702" bIns="87851" rtlCol="0">
              <a:spAutoFit/>
            </a:bodyPr>
            <a:lstStyle/>
            <a:p>
              <a:pPr algn="r">
                <a:lnSpc>
                  <a:spcPct val="102000"/>
                </a:lnSpc>
              </a:pPr>
              <a:r>
                <a:rPr lang="en-US" sz="1100" dirty="0" smtClean="0"/>
                <a:t>1.0</a:t>
              </a:r>
            </a:p>
            <a:p>
              <a:pPr algn="r">
                <a:lnSpc>
                  <a:spcPct val="102000"/>
                </a:lnSpc>
              </a:pPr>
              <a:r>
                <a:rPr lang="en-US" sz="1100" dirty="0" smtClean="0"/>
                <a:t>0.8</a:t>
              </a:r>
            </a:p>
            <a:p>
              <a:pPr algn="r">
                <a:lnSpc>
                  <a:spcPct val="102000"/>
                </a:lnSpc>
              </a:pPr>
              <a:r>
                <a:rPr lang="en-US" sz="1100" dirty="0" smtClean="0"/>
                <a:t>0.6</a:t>
              </a:r>
            </a:p>
            <a:p>
              <a:pPr algn="r">
                <a:lnSpc>
                  <a:spcPct val="102000"/>
                </a:lnSpc>
              </a:pPr>
              <a:r>
                <a:rPr lang="en-US" sz="1100" dirty="0" smtClean="0"/>
                <a:t>0.4</a:t>
              </a:r>
            </a:p>
            <a:p>
              <a:pPr algn="r">
                <a:lnSpc>
                  <a:spcPct val="102000"/>
                </a:lnSpc>
              </a:pPr>
              <a:r>
                <a:rPr lang="en-US" sz="1100" dirty="0" smtClean="0"/>
                <a:t>0.2</a:t>
              </a:r>
              <a:endParaRPr lang="en-US" sz="1100" dirty="0"/>
            </a:p>
            <a:p>
              <a:pPr algn="r">
                <a:lnSpc>
                  <a:spcPct val="102000"/>
                </a:lnSpc>
              </a:pPr>
              <a:r>
                <a:rPr lang="en-US" sz="1100" dirty="0" smtClean="0"/>
                <a:t>0.0</a:t>
              </a:r>
              <a:endParaRPr lang="en-US" sz="1100" dirty="0"/>
            </a:p>
            <a:p>
              <a:pPr algn="r">
                <a:lnSpc>
                  <a:spcPct val="102000"/>
                </a:lnSpc>
              </a:pPr>
              <a:r>
                <a:rPr lang="en-US" sz="1100" dirty="0" smtClean="0"/>
                <a:t>-0.2</a:t>
              </a:r>
              <a:endParaRPr lang="en-US" sz="1100" dirty="0"/>
            </a:p>
            <a:p>
              <a:pPr algn="r">
                <a:lnSpc>
                  <a:spcPct val="102000"/>
                </a:lnSpc>
              </a:pPr>
              <a:r>
                <a:rPr lang="en-US" sz="1100" dirty="0" smtClean="0"/>
                <a:t>-0.4</a:t>
              </a:r>
            </a:p>
            <a:p>
              <a:pPr algn="r">
                <a:lnSpc>
                  <a:spcPct val="102000"/>
                </a:lnSpc>
              </a:pPr>
              <a:r>
                <a:rPr lang="en-US" sz="1100" dirty="0" smtClean="0"/>
                <a:t>-0.6</a:t>
              </a:r>
            </a:p>
            <a:p>
              <a:pPr algn="r">
                <a:lnSpc>
                  <a:spcPct val="102000"/>
                </a:lnSpc>
              </a:pPr>
              <a:r>
                <a:rPr lang="en-US" sz="1100" dirty="0" smtClean="0"/>
                <a:t>-0.8</a:t>
              </a:r>
              <a:endParaRPr lang="en-US" sz="1100" dirty="0"/>
            </a:p>
            <a:p>
              <a:pPr algn="r">
                <a:lnSpc>
                  <a:spcPct val="102000"/>
                </a:lnSpc>
              </a:pPr>
              <a:r>
                <a:rPr lang="en-US" sz="1100" dirty="0" smtClean="0"/>
                <a:t>-1.0</a:t>
              </a:r>
              <a:endParaRPr lang="en-US" sz="1100" dirty="0"/>
            </a:p>
          </p:txBody>
        </p:sp>
        <p:sp>
          <p:nvSpPr>
            <p:cNvPr id="28" name="TextBox 27"/>
            <p:cNvSpPr txBox="1"/>
            <p:nvPr/>
          </p:nvSpPr>
          <p:spPr>
            <a:xfrm>
              <a:off x="7461410" y="964156"/>
              <a:ext cx="596889" cy="2120257"/>
            </a:xfrm>
            <a:prstGeom prst="rect">
              <a:avLst/>
            </a:prstGeom>
            <a:noFill/>
          </p:spPr>
          <p:txBody>
            <a:bodyPr wrap="none" lIns="175702" tIns="87851" rIns="175702" bIns="87851" rtlCol="0">
              <a:spAutoFit/>
            </a:bodyPr>
            <a:lstStyle/>
            <a:p>
              <a:pPr algn="r">
                <a:lnSpc>
                  <a:spcPct val="102000"/>
                </a:lnSpc>
              </a:pPr>
              <a:r>
                <a:rPr lang="en-US" sz="1100" dirty="0" smtClean="0"/>
                <a:t>1.0</a:t>
              </a:r>
            </a:p>
            <a:p>
              <a:pPr algn="r">
                <a:lnSpc>
                  <a:spcPct val="102000"/>
                </a:lnSpc>
              </a:pPr>
              <a:r>
                <a:rPr lang="en-US" sz="1100" dirty="0" smtClean="0"/>
                <a:t>0.8</a:t>
              </a:r>
            </a:p>
            <a:p>
              <a:pPr algn="r">
                <a:lnSpc>
                  <a:spcPct val="102000"/>
                </a:lnSpc>
              </a:pPr>
              <a:r>
                <a:rPr lang="en-US" sz="1100" dirty="0" smtClean="0"/>
                <a:t>0.6</a:t>
              </a:r>
            </a:p>
            <a:p>
              <a:pPr algn="r">
                <a:lnSpc>
                  <a:spcPct val="102000"/>
                </a:lnSpc>
              </a:pPr>
              <a:r>
                <a:rPr lang="en-US" sz="1100" dirty="0" smtClean="0"/>
                <a:t>0.4</a:t>
              </a:r>
            </a:p>
            <a:p>
              <a:pPr algn="r">
                <a:lnSpc>
                  <a:spcPct val="102000"/>
                </a:lnSpc>
              </a:pPr>
              <a:r>
                <a:rPr lang="en-US" sz="1100" dirty="0" smtClean="0"/>
                <a:t>0.2</a:t>
              </a:r>
              <a:endParaRPr lang="en-US" sz="1100" dirty="0"/>
            </a:p>
            <a:p>
              <a:pPr algn="r">
                <a:lnSpc>
                  <a:spcPct val="102000"/>
                </a:lnSpc>
              </a:pPr>
              <a:r>
                <a:rPr lang="en-US" sz="1100" dirty="0" smtClean="0"/>
                <a:t>0.0</a:t>
              </a:r>
              <a:endParaRPr lang="en-US" sz="1100" dirty="0"/>
            </a:p>
            <a:p>
              <a:pPr algn="r">
                <a:lnSpc>
                  <a:spcPct val="102000"/>
                </a:lnSpc>
              </a:pPr>
              <a:r>
                <a:rPr lang="en-US" sz="1100" dirty="0" smtClean="0"/>
                <a:t>-0.2</a:t>
              </a:r>
              <a:endParaRPr lang="en-US" sz="1100" dirty="0"/>
            </a:p>
            <a:p>
              <a:pPr algn="r">
                <a:lnSpc>
                  <a:spcPct val="102000"/>
                </a:lnSpc>
              </a:pPr>
              <a:r>
                <a:rPr lang="en-US" sz="1100" dirty="0" smtClean="0"/>
                <a:t>-0.4</a:t>
              </a:r>
            </a:p>
            <a:p>
              <a:pPr algn="r">
                <a:lnSpc>
                  <a:spcPct val="102000"/>
                </a:lnSpc>
              </a:pPr>
              <a:r>
                <a:rPr lang="en-US" sz="1100" dirty="0" smtClean="0"/>
                <a:t>-0.6</a:t>
              </a:r>
            </a:p>
            <a:p>
              <a:pPr algn="r">
                <a:lnSpc>
                  <a:spcPct val="102000"/>
                </a:lnSpc>
              </a:pPr>
              <a:r>
                <a:rPr lang="en-US" sz="1100" dirty="0" smtClean="0"/>
                <a:t>-0.8</a:t>
              </a:r>
              <a:endParaRPr lang="en-US" sz="1100" dirty="0"/>
            </a:p>
            <a:p>
              <a:pPr algn="r">
                <a:lnSpc>
                  <a:spcPct val="102000"/>
                </a:lnSpc>
              </a:pPr>
              <a:r>
                <a:rPr lang="en-US" sz="1100" dirty="0" smtClean="0"/>
                <a:t>-1.0</a:t>
              </a:r>
              <a:endParaRPr lang="en-US" sz="1100" dirty="0"/>
            </a:p>
          </p:txBody>
        </p:sp>
      </p:grpSp>
      <p:pic>
        <p:nvPicPr>
          <p:cNvPr id="27" name="Picture 26" descr="cartoon.eps"/>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11827" y="709881"/>
            <a:ext cx="3411395" cy="3074845"/>
          </a:xfrm>
          <a:prstGeom prst="rect">
            <a:avLst/>
          </a:prstGeom>
        </p:spPr>
      </p:pic>
      <p:sp>
        <p:nvSpPr>
          <p:cNvPr id="7" name="TextBox 6"/>
          <p:cNvSpPr txBox="1"/>
          <p:nvPr/>
        </p:nvSpPr>
        <p:spPr>
          <a:xfrm>
            <a:off x="23739" y="-28783"/>
            <a:ext cx="7286745" cy="738664"/>
          </a:xfrm>
          <a:prstGeom prst="rect">
            <a:avLst/>
          </a:prstGeom>
          <a:solidFill>
            <a:schemeClr val="bg1"/>
          </a:solidFill>
        </p:spPr>
        <p:txBody>
          <a:bodyPr wrap="square" lIns="182880" tIns="91440" rIns="182880" bIns="91440" rtlCol="0">
            <a:spAutoFit/>
          </a:bodyPr>
          <a:lstStyle/>
          <a:p>
            <a:r>
              <a:rPr lang="en-US" b="1" dirty="0" smtClean="0"/>
              <a:t>Characterizing the organic content of sea spray aerosols:</a:t>
            </a:r>
          </a:p>
          <a:p>
            <a:r>
              <a:rPr lang="en-US" b="1" dirty="0" smtClean="0"/>
              <a:t>Correlation </a:t>
            </a:r>
            <a:r>
              <a:rPr lang="en-US" b="1" dirty="0"/>
              <a:t>of monthly mean </a:t>
            </a:r>
            <a:r>
              <a:rPr lang="en-US" b="1" dirty="0" err="1"/>
              <a:t>Chl</a:t>
            </a:r>
            <a:r>
              <a:rPr lang="en-US" b="1" dirty="0"/>
              <a:t>-a and submicron OM fraction</a:t>
            </a:r>
          </a:p>
        </p:txBody>
      </p:sp>
      <p:sp>
        <p:nvSpPr>
          <p:cNvPr id="2" name="TextBox 1"/>
          <p:cNvSpPr txBox="1"/>
          <p:nvPr/>
        </p:nvSpPr>
        <p:spPr>
          <a:xfrm>
            <a:off x="2245077" y="750406"/>
            <a:ext cx="2456647" cy="307777"/>
          </a:xfrm>
          <a:prstGeom prst="rect">
            <a:avLst/>
          </a:prstGeom>
          <a:solidFill>
            <a:schemeClr val="bg1"/>
          </a:solidFill>
        </p:spPr>
        <p:txBody>
          <a:bodyPr wrap="none" rtlCol="0">
            <a:spAutoFit/>
          </a:bodyPr>
          <a:lstStyle/>
          <a:p>
            <a:r>
              <a:rPr lang="en-US" sz="1400" i="1" dirty="0" smtClean="0"/>
              <a:t>Burrows et al, 2014, submitted</a:t>
            </a:r>
            <a:endParaRPr lang="en-US" sz="1400" i="1" dirty="0"/>
          </a:p>
        </p:txBody>
      </p:sp>
      <p:sp>
        <p:nvSpPr>
          <p:cNvPr id="19" name="TextBox 18"/>
          <p:cNvSpPr txBox="1"/>
          <p:nvPr/>
        </p:nvSpPr>
        <p:spPr>
          <a:xfrm>
            <a:off x="7099586" y="10336"/>
            <a:ext cx="2057171" cy="1470079"/>
          </a:xfrm>
          <a:prstGeom prst="rect">
            <a:avLst/>
          </a:prstGeom>
          <a:solidFill>
            <a:schemeClr val="bg1"/>
          </a:solidFill>
          <a:ln>
            <a:solidFill>
              <a:schemeClr val="bg1">
                <a:lumMod val="50000"/>
              </a:schemeClr>
            </a:solidFill>
          </a:ln>
        </p:spPr>
        <p:txBody>
          <a:bodyPr vert="horz" wrap="square" lIns="175702" tIns="87851" rIns="175702" bIns="87851" rtlCol="0">
            <a:spAutoFit/>
          </a:bodyPr>
          <a:lstStyle/>
          <a:p>
            <a:pPr marL="527106" indent="-878510"/>
            <a:r>
              <a:rPr lang="en-US" sz="1400" dirty="0">
                <a:solidFill>
                  <a:srgbClr val="15EC53"/>
                </a:solidFill>
              </a:rPr>
              <a:t>POP-simulated </a:t>
            </a:r>
            <a:r>
              <a:rPr lang="en-US" sz="1400" dirty="0" err="1">
                <a:solidFill>
                  <a:srgbClr val="15EC53"/>
                </a:solidFill>
              </a:rPr>
              <a:t>Chl</a:t>
            </a:r>
            <a:r>
              <a:rPr lang="en-US" sz="1400" dirty="0">
                <a:solidFill>
                  <a:srgbClr val="15EC53"/>
                </a:solidFill>
              </a:rPr>
              <a:t>-a</a:t>
            </a:r>
          </a:p>
          <a:p>
            <a:pPr marL="527106" indent="-878510"/>
            <a:r>
              <a:rPr lang="en-US" sz="1400" dirty="0">
                <a:solidFill>
                  <a:srgbClr val="000000"/>
                </a:solidFill>
              </a:rPr>
              <a:t>Submicron SSA OM fraction</a:t>
            </a:r>
          </a:p>
          <a:p>
            <a:pPr marL="527106" indent="-878510"/>
            <a:r>
              <a:rPr lang="en-US" sz="1400" dirty="0">
                <a:solidFill>
                  <a:schemeClr val="accent5">
                    <a:lumMod val="60000"/>
                    <a:lumOff val="40000"/>
                  </a:schemeClr>
                </a:solidFill>
              </a:rPr>
              <a:t>Lipid fraction</a:t>
            </a:r>
          </a:p>
          <a:p>
            <a:pPr marL="527106" indent="-878510"/>
            <a:r>
              <a:rPr lang="en-US" sz="1400" dirty="0" err="1">
                <a:solidFill>
                  <a:srgbClr val="AD33B1"/>
                </a:solidFill>
              </a:rPr>
              <a:t>Polysaccharide+Protein</a:t>
            </a:r>
            <a:r>
              <a:rPr lang="en-US" sz="1400" dirty="0">
                <a:solidFill>
                  <a:srgbClr val="AD33B1"/>
                </a:solidFill>
              </a:rPr>
              <a:t> fraction</a:t>
            </a:r>
          </a:p>
        </p:txBody>
      </p:sp>
      <p:sp>
        <p:nvSpPr>
          <p:cNvPr id="14" name="TextBox 13"/>
          <p:cNvSpPr txBox="1"/>
          <p:nvPr/>
        </p:nvSpPr>
        <p:spPr>
          <a:xfrm>
            <a:off x="1925325" y="3943797"/>
            <a:ext cx="6193635" cy="646331"/>
          </a:xfrm>
          <a:prstGeom prst="rect">
            <a:avLst/>
          </a:prstGeom>
          <a:noFill/>
        </p:spPr>
        <p:txBody>
          <a:bodyPr wrap="none" rtlCol="0">
            <a:spAutoFit/>
          </a:bodyPr>
          <a:lstStyle/>
          <a:p>
            <a:r>
              <a:rPr lang="en-US" b="1" dirty="0" smtClean="0"/>
              <a:t>Correlation </a:t>
            </a:r>
            <a:r>
              <a:rPr lang="en-US" b="1" dirty="0"/>
              <a:t>of monthly mean </a:t>
            </a:r>
            <a:r>
              <a:rPr lang="en-US" b="1" dirty="0" err="1"/>
              <a:t>Chl</a:t>
            </a:r>
            <a:r>
              <a:rPr lang="en-US" b="1" dirty="0"/>
              <a:t>-a and submicron OM fraction</a:t>
            </a:r>
          </a:p>
          <a:p>
            <a:endParaRPr lang="en-US" dirty="0"/>
          </a:p>
        </p:txBody>
      </p:sp>
    </p:spTree>
    <p:extLst>
      <p:ext uri="{BB962C8B-B14F-4D97-AF65-F5344CB8AC3E}">
        <p14:creationId xmlns:p14="http://schemas.microsoft.com/office/powerpoint/2010/main" val="1496307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22" grpId="0"/>
      <p:bldP spid="24" grpId="0"/>
      <p:bldP spid="25" grpId="0"/>
      <p:bldP spid="19"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2"/>
          <p:cNvSpPr>
            <a:spLocks noGrp="1" noChangeArrowheads="1"/>
          </p:cNvSpPr>
          <p:nvPr>
            <p:ph type="ctrTitle"/>
          </p:nvPr>
        </p:nvSpPr>
        <p:spPr>
          <a:xfrm>
            <a:off x="457200" y="533400"/>
            <a:ext cx="8153400" cy="2667000"/>
          </a:xfrm>
        </p:spPr>
        <p:txBody>
          <a:bodyPr/>
          <a:lstStyle/>
          <a:p>
            <a:r>
              <a:rPr lang="en-US" sz="4000" dirty="0">
                <a:latin typeface="Arial" charset="0"/>
                <a:ea typeface="ＭＳ Ｐゴシック" charset="0"/>
                <a:cs typeface="ＭＳ Ｐゴシック" charset="0"/>
              </a:rPr>
              <a:t>Polar Project: </a:t>
            </a:r>
            <a:r>
              <a:rPr lang="en-US" sz="4000" dirty="0" smtClean="0">
                <a:latin typeface="Arial" charset="0"/>
                <a:ea typeface="ＭＳ Ｐゴシック" charset="0"/>
                <a:cs typeface="ＭＳ Ｐゴシック" charset="0"/>
              </a:rPr>
              <a:t>LLNL</a:t>
            </a:r>
            <a:br>
              <a:rPr lang="en-US" sz="4000" dirty="0" smtClean="0">
                <a:latin typeface="Arial" charset="0"/>
                <a:ea typeface="ＭＳ Ｐゴシック" charset="0"/>
                <a:cs typeface="ＭＳ Ｐゴシック" charset="0"/>
              </a:rPr>
            </a:br>
            <a:r>
              <a:rPr lang="en-US" sz="4000" dirty="0" smtClean="0">
                <a:latin typeface="Arial" charset="0"/>
                <a:ea typeface="ＭＳ Ｐゴシック" charset="0"/>
                <a:cs typeface="ＭＳ Ｐゴシック" charset="0"/>
              </a:rPr>
              <a:t>Clouds</a:t>
            </a:r>
            <a:endParaRPr lang="en-US" sz="4000" dirty="0">
              <a:latin typeface="Arial" charset="0"/>
              <a:ea typeface="ＭＳ Ｐゴシック" charset="0"/>
              <a:cs typeface="ＭＳ Ｐゴシック" charset="0"/>
            </a:endParaRPr>
          </a:p>
        </p:txBody>
      </p:sp>
      <p:sp>
        <p:nvSpPr>
          <p:cNvPr id="4098" name="Rectangle 4"/>
          <p:cNvSpPr>
            <a:spLocks noGrp="1" noChangeArrowheads="1"/>
          </p:cNvSpPr>
          <p:nvPr>
            <p:ph type="subTitle" idx="1"/>
          </p:nvPr>
        </p:nvSpPr>
        <p:spPr>
          <a:xfrm>
            <a:off x="685800" y="3276600"/>
            <a:ext cx="7848600" cy="1371600"/>
          </a:xfrm>
        </p:spPr>
        <p:txBody>
          <a:bodyPr/>
          <a:lstStyle/>
          <a:p>
            <a:pPr>
              <a:lnSpc>
                <a:spcPct val="90000"/>
              </a:lnSpc>
            </a:pPr>
            <a:r>
              <a:rPr lang="en-US" sz="2400" dirty="0" smtClean="0">
                <a:solidFill>
                  <a:srgbClr val="000000"/>
                </a:solidFill>
                <a:latin typeface="Times New Roman" charset="0"/>
                <a:ea typeface="ＭＳ Ｐゴシック" charset="0"/>
                <a:cs typeface="ＭＳ Ｐゴシック" charset="0"/>
              </a:rPr>
              <a:t>Steve Klein, Peter Caldwell, Neil Barton , </a:t>
            </a:r>
            <a:r>
              <a:rPr lang="en-US" sz="2400" dirty="0" err="1" smtClean="0">
                <a:solidFill>
                  <a:srgbClr val="000000"/>
                </a:solidFill>
                <a:latin typeface="Times New Roman"/>
                <a:ea typeface="ＭＳ Ｐゴシック" charset="0"/>
                <a:cs typeface="Times New Roman"/>
              </a:rPr>
              <a:t>Shaocheng</a:t>
            </a:r>
            <a:r>
              <a:rPr lang="en-US" sz="2400" dirty="0" smtClean="0">
                <a:solidFill>
                  <a:srgbClr val="000000"/>
                </a:solidFill>
                <a:latin typeface="Times New Roman"/>
                <a:ea typeface="ＭＳ Ｐゴシック" charset="0"/>
                <a:cs typeface="Times New Roman"/>
              </a:rPr>
              <a:t> </a:t>
            </a:r>
            <a:r>
              <a:rPr lang="en-US" sz="2400" dirty="0" err="1" smtClean="0">
                <a:solidFill>
                  <a:srgbClr val="000000"/>
                </a:solidFill>
                <a:latin typeface="Times New Roman"/>
                <a:ea typeface="ＭＳ Ｐゴシック" charset="0"/>
                <a:cs typeface="Times New Roman"/>
              </a:rPr>
              <a:t>Xie</a:t>
            </a:r>
            <a:r>
              <a:rPr lang="en-US" sz="2400" dirty="0" smtClean="0">
                <a:solidFill>
                  <a:srgbClr val="000000"/>
                </a:solidFill>
                <a:latin typeface="Times New Roman"/>
                <a:ea typeface="ＭＳ Ｐゴシック" charset="0"/>
                <a:cs typeface="Times New Roman"/>
              </a:rPr>
              <a:t>,</a:t>
            </a:r>
            <a:br>
              <a:rPr lang="en-US" sz="2400" dirty="0" smtClean="0">
                <a:solidFill>
                  <a:srgbClr val="000000"/>
                </a:solidFill>
                <a:latin typeface="Times New Roman"/>
                <a:ea typeface="ＭＳ Ｐゴシック" charset="0"/>
                <a:cs typeface="Times New Roman"/>
              </a:rPr>
            </a:br>
            <a:r>
              <a:rPr lang="en-US" sz="2400" dirty="0" err="1" smtClean="0">
                <a:solidFill>
                  <a:srgbClr val="000000"/>
                </a:solidFill>
                <a:latin typeface="Times New Roman"/>
                <a:ea typeface="ＭＳ Ｐゴシック" charset="0"/>
                <a:cs typeface="Times New Roman"/>
              </a:rPr>
              <a:t>Chuanfeng</a:t>
            </a:r>
            <a:r>
              <a:rPr lang="en-US" sz="2400" dirty="0" smtClean="0">
                <a:solidFill>
                  <a:srgbClr val="000000"/>
                </a:solidFill>
                <a:latin typeface="Times New Roman"/>
                <a:ea typeface="ＭＳ Ｐゴシック" charset="0"/>
                <a:cs typeface="Times New Roman"/>
              </a:rPr>
              <a:t> Zhao, and </a:t>
            </a:r>
            <a:r>
              <a:rPr lang="en-US" sz="2400" dirty="0" err="1" smtClean="0">
                <a:solidFill>
                  <a:srgbClr val="000000"/>
                </a:solidFill>
                <a:latin typeface="Times New Roman"/>
                <a:ea typeface="ＭＳ Ｐゴシック" charset="0"/>
                <a:cs typeface="Times New Roman"/>
              </a:rPr>
              <a:t>Yuying</a:t>
            </a:r>
            <a:r>
              <a:rPr lang="en-US" sz="2400" dirty="0" smtClean="0">
                <a:solidFill>
                  <a:srgbClr val="000000"/>
                </a:solidFill>
                <a:latin typeface="Times New Roman"/>
                <a:ea typeface="ＭＳ Ｐゴシック" charset="0"/>
                <a:cs typeface="Times New Roman"/>
              </a:rPr>
              <a:t> Zhang</a:t>
            </a:r>
          </a:p>
        </p:txBody>
      </p:sp>
      <p:sp>
        <p:nvSpPr>
          <p:cNvPr id="2" name="TextBox 1"/>
          <p:cNvSpPr txBox="1"/>
          <p:nvPr/>
        </p:nvSpPr>
        <p:spPr>
          <a:xfrm>
            <a:off x="685800" y="4648200"/>
            <a:ext cx="7664403" cy="1200329"/>
          </a:xfrm>
          <a:prstGeom prst="rect">
            <a:avLst/>
          </a:prstGeom>
          <a:noFill/>
        </p:spPr>
        <p:txBody>
          <a:bodyPr wrap="none" rtlCol="0">
            <a:spAutoFit/>
          </a:bodyPr>
          <a:lstStyle/>
          <a:p>
            <a:r>
              <a:rPr lang="en-US" dirty="0" smtClean="0"/>
              <a:t>Diagnosis of Arctic cloud and radiation in CESM</a:t>
            </a:r>
          </a:p>
          <a:p>
            <a:r>
              <a:rPr lang="en-US" dirty="0" smtClean="0"/>
              <a:t>Sensitivity of Simulated Arctic Cloud and Radiation to parameterization changes</a:t>
            </a:r>
          </a:p>
          <a:p>
            <a:r>
              <a:rPr lang="en-US" dirty="0" smtClean="0"/>
              <a:t>Improved representation of clouds (by consideration of physics and </a:t>
            </a:r>
            <a:r>
              <a:rPr lang="en-US" dirty="0" err="1" smtClean="0"/>
              <a:t>numerics</a:t>
            </a:r>
            <a:r>
              <a:rPr lang="en-US" dirty="0" smtClean="0"/>
              <a:t>)</a:t>
            </a:r>
          </a:p>
          <a:p>
            <a:endParaRPr lang="en-US" dirty="0"/>
          </a:p>
        </p:txBody>
      </p:sp>
    </p:spTree>
    <p:extLst>
      <p:ext uri="{BB962C8B-B14F-4D97-AF65-F5344CB8AC3E}">
        <p14:creationId xmlns:p14="http://schemas.microsoft.com/office/powerpoint/2010/main" val="226655980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79078"/>
            <a:ext cx="9144000" cy="830997"/>
          </a:xfrm>
          <a:prstGeom prst="rect">
            <a:avLst/>
          </a:prstGeom>
          <a:noFill/>
          <a:effectLst>
            <a:outerShdw blurRad="50800" dist="38100" dir="2700000" algn="tl" rotWithShape="0">
              <a:srgbClr val="000000">
                <a:alpha val="43000"/>
              </a:srgbClr>
            </a:outerShdw>
          </a:effectLst>
        </p:spPr>
        <p:txBody>
          <a:bodyPr wrap="square" rtlCol="0">
            <a:spAutoFit/>
          </a:bodyPr>
          <a:lstStyle/>
          <a:p>
            <a:pPr algn="ctr"/>
            <a:r>
              <a:rPr lang="en-US" sz="2400" b="1" dirty="0"/>
              <a:t>Arctic Synoptic Regimes: Comparing domain wide Arctic cloud observations with CAM4 and CAM5 during similar dynamics</a:t>
            </a:r>
            <a:endParaRPr lang="en-US" sz="2400" dirty="0"/>
          </a:p>
        </p:txBody>
      </p:sp>
      <p:sp>
        <p:nvSpPr>
          <p:cNvPr id="5" name="TextBox 4"/>
          <p:cNvSpPr txBox="1"/>
          <p:nvPr/>
        </p:nvSpPr>
        <p:spPr>
          <a:xfrm>
            <a:off x="0" y="861890"/>
            <a:ext cx="9143999" cy="584776"/>
          </a:xfrm>
          <a:prstGeom prst="rect">
            <a:avLst/>
          </a:prstGeom>
          <a:noFill/>
        </p:spPr>
        <p:txBody>
          <a:bodyPr wrap="square" rtlCol="0">
            <a:spAutoFit/>
          </a:bodyPr>
          <a:lstStyle/>
          <a:p>
            <a:pPr algn="ctr"/>
            <a:r>
              <a:rPr lang="en-US" sz="1600" dirty="0" smtClean="0"/>
              <a:t>Neil P. Barton (LLNL), Stephen A. Klein (LLNL), </a:t>
            </a:r>
          </a:p>
          <a:p>
            <a:pPr algn="ctr"/>
            <a:r>
              <a:rPr lang="en-US" sz="1600" dirty="0" smtClean="0"/>
              <a:t>James S. Boyle (LLNL), and </a:t>
            </a:r>
            <a:r>
              <a:rPr lang="en-US" sz="1600" dirty="0" err="1" smtClean="0"/>
              <a:t>Yuying</a:t>
            </a:r>
            <a:r>
              <a:rPr lang="en-US" sz="1600" dirty="0" smtClean="0"/>
              <a:t> Zhang (LLNL)</a:t>
            </a:r>
            <a:endParaRPr lang="en-US" sz="1600" dirty="0"/>
          </a:p>
        </p:txBody>
      </p:sp>
      <p:pic>
        <p:nvPicPr>
          <p:cNvPr id="7" name="Picture 6" descr="Transparent_DOE_SC_Horizontal.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13835" y="960474"/>
            <a:ext cx="2374670" cy="411480"/>
          </a:xfrm>
          <a:prstGeom prst="rect">
            <a:avLst/>
          </a:prstGeom>
        </p:spPr>
      </p:pic>
      <p:pic>
        <p:nvPicPr>
          <p:cNvPr id="8" name="Picture 7" descr="lab_logo_black_rgb.t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704" y="960474"/>
            <a:ext cx="2328672" cy="411480"/>
          </a:xfrm>
          <a:prstGeom prst="rect">
            <a:avLst/>
          </a:prstGeom>
        </p:spPr>
      </p:pic>
      <p:cxnSp>
        <p:nvCxnSpPr>
          <p:cNvPr id="10" name="Straight Connector 9"/>
          <p:cNvCxnSpPr/>
          <p:nvPr/>
        </p:nvCxnSpPr>
        <p:spPr>
          <a:xfrm flipV="1">
            <a:off x="228600" y="1494167"/>
            <a:ext cx="8686800" cy="2801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3" name="Picture 12" descr="ROLEOFSEAICE_PLOT_ALL_CLD_numC_4_2008-5_2008-6_2008-7_2008-8_2008-9_2008-10_2008-11_2008-12_2009-1_2009-2_2009-3_2009-4_2009-5_2009-6_2009-7_2009-8_2009-9_2009-10_2009-11_2009-12_2010-1_2010-2_2010-3_24h_to_48.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27956" y="1636350"/>
            <a:ext cx="3191349" cy="4655526"/>
          </a:xfrm>
          <a:prstGeom prst="rect">
            <a:avLst/>
          </a:prstGeom>
          <a:ln w="25400">
            <a:solidFill>
              <a:schemeClr val="tx1"/>
            </a:solidFill>
          </a:ln>
          <a:effectLst>
            <a:outerShdw blurRad="50800" dist="38100" dir="2700000" algn="tl" rotWithShape="0">
              <a:srgbClr val="000000">
                <a:alpha val="43000"/>
              </a:srgbClr>
            </a:outerShdw>
          </a:effectLst>
        </p:spPr>
      </p:pic>
      <p:sp>
        <p:nvSpPr>
          <p:cNvPr id="14" name="TextBox 13"/>
          <p:cNvSpPr txBox="1"/>
          <p:nvPr/>
        </p:nvSpPr>
        <p:spPr>
          <a:xfrm>
            <a:off x="200586" y="1580316"/>
            <a:ext cx="1889422" cy="369332"/>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b="1" dirty="0" smtClean="0"/>
              <a:t>Science Question:</a:t>
            </a:r>
          </a:p>
        </p:txBody>
      </p:sp>
      <p:sp>
        <p:nvSpPr>
          <p:cNvPr id="15" name="TextBox 14"/>
          <p:cNvSpPr txBox="1"/>
          <p:nvPr/>
        </p:nvSpPr>
        <p:spPr>
          <a:xfrm>
            <a:off x="200586" y="2334588"/>
            <a:ext cx="1176524" cy="369332"/>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b="1" dirty="0" smtClean="0"/>
              <a:t>Approach:</a:t>
            </a:r>
          </a:p>
        </p:txBody>
      </p:sp>
      <p:sp>
        <p:nvSpPr>
          <p:cNvPr id="16" name="TextBox 15"/>
          <p:cNvSpPr txBox="1"/>
          <p:nvPr/>
        </p:nvSpPr>
        <p:spPr>
          <a:xfrm>
            <a:off x="200586" y="3962493"/>
            <a:ext cx="1606968" cy="369332"/>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b="1" dirty="0" smtClean="0"/>
              <a:t>Achievements:</a:t>
            </a:r>
          </a:p>
        </p:txBody>
      </p:sp>
      <p:sp>
        <p:nvSpPr>
          <p:cNvPr id="17" name="TextBox 16"/>
          <p:cNvSpPr txBox="1"/>
          <p:nvPr/>
        </p:nvSpPr>
        <p:spPr>
          <a:xfrm>
            <a:off x="200586" y="5721148"/>
            <a:ext cx="1325979" cy="369332"/>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b="1" dirty="0" smtClean="0"/>
              <a:t>Publication:</a:t>
            </a:r>
          </a:p>
        </p:txBody>
      </p:sp>
      <p:sp>
        <p:nvSpPr>
          <p:cNvPr id="18" name="TextBox 17"/>
          <p:cNvSpPr txBox="1"/>
          <p:nvPr/>
        </p:nvSpPr>
        <p:spPr>
          <a:xfrm>
            <a:off x="303304" y="6019730"/>
            <a:ext cx="4458953" cy="830997"/>
          </a:xfrm>
          <a:prstGeom prst="rect">
            <a:avLst/>
          </a:prstGeom>
          <a:noFill/>
        </p:spPr>
        <p:txBody>
          <a:bodyPr wrap="square" rtlCol="0">
            <a:spAutoFit/>
          </a:bodyPr>
          <a:lstStyle/>
          <a:p>
            <a:pPr marL="91440" indent="-457200"/>
            <a:r>
              <a:rPr lang="en-US" sz="1200" dirty="0"/>
              <a:t>Barton, N. P. S. A. Klein, J. S. Boyle, Y. Y. Zhang, 2012: Arctic Synoptic Regimes: Comparing domain wide Arctic cloud observations with CAM4 and CAM5 during similar dynamics. </a:t>
            </a:r>
            <a:r>
              <a:rPr lang="en-US" sz="1200" i="1" dirty="0"/>
              <a:t>J. </a:t>
            </a:r>
            <a:r>
              <a:rPr lang="en-US" sz="1200" i="1" dirty="0" err="1"/>
              <a:t>Geophys</a:t>
            </a:r>
            <a:r>
              <a:rPr lang="en-US" sz="1200" i="1" dirty="0"/>
              <a:t>. Res.-Atmos</a:t>
            </a:r>
            <a:r>
              <a:rPr lang="en-US" sz="1200" dirty="0"/>
              <a:t>.</a:t>
            </a:r>
            <a:r>
              <a:rPr lang="en-US" sz="1200"/>
              <a:t>, </a:t>
            </a:r>
            <a:r>
              <a:rPr lang="en-US" sz="1200" smtClean="0"/>
              <a:t>117, doi</a:t>
            </a:r>
            <a:r>
              <a:rPr lang="en-US" sz="1200" dirty="0"/>
              <a:t>:10.1029/</a:t>
            </a:r>
            <a:r>
              <a:rPr lang="en-US" sz="1200" dirty="0" smtClean="0"/>
              <a:t>2012JD017589.</a:t>
            </a:r>
            <a:endParaRPr lang="en-US" dirty="0"/>
          </a:p>
        </p:txBody>
      </p:sp>
      <p:sp>
        <p:nvSpPr>
          <p:cNvPr id="20" name="TextBox 19"/>
          <p:cNvSpPr txBox="1"/>
          <p:nvPr/>
        </p:nvSpPr>
        <p:spPr>
          <a:xfrm>
            <a:off x="303304" y="1902953"/>
            <a:ext cx="4981867" cy="461665"/>
          </a:xfrm>
          <a:prstGeom prst="rect">
            <a:avLst/>
          </a:prstGeom>
          <a:noFill/>
        </p:spPr>
        <p:txBody>
          <a:bodyPr wrap="square" rtlCol="0">
            <a:spAutoFit/>
          </a:bodyPr>
          <a:lstStyle/>
          <a:p>
            <a:pPr marL="91440" indent="-914400"/>
            <a:r>
              <a:rPr lang="en-US" sz="1200" dirty="0" smtClean="0"/>
              <a:t>Is there an improvement in Arctic cloud production from the Community Atmospheric Model Version 4 (CAM4) to Version 5 (CAM5)? </a:t>
            </a:r>
            <a:endParaRPr lang="en-US" sz="1200" dirty="0"/>
          </a:p>
        </p:txBody>
      </p:sp>
      <p:sp>
        <p:nvSpPr>
          <p:cNvPr id="21" name="TextBox 20"/>
          <p:cNvSpPr txBox="1"/>
          <p:nvPr/>
        </p:nvSpPr>
        <p:spPr>
          <a:xfrm>
            <a:off x="303304" y="2680158"/>
            <a:ext cx="5140609" cy="1461939"/>
          </a:xfrm>
          <a:prstGeom prst="rect">
            <a:avLst/>
          </a:prstGeom>
          <a:noFill/>
        </p:spPr>
        <p:txBody>
          <a:bodyPr wrap="square" rtlCol="0">
            <a:spAutoFit/>
          </a:bodyPr>
          <a:lstStyle/>
          <a:p>
            <a:pPr marL="91440" indent="-457200">
              <a:spcBef>
                <a:spcPts val="200"/>
              </a:spcBef>
            </a:pPr>
            <a:r>
              <a:rPr lang="en-US" sz="1200" dirty="0" smtClean="0">
                <a:latin typeface="Wingdings"/>
                <a:ea typeface="Wingdings"/>
                <a:cs typeface="Wingdings"/>
                <a:sym typeface="Wingdings"/>
              </a:rPr>
              <a:t></a:t>
            </a:r>
            <a:r>
              <a:rPr lang="en-US" sz="1200" dirty="0" smtClean="0"/>
              <a:t> Evaluate Arctic clouds during similar dynamics and thermodynamics</a:t>
            </a:r>
          </a:p>
          <a:p>
            <a:pPr marL="91440" indent="-457200">
              <a:spcBef>
                <a:spcPts val="200"/>
              </a:spcBef>
            </a:pPr>
            <a:r>
              <a:rPr lang="en-US" sz="1200" dirty="0" smtClean="0">
                <a:latin typeface="Wingdings"/>
                <a:ea typeface="Wingdings"/>
                <a:cs typeface="Wingdings"/>
                <a:sym typeface="Wingdings"/>
              </a:rPr>
              <a:t></a:t>
            </a:r>
            <a:r>
              <a:rPr lang="en-US" sz="1200" dirty="0" smtClean="0"/>
              <a:t> Evaluate Arctic clouds using data from CAM4 and CAM5 CAPT runs. CAPT runs are initialized everyday from May 2008 to  March 2010</a:t>
            </a:r>
          </a:p>
          <a:p>
            <a:pPr marL="91440" indent="-457200">
              <a:spcBef>
                <a:spcPts val="200"/>
              </a:spcBef>
            </a:pPr>
            <a:r>
              <a:rPr lang="en-US" sz="1200" dirty="0" smtClean="0">
                <a:latin typeface="Wingdings"/>
                <a:ea typeface="Wingdings"/>
                <a:cs typeface="Wingdings"/>
                <a:sym typeface="Wingdings"/>
              </a:rPr>
              <a:t></a:t>
            </a:r>
            <a:r>
              <a:rPr lang="en-US" sz="1200" dirty="0" smtClean="0"/>
              <a:t> Evaluate Arctic clouds using high temporal frequency  (3 hour) model output</a:t>
            </a:r>
          </a:p>
          <a:p>
            <a:pPr marL="91440" indent="-457200">
              <a:spcBef>
                <a:spcPts val="200"/>
              </a:spcBef>
            </a:pPr>
            <a:r>
              <a:rPr lang="en-US" sz="1200" dirty="0" smtClean="0">
                <a:latin typeface="Wingdings"/>
                <a:ea typeface="Wingdings"/>
                <a:cs typeface="Wingdings"/>
                <a:sym typeface="Wingdings"/>
              </a:rPr>
              <a:t></a:t>
            </a:r>
            <a:r>
              <a:rPr lang="en-US" sz="1200" dirty="0" smtClean="0"/>
              <a:t> Evaluate Arctic clouds using CALIPSO observations compared to the CALIPSO simulator output in CAM4 and CAM5</a:t>
            </a:r>
          </a:p>
          <a:p>
            <a:pPr marL="91440" indent="-457200"/>
            <a:endParaRPr lang="en-US" sz="1200" dirty="0"/>
          </a:p>
        </p:txBody>
      </p:sp>
      <p:sp>
        <p:nvSpPr>
          <p:cNvPr id="23" name="TextBox 22"/>
          <p:cNvSpPr txBox="1"/>
          <p:nvPr/>
        </p:nvSpPr>
        <p:spPr>
          <a:xfrm>
            <a:off x="387347" y="4297459"/>
            <a:ext cx="5140609" cy="1461939"/>
          </a:xfrm>
          <a:prstGeom prst="rect">
            <a:avLst/>
          </a:prstGeom>
          <a:noFill/>
        </p:spPr>
        <p:txBody>
          <a:bodyPr wrap="square" rtlCol="0">
            <a:spAutoFit/>
          </a:bodyPr>
          <a:lstStyle/>
          <a:p>
            <a:pPr marL="91440" indent="-457200">
              <a:spcBef>
                <a:spcPts val="200"/>
              </a:spcBef>
            </a:pPr>
            <a:r>
              <a:rPr lang="en-US" sz="1200" dirty="0" smtClean="0">
                <a:latin typeface="Wingdings"/>
                <a:ea typeface="Wingdings"/>
                <a:cs typeface="Wingdings"/>
                <a:sym typeface="Wingdings"/>
              </a:rPr>
              <a:t></a:t>
            </a:r>
            <a:r>
              <a:rPr lang="en-US" sz="1200" dirty="0" smtClean="0"/>
              <a:t> Statistical </a:t>
            </a:r>
            <a:r>
              <a:rPr lang="en-US" sz="1200" dirty="0"/>
              <a:t>analysis separated Arctic </a:t>
            </a:r>
            <a:r>
              <a:rPr lang="en-US" sz="1200" dirty="0" smtClean="0"/>
              <a:t>dynamics and thermodynamics </a:t>
            </a:r>
            <a:r>
              <a:rPr lang="en-US" sz="1200" dirty="0"/>
              <a:t>into 4 distinct </a:t>
            </a:r>
            <a:r>
              <a:rPr lang="en-US" sz="1200" dirty="0" smtClean="0"/>
              <a:t>regimes</a:t>
            </a:r>
          </a:p>
          <a:p>
            <a:pPr marL="91440" indent="-457200">
              <a:spcBef>
                <a:spcPts val="200"/>
              </a:spcBef>
            </a:pPr>
            <a:r>
              <a:rPr lang="en-US" sz="1200" dirty="0" smtClean="0">
                <a:latin typeface="Wingdings"/>
                <a:ea typeface="Wingdings"/>
                <a:cs typeface="Wingdings"/>
                <a:sym typeface="Wingdings"/>
              </a:rPr>
              <a:t></a:t>
            </a:r>
            <a:r>
              <a:rPr lang="en-US" sz="1200" dirty="0" smtClean="0"/>
              <a:t> 4 distinct Arctic cloud profiles occurred during these regimes</a:t>
            </a:r>
          </a:p>
          <a:p>
            <a:pPr marL="91440" indent="-457200">
              <a:spcBef>
                <a:spcPts val="200"/>
              </a:spcBef>
            </a:pPr>
            <a:r>
              <a:rPr lang="en-US" sz="1200" dirty="0" smtClean="0">
                <a:latin typeface="Wingdings"/>
                <a:ea typeface="Wingdings"/>
                <a:cs typeface="Wingdings"/>
                <a:sym typeface="Wingdings"/>
              </a:rPr>
              <a:t></a:t>
            </a:r>
            <a:r>
              <a:rPr lang="en-US" sz="1200" dirty="0" smtClean="0"/>
              <a:t> The Arctic cloud response to changes in surface type is dependent on the thermodynamics </a:t>
            </a:r>
          </a:p>
          <a:p>
            <a:pPr marL="91440" indent="-457200">
              <a:spcBef>
                <a:spcPts val="200"/>
              </a:spcBef>
            </a:pPr>
            <a:r>
              <a:rPr lang="en-US" sz="1200" dirty="0" smtClean="0">
                <a:latin typeface="Wingdings"/>
                <a:ea typeface="Wingdings"/>
                <a:cs typeface="Wingdings"/>
                <a:sym typeface="Wingdings"/>
              </a:rPr>
              <a:t></a:t>
            </a:r>
            <a:r>
              <a:rPr lang="en-US" sz="1200" dirty="0" smtClean="0"/>
              <a:t> The improved boundary layer and microphysical schemes in CAM5 produced more accurate Arctic boundary clouds compared to CAM4</a:t>
            </a:r>
          </a:p>
        </p:txBody>
      </p:sp>
      <p:sp>
        <p:nvSpPr>
          <p:cNvPr id="25" name="TextBox 24"/>
          <p:cNvSpPr txBox="1"/>
          <p:nvPr/>
        </p:nvSpPr>
        <p:spPr>
          <a:xfrm>
            <a:off x="4790269" y="6281356"/>
            <a:ext cx="4381744" cy="584776"/>
          </a:xfrm>
          <a:prstGeom prst="rect">
            <a:avLst/>
          </a:prstGeom>
          <a:noFill/>
        </p:spPr>
        <p:txBody>
          <a:bodyPr wrap="square" rtlCol="0">
            <a:spAutoFit/>
          </a:bodyPr>
          <a:lstStyle/>
          <a:p>
            <a:pPr algn="just"/>
            <a:r>
              <a:rPr lang="en-US" sz="800" dirty="0" smtClean="0"/>
              <a:t>Figure: The </a:t>
            </a:r>
            <a:r>
              <a:rPr lang="en-US" sz="800" dirty="0"/>
              <a:t>cloud percentages for each synoptic regime separated for periods that occurred over (blue line) water, (orange line) land, and (gray line) sea ice </a:t>
            </a:r>
            <a:r>
              <a:rPr lang="en-US" sz="800" dirty="0" smtClean="0"/>
              <a:t>locations in the (top) CALIPSO observations and the (middle) CAM4  and (bottom) CAM5 CALIPSO simulator output The </a:t>
            </a:r>
            <a:r>
              <a:rPr lang="en-US" sz="800" dirty="0"/>
              <a:t>synoptic regimes from left to right are the High Stability (HS), Stable (S), Very-High Stability (VHS), and Uplift (UL). </a:t>
            </a:r>
          </a:p>
        </p:txBody>
      </p:sp>
    </p:spTree>
    <p:extLst>
      <p:ext uri="{BB962C8B-B14F-4D97-AF65-F5344CB8AC3E}">
        <p14:creationId xmlns:p14="http://schemas.microsoft.com/office/powerpoint/2010/main" val="85521880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675</TotalTime>
  <Words>2084</Words>
  <Application>Microsoft Macintosh PowerPoint</Application>
  <PresentationFormat>On-screen Show (4:3)</PresentationFormat>
  <Paragraphs>232</Paragraphs>
  <Slides>18</Slides>
  <Notes>12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0" baseType="lpstr">
      <vt:lpstr>Office Theme</vt:lpstr>
      <vt:lpstr>Equation</vt:lpstr>
      <vt:lpstr>“The Polar Project”  Improving the Characterization of Clouds, Aerosols and the  Cryosphere in Climate Models</vt:lpstr>
      <vt:lpstr>Project evolution</vt:lpstr>
      <vt:lpstr>PNNL Activities</vt:lpstr>
      <vt:lpstr>PowerPoint Presentation</vt:lpstr>
      <vt:lpstr>PowerPoint Presentation</vt:lpstr>
      <vt:lpstr>PowerPoint Presentation</vt:lpstr>
      <vt:lpstr>PowerPoint Presentation</vt:lpstr>
      <vt:lpstr>Polar Project: LLNL Clouds</vt:lpstr>
      <vt:lpstr>PowerPoint Presentation</vt:lpstr>
      <vt:lpstr>PowerPoint Presentation</vt:lpstr>
      <vt:lpstr>Cloud Parameterization (1) Caldwell et al (2014, in prep)</vt:lpstr>
      <vt:lpstr>Cloud Parameterization (2)</vt:lpstr>
      <vt:lpstr>Polar Project: LANL Ocean/Cryosphere Summary</vt:lpstr>
      <vt:lpstr>Cryosphere – Sea Ice</vt:lpstr>
      <vt:lpstr>Arctic Ocean Characterization</vt:lpstr>
      <vt:lpstr>High-lat ocean/ice BGC</vt:lpstr>
      <vt:lpstr>Land Processes</vt:lpstr>
      <vt:lpstr>Summary</vt:lpstr>
    </vt:vector>
  </TitlesOfParts>
  <Company>PNL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 Rasch</dc:creator>
  <cp:lastModifiedBy>Phil Rasch</cp:lastModifiedBy>
  <cp:revision>45</cp:revision>
  <dcterms:created xsi:type="dcterms:W3CDTF">2014-05-13T15:51:02Z</dcterms:created>
  <dcterms:modified xsi:type="dcterms:W3CDTF">2014-05-14T11:40:17Z</dcterms:modified>
</cp:coreProperties>
</file>