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8404800" cy="438912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50" d="100"/>
          <a:sy n="50" d="100"/>
        </p:scale>
        <p:origin x="-64" y="936"/>
      </p:cViewPr>
      <p:guideLst>
        <p:guide orient="horz" pos="13824"/>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3"/>
            <a:ext cx="3264408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AB8CD-1287-C94F-9D57-6A7892C68043}" type="datetimeFigureOut">
              <a:rPr lang="en-US" smtClean="0"/>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7988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B8CD-1287-C94F-9D57-6A7892C68043}" type="datetimeFigureOut">
              <a:rPr lang="en-US" smtClean="0"/>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34394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757686"/>
            <a:ext cx="864108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757686"/>
            <a:ext cx="2528316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B8CD-1287-C94F-9D57-6A7892C68043}" type="datetimeFigureOut">
              <a:rPr lang="en-US" smtClean="0"/>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5424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AB8CD-1287-C94F-9D57-6A7892C68043}" type="datetimeFigureOut">
              <a:rPr lang="en-US" smtClean="0"/>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85141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8204163"/>
            <a:ext cx="3264408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8602967"/>
            <a:ext cx="3264408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AB8CD-1287-C94F-9D57-6A7892C68043}" type="datetimeFigureOut">
              <a:rPr lang="en-US" smtClean="0"/>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316010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10241283"/>
            <a:ext cx="1696212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10241283"/>
            <a:ext cx="1696212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AB8CD-1287-C94F-9D57-6A7892C68043}" type="datetimeFigureOut">
              <a:rPr lang="en-US" smtClean="0"/>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10995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9824724"/>
            <a:ext cx="16968789"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1920240" y="13919201"/>
            <a:ext cx="16968789"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9824724"/>
            <a:ext cx="16975455"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19509107" y="13919201"/>
            <a:ext cx="16975455"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AB8CD-1287-C94F-9D57-6A7892C68043}" type="datetimeFigureOut">
              <a:rPr lang="en-US" smtClean="0"/>
              <a:t>6/2/14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235252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AB8CD-1287-C94F-9D57-6A7892C68043}" type="datetimeFigureOut">
              <a:rPr lang="en-US" smtClean="0"/>
              <a:t>6/2/14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93941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AB8CD-1287-C94F-9D57-6A7892C68043}" type="datetimeFigureOut">
              <a:rPr lang="en-US" smtClean="0"/>
              <a:t>6/2/14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75729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747520"/>
            <a:ext cx="12634914"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5015210" y="1747524"/>
            <a:ext cx="2146935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9184644"/>
            <a:ext cx="12634914"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B8CD-1287-C94F-9D57-6A7892C68043}" type="datetimeFigureOut">
              <a:rPr lang="en-US" smtClean="0"/>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92879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30723841"/>
            <a:ext cx="2304288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7527609" y="3921760"/>
            <a:ext cx="2304288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7527609" y="34350964"/>
            <a:ext cx="2304288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B8CD-1287-C94F-9D57-6A7892C68043}" type="datetimeFigureOut">
              <a:rPr lang="en-US" smtClean="0"/>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FA03E-A586-F940-A12B-307DE7EDFD76}" type="slidenum">
              <a:rPr lang="en-US" smtClean="0"/>
              <a:t>‹#›</a:t>
            </a:fld>
            <a:endParaRPr lang="en-US"/>
          </a:p>
        </p:txBody>
      </p:sp>
    </p:spTree>
    <p:extLst>
      <p:ext uri="{BB962C8B-B14F-4D97-AF65-F5344CB8AC3E}">
        <p14:creationId xmlns:p14="http://schemas.microsoft.com/office/powerpoint/2010/main" val="28041494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10241283"/>
            <a:ext cx="3456432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40680643"/>
            <a:ext cx="896112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E38AB8CD-1287-C94F-9D57-6A7892C68043}" type="datetimeFigureOut">
              <a:rPr lang="en-US" smtClean="0"/>
              <a:t>6/2/14</a:t>
            </a:fld>
            <a:endParaRPr lang="en-US"/>
          </a:p>
        </p:txBody>
      </p:sp>
      <p:sp>
        <p:nvSpPr>
          <p:cNvPr id="5" name="Footer Placeholder 4"/>
          <p:cNvSpPr>
            <a:spLocks noGrp="1"/>
          </p:cNvSpPr>
          <p:nvPr>
            <p:ph type="ftr" sz="quarter" idx="3"/>
          </p:nvPr>
        </p:nvSpPr>
        <p:spPr>
          <a:xfrm>
            <a:off x="13121640" y="40680643"/>
            <a:ext cx="1216152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40680643"/>
            <a:ext cx="896112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73CFA03E-A586-F940-A12B-307DE7EDFD76}" type="slidenum">
              <a:rPr lang="en-US" smtClean="0"/>
              <a:t>‹#›</a:t>
            </a:fld>
            <a:endParaRPr lang="en-US"/>
          </a:p>
        </p:txBody>
      </p:sp>
    </p:spTree>
    <p:extLst>
      <p:ext uri="{BB962C8B-B14F-4D97-AF65-F5344CB8AC3E}">
        <p14:creationId xmlns:p14="http://schemas.microsoft.com/office/powerpoint/2010/main" val="1310187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FSU_Seal_tr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4028" y="112725"/>
            <a:ext cx="5272175" cy="5636038"/>
          </a:xfrm>
          <a:prstGeom prst="rect">
            <a:avLst/>
          </a:prstGeom>
        </p:spPr>
      </p:pic>
      <p:pic>
        <p:nvPicPr>
          <p:cNvPr id="32" name="Picture 31" descr="FSU_Seal_tr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1" y="125809"/>
            <a:ext cx="5272175" cy="5636038"/>
          </a:xfrm>
          <a:prstGeom prst="rect">
            <a:avLst/>
          </a:prstGeom>
        </p:spPr>
      </p:pic>
      <p:pic>
        <p:nvPicPr>
          <p:cNvPr id="42" name="Picture 41" descr="post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6165" y="13253797"/>
            <a:ext cx="9356725" cy="6654800"/>
          </a:xfrm>
          <a:prstGeom prst="rect">
            <a:avLst/>
          </a:prstGeom>
        </p:spPr>
      </p:pic>
      <p:pic>
        <p:nvPicPr>
          <p:cNvPr id="43" name="Picture 42" descr="post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6165" y="7366852"/>
            <a:ext cx="9356725" cy="6654800"/>
          </a:xfrm>
          <a:prstGeom prst="rect">
            <a:avLst/>
          </a:prstGeom>
        </p:spPr>
      </p:pic>
      <p:pic>
        <p:nvPicPr>
          <p:cNvPr id="16" name="Picture 15" descr="for-DOE-mod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381" y="31594111"/>
            <a:ext cx="11333406" cy="7772400"/>
          </a:xfrm>
          <a:prstGeom prst="rect">
            <a:avLst/>
          </a:prstGeom>
        </p:spPr>
      </p:pic>
      <p:sp>
        <p:nvSpPr>
          <p:cNvPr id="4" name="TextBox 3"/>
          <p:cNvSpPr txBox="1"/>
          <p:nvPr/>
        </p:nvSpPr>
        <p:spPr>
          <a:xfrm>
            <a:off x="3720941" y="864522"/>
            <a:ext cx="30881758" cy="5078313"/>
          </a:xfrm>
          <a:prstGeom prst="rect">
            <a:avLst/>
          </a:prstGeom>
          <a:noFill/>
        </p:spPr>
        <p:txBody>
          <a:bodyPr wrap="square" rtlCol="0">
            <a:spAutoFit/>
          </a:bodyPr>
          <a:lstStyle/>
          <a:p>
            <a:pPr algn="ctr"/>
            <a:r>
              <a:rPr lang="en-US" sz="6600" dirty="0" smtClean="0"/>
              <a:t>Dynamical Simulations in North Atlantic Tropical Cyclone Activity using Observed </a:t>
            </a:r>
          </a:p>
          <a:p>
            <a:pPr algn="ctr"/>
            <a:r>
              <a:rPr lang="en-US" sz="6600" dirty="0" smtClean="0"/>
              <a:t>Low-Frequency SST Oscillation Imposed on CMIP5 Model RCP4.5 SST Projections</a:t>
            </a:r>
          </a:p>
          <a:p>
            <a:pPr algn="ctr"/>
            <a:r>
              <a:rPr lang="en-US" sz="6000" dirty="0" smtClean="0"/>
              <a:t>Timothy </a:t>
            </a:r>
            <a:r>
              <a:rPr lang="en-US" sz="6000" dirty="0" err="1" smtClean="0"/>
              <a:t>LaRow</a:t>
            </a:r>
            <a:r>
              <a:rPr lang="en-US" sz="6000" baseline="30000" dirty="0" smtClean="0"/>
              <a:t>*</a:t>
            </a:r>
            <a:r>
              <a:rPr lang="en-US" sz="6000" dirty="0" smtClean="0"/>
              <a:t>, Lydia </a:t>
            </a:r>
            <a:r>
              <a:rPr lang="en-US" sz="6000" dirty="0" err="1" smtClean="0"/>
              <a:t>Stefanova</a:t>
            </a:r>
            <a:r>
              <a:rPr lang="en-US" sz="6000" dirty="0" smtClean="0"/>
              <a:t>, </a:t>
            </a:r>
            <a:r>
              <a:rPr lang="en-US" sz="6000" dirty="0" err="1" smtClean="0"/>
              <a:t>Chana</a:t>
            </a:r>
            <a:r>
              <a:rPr lang="en-US" sz="6000" dirty="0" smtClean="0"/>
              <a:t> Seitz</a:t>
            </a:r>
          </a:p>
          <a:p>
            <a:pPr algn="ctr"/>
            <a:r>
              <a:rPr lang="en-US" sz="6000" dirty="0" smtClean="0"/>
              <a:t>Florida State University</a:t>
            </a:r>
          </a:p>
          <a:p>
            <a:pPr algn="ctr"/>
            <a:r>
              <a:rPr lang="en-US" sz="6000" dirty="0" smtClean="0"/>
              <a:t>(</a:t>
            </a:r>
            <a:r>
              <a:rPr lang="en-US" sz="6000" baseline="30000" dirty="0" smtClean="0"/>
              <a:t>*</a:t>
            </a:r>
            <a:r>
              <a:rPr lang="en-US" sz="6000" dirty="0" smtClean="0"/>
              <a:t>email: </a:t>
            </a:r>
            <a:r>
              <a:rPr lang="en-US" sz="6000" dirty="0" err="1" smtClean="0"/>
              <a:t>tlarow@fsu.edu</a:t>
            </a:r>
            <a:r>
              <a:rPr lang="en-US" sz="6000" dirty="0" smtClean="0"/>
              <a:t>)</a:t>
            </a:r>
            <a:endParaRPr lang="en-US" sz="6000" dirty="0"/>
          </a:p>
        </p:txBody>
      </p:sp>
      <p:sp>
        <p:nvSpPr>
          <p:cNvPr id="8" name="TextBox 7"/>
          <p:cNvSpPr txBox="1"/>
          <p:nvPr/>
        </p:nvSpPr>
        <p:spPr>
          <a:xfrm>
            <a:off x="528159" y="13614266"/>
            <a:ext cx="10703338" cy="1754327"/>
          </a:xfrm>
          <a:prstGeom prst="rect">
            <a:avLst/>
          </a:prstGeom>
          <a:solidFill>
            <a:schemeClr val="tx2">
              <a:lumMod val="20000"/>
              <a:lumOff val="80000"/>
            </a:schemeClr>
          </a:solidFill>
          <a:ln w="38100" cmpd="sng">
            <a:solidFill>
              <a:schemeClr val="tx1"/>
            </a:solidFill>
          </a:ln>
        </p:spPr>
        <p:txBody>
          <a:bodyPr wrap="square" rtlCol="0">
            <a:spAutoFit/>
          </a:bodyPr>
          <a:lstStyle/>
          <a:p>
            <a:pPr algn="ctr"/>
            <a:r>
              <a:rPr lang="en-US" sz="5400" dirty="0" smtClean="0">
                <a:latin typeface="Times New Roman"/>
                <a:cs typeface="Times New Roman"/>
              </a:rPr>
              <a:t>Background - AMV and North Atlantic Tropical Cyclones</a:t>
            </a:r>
            <a:endParaRPr lang="en-US" sz="5400" dirty="0">
              <a:latin typeface="Times New Roman"/>
              <a:cs typeface="Times New Roman"/>
            </a:endParaRPr>
          </a:p>
        </p:txBody>
      </p:sp>
      <p:sp>
        <p:nvSpPr>
          <p:cNvPr id="9" name="TextBox 8"/>
          <p:cNvSpPr txBox="1"/>
          <p:nvPr/>
        </p:nvSpPr>
        <p:spPr>
          <a:xfrm>
            <a:off x="1249950" y="30575189"/>
            <a:ext cx="9550986" cy="923330"/>
          </a:xfrm>
          <a:prstGeom prst="rect">
            <a:avLst/>
          </a:prstGeom>
          <a:solidFill>
            <a:schemeClr val="tx2">
              <a:lumMod val="20000"/>
              <a:lumOff val="80000"/>
            </a:schemeClr>
          </a:solidFill>
          <a:ln w="38100" cmpd="sng">
            <a:solidFill>
              <a:schemeClr val="tx1"/>
            </a:solidFill>
          </a:ln>
        </p:spPr>
        <p:txBody>
          <a:bodyPr wrap="square" rtlCol="0">
            <a:spAutoFit/>
          </a:bodyPr>
          <a:lstStyle/>
          <a:p>
            <a:r>
              <a:rPr lang="en-US" sz="5400" dirty="0" smtClean="0">
                <a:latin typeface="Times New Roman"/>
                <a:cs typeface="Times New Roman"/>
              </a:rPr>
              <a:t>FSU Model and Previous Results</a:t>
            </a:r>
          </a:p>
        </p:txBody>
      </p:sp>
      <p:pic>
        <p:nvPicPr>
          <p:cNvPr id="14" name="Picture 13" descr="figure6ne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88381" y="22070232"/>
            <a:ext cx="13247625" cy="10296352"/>
          </a:xfrm>
          <a:prstGeom prst="rect">
            <a:avLst/>
          </a:prstGeom>
        </p:spPr>
      </p:pic>
      <p:pic>
        <p:nvPicPr>
          <p:cNvPr id="15" name="Picture 14" descr="figure2ne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033" y="16023209"/>
            <a:ext cx="5296253" cy="4962940"/>
          </a:xfrm>
          <a:prstGeom prst="rect">
            <a:avLst/>
          </a:prstGeom>
        </p:spPr>
      </p:pic>
      <p:sp>
        <p:nvSpPr>
          <p:cNvPr id="17" name="TextBox 16"/>
          <p:cNvSpPr txBox="1"/>
          <p:nvPr/>
        </p:nvSpPr>
        <p:spPr>
          <a:xfrm>
            <a:off x="393971" y="39153580"/>
            <a:ext cx="10929356" cy="3539430"/>
          </a:xfrm>
          <a:prstGeom prst="rect">
            <a:avLst/>
          </a:prstGeom>
          <a:noFill/>
        </p:spPr>
        <p:txBody>
          <a:bodyPr wrap="square" rtlCol="0">
            <a:spAutoFit/>
          </a:bodyPr>
          <a:lstStyle/>
          <a:p>
            <a:pPr algn="just"/>
            <a:r>
              <a:rPr lang="en-US" sz="3200" b="1" dirty="0" smtClean="0">
                <a:latin typeface="Times New Roman"/>
                <a:cs typeface="Times New Roman"/>
              </a:rPr>
              <a:t>Figure 3</a:t>
            </a:r>
            <a:r>
              <a:rPr lang="en-US" sz="3200" dirty="0" smtClean="0">
                <a:latin typeface="Times New Roman"/>
                <a:cs typeface="Times New Roman"/>
              </a:rPr>
              <a:t>: Predicted North Atlantic seasonal tropical cyclone counts using the FSU global atmospheric model. Seasonal named tropical cyclone counts – includes tropical storms and hurricanes (left). </a:t>
            </a:r>
            <a:r>
              <a:rPr lang="en-US" sz="3200" dirty="0">
                <a:latin typeface="Times New Roman"/>
                <a:cs typeface="Times New Roman"/>
              </a:rPr>
              <a:t>H</a:t>
            </a:r>
            <a:r>
              <a:rPr lang="en-US" sz="3200" dirty="0" smtClean="0">
                <a:latin typeface="Times New Roman"/>
                <a:cs typeface="Times New Roman"/>
              </a:rPr>
              <a:t>urricane strength storms (right). Red line (observed IBTrACS), black line (ensemble mean), shaded area is the spread of the ensemble. CFSv1/v2 predicted June 1 SSTs used as boundary conditions. LaRow (2013).</a:t>
            </a:r>
            <a:endParaRPr lang="en-US" sz="3200" dirty="0">
              <a:latin typeface="Times New Roman"/>
              <a:cs typeface="Times New Roman"/>
            </a:endParaRPr>
          </a:p>
        </p:txBody>
      </p:sp>
      <p:sp>
        <p:nvSpPr>
          <p:cNvPr id="19" name="Left Brace 18"/>
          <p:cNvSpPr/>
          <p:nvPr/>
        </p:nvSpPr>
        <p:spPr>
          <a:xfrm rot="16200000">
            <a:off x="1823327" y="36925974"/>
            <a:ext cx="500294" cy="148872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eft Brace 19"/>
          <p:cNvSpPr/>
          <p:nvPr/>
        </p:nvSpPr>
        <p:spPr>
          <a:xfrm rot="16200000">
            <a:off x="3809809" y="36294833"/>
            <a:ext cx="500293" cy="215966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1373932" y="37780782"/>
            <a:ext cx="1373142" cy="707886"/>
          </a:xfrm>
          <a:prstGeom prst="rect">
            <a:avLst/>
          </a:prstGeom>
          <a:noFill/>
        </p:spPr>
        <p:txBody>
          <a:bodyPr wrap="none" rtlCol="0">
            <a:spAutoFit/>
          </a:bodyPr>
          <a:lstStyle/>
          <a:p>
            <a:pPr algn="ctr"/>
            <a:r>
              <a:rPr lang="en-US" sz="2000" dirty="0" smtClean="0"/>
              <a:t>10.1 Model</a:t>
            </a:r>
          </a:p>
          <a:p>
            <a:pPr algn="ctr"/>
            <a:r>
              <a:rPr lang="en-US" sz="2000" dirty="0" smtClean="0"/>
              <a:t>8.6 </a:t>
            </a:r>
            <a:r>
              <a:rPr lang="en-US" sz="2000" dirty="0" err="1" smtClean="0"/>
              <a:t>Obs</a:t>
            </a:r>
            <a:endParaRPr lang="en-US" sz="2000" dirty="0"/>
          </a:p>
        </p:txBody>
      </p:sp>
      <p:sp>
        <p:nvSpPr>
          <p:cNvPr id="22" name="TextBox 21"/>
          <p:cNvSpPr txBox="1"/>
          <p:nvPr/>
        </p:nvSpPr>
        <p:spPr>
          <a:xfrm>
            <a:off x="3368420" y="37599744"/>
            <a:ext cx="1373142" cy="707886"/>
          </a:xfrm>
          <a:prstGeom prst="rect">
            <a:avLst/>
          </a:prstGeom>
          <a:noFill/>
        </p:spPr>
        <p:txBody>
          <a:bodyPr wrap="none" rtlCol="0">
            <a:spAutoFit/>
          </a:bodyPr>
          <a:lstStyle/>
          <a:p>
            <a:pPr algn="ctr"/>
            <a:r>
              <a:rPr lang="en-US" sz="2000" dirty="0" smtClean="0"/>
              <a:t>14.2 Model</a:t>
            </a:r>
          </a:p>
          <a:p>
            <a:pPr algn="ctr"/>
            <a:r>
              <a:rPr lang="en-US" sz="2000" dirty="0" smtClean="0"/>
              <a:t>14.7 </a:t>
            </a:r>
            <a:r>
              <a:rPr lang="en-US" sz="2000" dirty="0" err="1" smtClean="0"/>
              <a:t>Obs</a:t>
            </a:r>
            <a:endParaRPr lang="en-US" sz="2000" dirty="0"/>
          </a:p>
        </p:txBody>
      </p:sp>
      <p:sp>
        <p:nvSpPr>
          <p:cNvPr id="23" name="Left Brace 22"/>
          <p:cNvSpPr/>
          <p:nvPr/>
        </p:nvSpPr>
        <p:spPr>
          <a:xfrm rot="5400000">
            <a:off x="7485747" y="34945616"/>
            <a:ext cx="500294" cy="154428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e 23"/>
          <p:cNvSpPr/>
          <p:nvPr/>
        </p:nvSpPr>
        <p:spPr>
          <a:xfrm rot="5400000">
            <a:off x="9444802" y="33896824"/>
            <a:ext cx="500293" cy="21655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7111619" y="34797825"/>
            <a:ext cx="1243149" cy="707886"/>
          </a:xfrm>
          <a:prstGeom prst="rect">
            <a:avLst/>
          </a:prstGeom>
          <a:noFill/>
        </p:spPr>
        <p:txBody>
          <a:bodyPr wrap="none" rtlCol="0">
            <a:spAutoFit/>
          </a:bodyPr>
          <a:lstStyle/>
          <a:p>
            <a:pPr algn="ctr"/>
            <a:r>
              <a:rPr lang="en-US" sz="2000" dirty="0" smtClean="0"/>
              <a:t>5.4 Model</a:t>
            </a:r>
          </a:p>
          <a:p>
            <a:pPr algn="ctr"/>
            <a:r>
              <a:rPr lang="en-US" sz="2000" dirty="0" smtClean="0"/>
              <a:t>4.6 </a:t>
            </a:r>
            <a:r>
              <a:rPr lang="en-US" sz="2000" dirty="0" err="1" smtClean="0"/>
              <a:t>Obs</a:t>
            </a:r>
            <a:endParaRPr lang="en-US" sz="2000" dirty="0"/>
          </a:p>
        </p:txBody>
      </p:sp>
      <p:sp>
        <p:nvSpPr>
          <p:cNvPr id="26" name="TextBox 25"/>
          <p:cNvSpPr txBox="1"/>
          <p:nvPr/>
        </p:nvSpPr>
        <p:spPr>
          <a:xfrm>
            <a:off x="9069072" y="34059650"/>
            <a:ext cx="1243149" cy="707886"/>
          </a:xfrm>
          <a:prstGeom prst="rect">
            <a:avLst/>
          </a:prstGeom>
          <a:noFill/>
        </p:spPr>
        <p:txBody>
          <a:bodyPr wrap="none" rtlCol="0">
            <a:spAutoFit/>
          </a:bodyPr>
          <a:lstStyle/>
          <a:p>
            <a:pPr algn="ctr"/>
            <a:r>
              <a:rPr lang="en-US" sz="2000" dirty="0" smtClean="0"/>
              <a:t>7.8 Model</a:t>
            </a:r>
          </a:p>
          <a:p>
            <a:pPr algn="ctr"/>
            <a:r>
              <a:rPr lang="en-US" sz="2000" dirty="0" smtClean="0"/>
              <a:t>7.7 </a:t>
            </a:r>
            <a:r>
              <a:rPr lang="en-US" sz="2000" dirty="0" err="1" smtClean="0"/>
              <a:t>Obs</a:t>
            </a:r>
            <a:endParaRPr lang="en-US" sz="2000" dirty="0"/>
          </a:p>
        </p:txBody>
      </p:sp>
      <p:sp>
        <p:nvSpPr>
          <p:cNvPr id="27" name="TextBox 26"/>
          <p:cNvSpPr txBox="1"/>
          <p:nvPr/>
        </p:nvSpPr>
        <p:spPr>
          <a:xfrm>
            <a:off x="1504203" y="31956561"/>
            <a:ext cx="4154954" cy="461665"/>
          </a:xfrm>
          <a:prstGeom prst="rect">
            <a:avLst/>
          </a:prstGeom>
          <a:noFill/>
        </p:spPr>
        <p:txBody>
          <a:bodyPr wrap="none" rtlCol="0">
            <a:spAutoFit/>
          </a:bodyPr>
          <a:lstStyle/>
          <a:p>
            <a:r>
              <a:rPr lang="en-US" sz="2400" dirty="0" smtClean="0"/>
              <a:t>Named Tropical Cyclone Counts</a:t>
            </a:r>
            <a:endParaRPr lang="en-US" sz="2400" dirty="0"/>
          </a:p>
        </p:txBody>
      </p:sp>
      <p:sp>
        <p:nvSpPr>
          <p:cNvPr id="28" name="TextBox 27"/>
          <p:cNvSpPr txBox="1"/>
          <p:nvPr/>
        </p:nvSpPr>
        <p:spPr>
          <a:xfrm>
            <a:off x="7997830" y="31956945"/>
            <a:ext cx="2358639" cy="461665"/>
          </a:xfrm>
          <a:prstGeom prst="rect">
            <a:avLst/>
          </a:prstGeom>
          <a:noFill/>
        </p:spPr>
        <p:txBody>
          <a:bodyPr wrap="none" rtlCol="0">
            <a:spAutoFit/>
          </a:bodyPr>
          <a:lstStyle/>
          <a:p>
            <a:r>
              <a:rPr lang="en-US" sz="2400" dirty="0" smtClean="0"/>
              <a:t>Hurricane Counts</a:t>
            </a:r>
            <a:endParaRPr lang="en-US" sz="2400" dirty="0"/>
          </a:p>
        </p:txBody>
      </p:sp>
      <p:pic>
        <p:nvPicPr>
          <p:cNvPr id="2" name="Picture 1" descr="amo_positiv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5443" y="22057423"/>
            <a:ext cx="4752266" cy="5474539"/>
          </a:xfrm>
          <a:prstGeom prst="rect">
            <a:avLst/>
          </a:prstGeom>
        </p:spPr>
      </p:pic>
      <p:pic>
        <p:nvPicPr>
          <p:cNvPr id="3" name="Picture 2" descr="amo_negativ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881" y="22057421"/>
            <a:ext cx="4903924" cy="5474540"/>
          </a:xfrm>
          <a:prstGeom prst="rect">
            <a:avLst/>
          </a:prstGeom>
        </p:spPr>
      </p:pic>
      <p:sp>
        <p:nvSpPr>
          <p:cNvPr id="18" name="TextBox 17"/>
          <p:cNvSpPr txBox="1"/>
          <p:nvPr/>
        </p:nvSpPr>
        <p:spPr>
          <a:xfrm>
            <a:off x="14682473" y="6308975"/>
            <a:ext cx="10487591" cy="923330"/>
          </a:xfrm>
          <a:prstGeom prst="rect">
            <a:avLst/>
          </a:prstGeom>
          <a:solidFill>
            <a:schemeClr val="tx2">
              <a:lumMod val="20000"/>
              <a:lumOff val="80000"/>
            </a:schemeClr>
          </a:solidFill>
          <a:ln w="38100" cmpd="sng">
            <a:solidFill>
              <a:schemeClr val="tx1"/>
            </a:solidFill>
          </a:ln>
        </p:spPr>
        <p:txBody>
          <a:bodyPr wrap="none" rtlCol="0">
            <a:spAutoFit/>
          </a:bodyPr>
          <a:lstStyle/>
          <a:p>
            <a:r>
              <a:rPr lang="en-US" sz="5400" dirty="0" smtClean="0">
                <a:latin typeface="Times New Roman"/>
                <a:cs typeface="Times New Roman"/>
              </a:rPr>
              <a:t>CCSM4 and CanESM2 CMIP5 SSTs</a:t>
            </a:r>
            <a:endParaRPr lang="en-US" sz="5400" dirty="0">
              <a:latin typeface="Times New Roman"/>
              <a:cs typeface="Times New Roman"/>
            </a:endParaRPr>
          </a:p>
        </p:txBody>
      </p:sp>
      <p:sp>
        <p:nvSpPr>
          <p:cNvPr id="29" name="TextBox 28"/>
          <p:cNvSpPr txBox="1"/>
          <p:nvPr/>
        </p:nvSpPr>
        <p:spPr>
          <a:xfrm>
            <a:off x="31113488" y="31269919"/>
            <a:ext cx="3608943" cy="923330"/>
          </a:xfrm>
          <a:prstGeom prst="rect">
            <a:avLst/>
          </a:prstGeom>
          <a:solidFill>
            <a:schemeClr val="tx2">
              <a:lumMod val="20000"/>
              <a:lumOff val="80000"/>
            </a:schemeClr>
          </a:solidFill>
          <a:ln w="38100" cmpd="sng">
            <a:solidFill>
              <a:schemeClr val="tx1"/>
            </a:solidFill>
          </a:ln>
        </p:spPr>
        <p:txBody>
          <a:bodyPr wrap="none" rtlCol="0">
            <a:spAutoFit/>
          </a:bodyPr>
          <a:lstStyle/>
          <a:p>
            <a:r>
              <a:rPr lang="en-US" sz="5400" dirty="0" smtClean="0">
                <a:latin typeface="Times New Roman"/>
                <a:cs typeface="Times New Roman"/>
              </a:rPr>
              <a:t>Conclusions</a:t>
            </a:r>
            <a:endParaRPr lang="en-US" sz="5400" dirty="0">
              <a:latin typeface="Times New Roman"/>
              <a:cs typeface="Times New Roman"/>
            </a:endParaRPr>
          </a:p>
        </p:txBody>
      </p:sp>
      <p:sp>
        <p:nvSpPr>
          <p:cNvPr id="30" name="TextBox 29"/>
          <p:cNvSpPr txBox="1"/>
          <p:nvPr/>
        </p:nvSpPr>
        <p:spPr>
          <a:xfrm>
            <a:off x="31836401" y="40436371"/>
            <a:ext cx="2235107" cy="646331"/>
          </a:xfrm>
          <a:prstGeom prst="rect">
            <a:avLst/>
          </a:prstGeom>
          <a:solidFill>
            <a:schemeClr val="tx2">
              <a:lumMod val="20000"/>
              <a:lumOff val="80000"/>
            </a:schemeClr>
          </a:solidFill>
          <a:ln w="38100" cmpd="sng">
            <a:solidFill>
              <a:schemeClr val="tx1"/>
            </a:solidFill>
          </a:ln>
        </p:spPr>
        <p:txBody>
          <a:bodyPr wrap="none" rtlCol="0">
            <a:spAutoFit/>
          </a:bodyPr>
          <a:lstStyle/>
          <a:p>
            <a:r>
              <a:rPr lang="en-US" sz="3600" dirty="0" smtClean="0">
                <a:latin typeface="Times New Roman"/>
                <a:cs typeface="Times New Roman"/>
              </a:rPr>
              <a:t>References</a:t>
            </a:r>
            <a:endParaRPr lang="en-US" sz="3600" dirty="0">
              <a:latin typeface="Times New Roman"/>
              <a:cs typeface="Times New Roman"/>
            </a:endParaRPr>
          </a:p>
        </p:txBody>
      </p:sp>
      <p:sp>
        <p:nvSpPr>
          <p:cNvPr id="31" name="TextBox 30"/>
          <p:cNvSpPr txBox="1"/>
          <p:nvPr/>
        </p:nvSpPr>
        <p:spPr>
          <a:xfrm>
            <a:off x="4917928" y="6308975"/>
            <a:ext cx="2531462" cy="923330"/>
          </a:xfrm>
          <a:prstGeom prst="rect">
            <a:avLst/>
          </a:prstGeom>
          <a:solidFill>
            <a:schemeClr val="tx2">
              <a:lumMod val="20000"/>
              <a:lumOff val="80000"/>
            </a:schemeClr>
          </a:solidFill>
          <a:ln w="38100" cmpd="sng">
            <a:solidFill>
              <a:schemeClr val="tx1"/>
            </a:solidFill>
          </a:ln>
        </p:spPr>
        <p:txBody>
          <a:bodyPr wrap="none" rtlCol="0">
            <a:spAutoFit/>
          </a:bodyPr>
          <a:lstStyle/>
          <a:p>
            <a:r>
              <a:rPr lang="en-US" sz="5400" dirty="0" smtClean="0">
                <a:latin typeface="Times New Roman"/>
                <a:cs typeface="Times New Roman"/>
              </a:rPr>
              <a:t>Abstract</a:t>
            </a:r>
            <a:endParaRPr lang="en-US" sz="5400" dirty="0">
              <a:latin typeface="Times New Roman"/>
              <a:cs typeface="Times New Roman"/>
            </a:endParaRPr>
          </a:p>
        </p:txBody>
      </p:sp>
      <p:sp>
        <p:nvSpPr>
          <p:cNvPr id="10" name="TextBox 9"/>
          <p:cNvSpPr txBox="1"/>
          <p:nvPr/>
        </p:nvSpPr>
        <p:spPr>
          <a:xfrm>
            <a:off x="584882" y="27821466"/>
            <a:ext cx="10192827" cy="1569660"/>
          </a:xfrm>
          <a:prstGeom prst="rect">
            <a:avLst/>
          </a:prstGeom>
          <a:noFill/>
        </p:spPr>
        <p:txBody>
          <a:bodyPr wrap="square" rtlCol="0">
            <a:spAutoFit/>
          </a:bodyPr>
          <a:lstStyle/>
          <a:p>
            <a:r>
              <a:rPr lang="en-US" sz="3200" b="1" dirty="0" smtClean="0">
                <a:latin typeface="Times New Roman"/>
                <a:cs typeface="Times New Roman"/>
              </a:rPr>
              <a:t>Figure 2</a:t>
            </a:r>
            <a:r>
              <a:rPr lang="en-US" sz="3200" dirty="0" smtClean="0">
                <a:latin typeface="Times New Roman"/>
                <a:cs typeface="Times New Roman"/>
              </a:rPr>
              <a:t>: Observed hurricane tracks (≥CAT3) from IBTrACS. Negative AMV (left). Positive AMV (right). Adapted from Goldenberg et al. 2001.</a:t>
            </a:r>
            <a:endParaRPr lang="en-US" sz="3200" dirty="0">
              <a:latin typeface="Times New Roman"/>
              <a:cs typeface="Times New Roman"/>
            </a:endParaRPr>
          </a:p>
        </p:txBody>
      </p:sp>
      <p:sp>
        <p:nvSpPr>
          <p:cNvPr id="33" name="Rectangle 32"/>
          <p:cNvSpPr/>
          <p:nvPr/>
        </p:nvSpPr>
        <p:spPr>
          <a:xfrm>
            <a:off x="147981" y="7468186"/>
            <a:ext cx="11353601" cy="5847754"/>
          </a:xfrm>
          <a:prstGeom prst="rect">
            <a:avLst/>
          </a:prstGeom>
        </p:spPr>
        <p:txBody>
          <a:bodyPr wrap="square">
            <a:spAutoFit/>
          </a:bodyPr>
          <a:lstStyle/>
          <a:p>
            <a:pPr algn="just"/>
            <a:r>
              <a:rPr lang="en-US" sz="2200" dirty="0">
                <a:latin typeface="Times New Roman"/>
                <a:cs typeface="Times New Roman"/>
              </a:rPr>
              <a:t>The effects on early and late 21</a:t>
            </a:r>
            <a:r>
              <a:rPr lang="en-US" sz="2200" baseline="30000" dirty="0">
                <a:latin typeface="Times New Roman"/>
                <a:cs typeface="Times New Roman"/>
              </a:rPr>
              <a:t>st</a:t>
            </a:r>
            <a:r>
              <a:rPr lang="en-US" sz="2200" dirty="0">
                <a:latin typeface="Times New Roman"/>
                <a:cs typeface="Times New Roman"/>
              </a:rPr>
              <a:t> century North Atlantic tropical cyclone statistics resulting from imposing the patterns of maximum/minimum phases of the observed Atlantic </a:t>
            </a:r>
            <a:r>
              <a:rPr lang="en-US" sz="2200" dirty="0" err="1">
                <a:latin typeface="Times New Roman"/>
                <a:cs typeface="Times New Roman"/>
              </a:rPr>
              <a:t>Multidecadal</a:t>
            </a:r>
            <a:r>
              <a:rPr lang="en-US" sz="2200" dirty="0">
                <a:latin typeface="Times New Roman"/>
                <a:cs typeface="Times New Roman"/>
              </a:rPr>
              <a:t> </a:t>
            </a:r>
            <a:r>
              <a:rPr lang="en-US" sz="2200" dirty="0" smtClean="0">
                <a:latin typeface="Times New Roman"/>
                <a:cs typeface="Times New Roman"/>
              </a:rPr>
              <a:t>Oscillation/Variability </a:t>
            </a:r>
            <a:r>
              <a:rPr lang="en-US" sz="2200" dirty="0">
                <a:latin typeface="Times New Roman"/>
                <a:cs typeface="Times New Roman"/>
              </a:rPr>
              <a:t>(</a:t>
            </a:r>
            <a:r>
              <a:rPr lang="en-US" sz="2200" dirty="0" smtClean="0">
                <a:latin typeface="Times New Roman"/>
                <a:cs typeface="Times New Roman"/>
              </a:rPr>
              <a:t>AMO/AMV) </a:t>
            </a:r>
            <a:r>
              <a:rPr lang="en-US" sz="2200" dirty="0">
                <a:latin typeface="Times New Roman"/>
                <a:cs typeface="Times New Roman"/>
              </a:rPr>
              <a:t>onto projected sea surface temperatures (SSTs) from two Coupled Model Intercomparison Project 5 (CMIP5) climate models are examined using a 100-km resolution global atmospheric model. The </a:t>
            </a:r>
            <a:r>
              <a:rPr lang="en-US" sz="2200" dirty="0" smtClean="0">
                <a:latin typeface="Times New Roman"/>
                <a:cs typeface="Times New Roman"/>
              </a:rPr>
              <a:t>AMV </a:t>
            </a:r>
            <a:r>
              <a:rPr lang="en-US" sz="2200" dirty="0">
                <a:latin typeface="Times New Roman"/>
                <a:cs typeface="Times New Roman"/>
              </a:rPr>
              <a:t>is thought to alter North Atlantic tropical cyclone activity through changes in the magnitude of the SST gradient. By imposing the observed maximum positive and negative phases of the </a:t>
            </a:r>
            <a:r>
              <a:rPr lang="en-US" sz="2200" dirty="0" smtClean="0">
                <a:latin typeface="Times New Roman"/>
                <a:cs typeface="Times New Roman"/>
              </a:rPr>
              <a:t>AMV </a:t>
            </a:r>
            <a:r>
              <a:rPr lang="en-US" sz="2200" dirty="0">
                <a:latin typeface="Times New Roman"/>
                <a:cs typeface="Times New Roman"/>
              </a:rPr>
              <a:t>onto two CMIP5 SST projections from the RCP 4.5 scenario this study places bounds on future North Atlantic tropical cyclone activity. During the early (2020-2039) and late (2080-2099) twenty-first century the </a:t>
            </a:r>
            <a:r>
              <a:rPr lang="en-US" sz="2200" dirty="0" smtClean="0">
                <a:latin typeface="Times New Roman"/>
                <a:cs typeface="Times New Roman"/>
              </a:rPr>
              <a:t>positive/negative </a:t>
            </a:r>
            <a:r>
              <a:rPr lang="en-US" sz="2200" dirty="0" smtClean="0">
                <a:latin typeface="Times New Roman"/>
                <a:cs typeface="Times New Roman"/>
              </a:rPr>
              <a:t>AMV </a:t>
            </a:r>
            <a:r>
              <a:rPr lang="en-US" sz="2200" dirty="0">
                <a:latin typeface="Times New Roman"/>
                <a:cs typeface="Times New Roman"/>
              </a:rPr>
              <a:t>simulations </a:t>
            </a:r>
            <a:r>
              <a:rPr lang="en-US" sz="2200" smtClean="0">
                <a:latin typeface="Times New Roman"/>
                <a:cs typeface="Times New Roman"/>
              </a:rPr>
              <a:t>combine to produce </a:t>
            </a:r>
            <a:r>
              <a:rPr lang="en-US" sz="2200" dirty="0">
                <a:latin typeface="Times New Roman"/>
                <a:cs typeface="Times New Roman"/>
              </a:rPr>
              <a:t>a statistically significant increase in the mean number of named tropical cyclones (NTCs) compared to simulations using observed SSTs from 1982-2009. The increase is approximately 35%. The positive </a:t>
            </a:r>
            <a:r>
              <a:rPr lang="en-US" sz="2200" dirty="0" smtClean="0">
                <a:latin typeface="Times New Roman"/>
                <a:cs typeface="Times New Roman"/>
              </a:rPr>
              <a:t>AMV </a:t>
            </a:r>
            <a:r>
              <a:rPr lang="en-US" sz="2200" dirty="0">
                <a:latin typeface="Times New Roman"/>
                <a:cs typeface="Times New Roman"/>
              </a:rPr>
              <a:t>simulations produce approximately a 68% increase in mean NTC count while the negative </a:t>
            </a:r>
            <a:r>
              <a:rPr lang="en-US" sz="2200" dirty="0" smtClean="0">
                <a:latin typeface="Times New Roman"/>
                <a:cs typeface="Times New Roman"/>
              </a:rPr>
              <a:t>AMV </a:t>
            </a:r>
            <a:r>
              <a:rPr lang="en-US" sz="2200" dirty="0">
                <a:latin typeface="Times New Roman"/>
                <a:cs typeface="Times New Roman"/>
              </a:rPr>
              <a:t>simulations are statistically indistinguishable from the mean NTC count calculated from the 1995-2009 simulations. </a:t>
            </a:r>
            <a:r>
              <a:rPr lang="en-US" sz="2200" dirty="0" smtClean="0">
                <a:latin typeface="Times New Roman"/>
                <a:cs typeface="Times New Roman"/>
              </a:rPr>
              <a:t>Differences </a:t>
            </a:r>
            <a:r>
              <a:rPr lang="en-US" sz="2200" dirty="0">
                <a:latin typeface="Times New Roman"/>
                <a:cs typeface="Times New Roman"/>
              </a:rPr>
              <a:t>in the track densities show an increase in the number of </a:t>
            </a:r>
            <a:r>
              <a:rPr lang="en-US" sz="2200" dirty="0" err="1">
                <a:latin typeface="Times New Roman"/>
                <a:cs typeface="Times New Roman"/>
              </a:rPr>
              <a:t>landfalling</a:t>
            </a:r>
            <a:r>
              <a:rPr lang="en-US" sz="2200" dirty="0">
                <a:latin typeface="Times New Roman"/>
                <a:cs typeface="Times New Roman"/>
              </a:rPr>
              <a:t> storms along the east coast of the United States during the negative </a:t>
            </a:r>
            <a:r>
              <a:rPr lang="en-US" sz="2200" dirty="0" smtClean="0">
                <a:latin typeface="Times New Roman"/>
                <a:cs typeface="Times New Roman"/>
              </a:rPr>
              <a:t>AMV </a:t>
            </a:r>
            <a:r>
              <a:rPr lang="en-US" sz="2200" dirty="0">
                <a:latin typeface="Times New Roman"/>
                <a:cs typeface="Times New Roman"/>
              </a:rPr>
              <a:t>phase; however, the positive </a:t>
            </a:r>
            <a:r>
              <a:rPr lang="en-US" sz="2200" dirty="0" smtClean="0">
                <a:latin typeface="Times New Roman"/>
                <a:cs typeface="Times New Roman"/>
              </a:rPr>
              <a:t>AMV </a:t>
            </a:r>
            <a:r>
              <a:rPr lang="en-US" sz="2200" dirty="0">
                <a:latin typeface="Times New Roman"/>
                <a:cs typeface="Times New Roman"/>
              </a:rPr>
              <a:t>phase shows an increase in storms of higher intensity tracking closer to the U.S. coastline</a:t>
            </a:r>
            <a:r>
              <a:rPr lang="en-US" sz="2000" dirty="0">
                <a:latin typeface="Times New Roman"/>
                <a:cs typeface="Times New Roman"/>
              </a:rPr>
              <a:t>. </a:t>
            </a:r>
          </a:p>
        </p:txBody>
      </p:sp>
      <p:sp>
        <p:nvSpPr>
          <p:cNvPr id="35" name="Rectangle 34"/>
          <p:cNvSpPr/>
          <p:nvPr/>
        </p:nvSpPr>
        <p:spPr>
          <a:xfrm>
            <a:off x="5518389" y="16069319"/>
            <a:ext cx="5979295" cy="4031873"/>
          </a:xfrm>
          <a:prstGeom prst="rect">
            <a:avLst/>
          </a:prstGeom>
        </p:spPr>
        <p:txBody>
          <a:bodyPr wrap="square">
            <a:spAutoFit/>
          </a:bodyPr>
          <a:lstStyle/>
          <a:p>
            <a:pPr algn="just"/>
            <a:r>
              <a:rPr lang="en-US" sz="3200" b="1" dirty="0" smtClean="0">
                <a:latin typeface="Times New Roman"/>
                <a:cs typeface="Times New Roman"/>
              </a:rPr>
              <a:t>Figure 1</a:t>
            </a:r>
            <a:r>
              <a:rPr lang="en-US" sz="3200" dirty="0" smtClean="0">
                <a:latin typeface="Times New Roman"/>
                <a:cs typeface="Times New Roman"/>
              </a:rPr>
              <a:t>: Positive AMV </a:t>
            </a:r>
            <a:r>
              <a:rPr lang="en-US" sz="3200" dirty="0">
                <a:latin typeface="Times New Roman"/>
                <a:cs typeface="Times New Roman"/>
              </a:rPr>
              <a:t>SST anomaly pattern added to the CMIP5 models for both the early and late 21</a:t>
            </a:r>
            <a:r>
              <a:rPr lang="en-US" sz="3200" baseline="30000" dirty="0">
                <a:latin typeface="Times New Roman"/>
                <a:cs typeface="Times New Roman"/>
              </a:rPr>
              <a:t>st</a:t>
            </a:r>
            <a:r>
              <a:rPr lang="en-US" sz="3200" dirty="0">
                <a:latin typeface="Times New Roman"/>
                <a:cs typeface="Times New Roman"/>
              </a:rPr>
              <a:t> century simulations. Negative </a:t>
            </a:r>
            <a:r>
              <a:rPr lang="en-US" sz="3200" dirty="0" smtClean="0">
                <a:latin typeface="Times New Roman"/>
                <a:cs typeface="Times New Roman"/>
              </a:rPr>
              <a:t>AMV </a:t>
            </a:r>
            <a:r>
              <a:rPr lang="en-US" sz="3200" dirty="0">
                <a:latin typeface="Times New Roman"/>
                <a:cs typeface="Times New Roman"/>
              </a:rPr>
              <a:t>SST anomaly pattern is identical to </a:t>
            </a:r>
            <a:r>
              <a:rPr lang="en-US" sz="3200" dirty="0" smtClean="0">
                <a:latin typeface="Times New Roman"/>
                <a:cs typeface="Times New Roman"/>
              </a:rPr>
              <a:t>AMV </a:t>
            </a:r>
            <a:r>
              <a:rPr lang="en-US" sz="3200" dirty="0">
                <a:latin typeface="Times New Roman"/>
                <a:cs typeface="Times New Roman"/>
              </a:rPr>
              <a:t>positive pattern but multiplied by -1. Contour interval 0.1K. </a:t>
            </a:r>
          </a:p>
        </p:txBody>
      </p:sp>
      <p:sp>
        <p:nvSpPr>
          <p:cNvPr id="39" name="Rectangle 38"/>
          <p:cNvSpPr/>
          <p:nvPr/>
        </p:nvSpPr>
        <p:spPr>
          <a:xfrm>
            <a:off x="12300780" y="32533812"/>
            <a:ext cx="13247625" cy="10433627"/>
          </a:xfrm>
          <a:prstGeom prst="rect">
            <a:avLst/>
          </a:prstGeom>
        </p:spPr>
        <p:txBody>
          <a:bodyPr wrap="square">
            <a:spAutoFit/>
          </a:bodyPr>
          <a:lstStyle/>
          <a:p>
            <a:pPr algn="just"/>
            <a:r>
              <a:rPr lang="en-US" sz="3200" b="1" dirty="0" smtClean="0">
                <a:latin typeface="Times New Roman"/>
                <a:cs typeface="Times New Roman"/>
              </a:rPr>
              <a:t>Figure 5</a:t>
            </a:r>
            <a:r>
              <a:rPr lang="en-US" sz="3200" dirty="0" smtClean="0">
                <a:latin typeface="Times New Roman"/>
                <a:cs typeface="Times New Roman"/>
              </a:rPr>
              <a:t>: Boxplots </a:t>
            </a:r>
            <a:r>
              <a:rPr lang="en-US" sz="3200" dirty="0">
                <a:latin typeface="Times New Roman"/>
                <a:cs typeface="Times New Roman"/>
              </a:rPr>
              <a:t>of named tropical cyclone (NTC) counts and hurricane counts in the North Atlantic. (Top) NTC counts. (Bottom) Hurricane counts. In each </a:t>
            </a:r>
            <a:r>
              <a:rPr lang="en-US" sz="3200" dirty="0" smtClean="0">
                <a:latin typeface="Times New Roman"/>
                <a:cs typeface="Times New Roman"/>
              </a:rPr>
              <a:t>box </a:t>
            </a:r>
            <a:r>
              <a:rPr lang="en-US" sz="3200" dirty="0">
                <a:latin typeface="Times New Roman"/>
                <a:cs typeface="Times New Roman"/>
              </a:rPr>
              <a:t>the thick horizontal line represents the median value, whiskers represent the 10</a:t>
            </a:r>
            <a:r>
              <a:rPr lang="en-US" sz="3200" baseline="30000" dirty="0">
                <a:latin typeface="Times New Roman"/>
                <a:cs typeface="Times New Roman"/>
              </a:rPr>
              <a:t>th</a:t>
            </a:r>
            <a:r>
              <a:rPr lang="en-US" sz="3200" dirty="0">
                <a:latin typeface="Times New Roman"/>
                <a:cs typeface="Times New Roman"/>
              </a:rPr>
              <a:t> and 90</a:t>
            </a:r>
            <a:r>
              <a:rPr lang="en-US" sz="3200" baseline="30000" dirty="0">
                <a:latin typeface="Times New Roman"/>
                <a:cs typeface="Times New Roman"/>
              </a:rPr>
              <a:t>th</a:t>
            </a:r>
            <a:r>
              <a:rPr lang="en-US" sz="3200" dirty="0">
                <a:latin typeface="Times New Roman"/>
                <a:cs typeface="Times New Roman"/>
              </a:rPr>
              <a:t> percentiles. </a:t>
            </a:r>
            <a:r>
              <a:rPr lang="en-US" sz="3200" dirty="0" smtClean="0">
                <a:latin typeface="Times New Roman"/>
                <a:cs typeface="Times New Roman"/>
              </a:rPr>
              <a:t>OBS1</a:t>
            </a:r>
            <a:r>
              <a:rPr lang="en-US" sz="3200" dirty="0">
                <a:latin typeface="Times New Roman"/>
                <a:cs typeface="Times New Roman"/>
              </a:rPr>
              <a:t>(OBS2) denote the </a:t>
            </a:r>
            <a:r>
              <a:rPr lang="en-US" sz="3200" dirty="0" smtClean="0">
                <a:latin typeface="Times New Roman"/>
                <a:cs typeface="Times New Roman"/>
              </a:rPr>
              <a:t>1982-</a:t>
            </a:r>
            <a:r>
              <a:rPr lang="en-US" sz="3200" dirty="0">
                <a:latin typeface="Times New Roman"/>
                <a:cs typeface="Times New Roman"/>
              </a:rPr>
              <a:t>1994(1995-2009) values from the IBTrACS data. BC1(BC2) denote the 1982-1994(1995-2009) values using the OIv2 SSTs. The early 21</a:t>
            </a:r>
            <a:r>
              <a:rPr lang="en-US" sz="3200" baseline="30000" dirty="0">
                <a:latin typeface="Times New Roman"/>
                <a:cs typeface="Times New Roman"/>
              </a:rPr>
              <a:t>st</a:t>
            </a:r>
            <a:r>
              <a:rPr lang="en-US" sz="3200" dirty="0">
                <a:latin typeface="Times New Roman"/>
                <a:cs typeface="Times New Roman"/>
              </a:rPr>
              <a:t> century negative (positive) </a:t>
            </a:r>
            <a:r>
              <a:rPr lang="en-US" sz="3200" dirty="0" smtClean="0">
                <a:latin typeface="Times New Roman"/>
                <a:cs typeface="Times New Roman"/>
              </a:rPr>
              <a:t>AMV </a:t>
            </a:r>
            <a:r>
              <a:rPr lang="en-US" sz="3200" dirty="0">
                <a:latin typeface="Times New Roman"/>
                <a:cs typeface="Times New Roman"/>
              </a:rPr>
              <a:t>simulations are denoted as EN(EP) while the late 21</a:t>
            </a:r>
            <a:r>
              <a:rPr lang="en-US" sz="3200" baseline="30000" dirty="0">
                <a:latin typeface="Times New Roman"/>
                <a:cs typeface="Times New Roman"/>
              </a:rPr>
              <a:t>st</a:t>
            </a:r>
            <a:r>
              <a:rPr lang="en-US" sz="3200" dirty="0">
                <a:latin typeface="Times New Roman"/>
                <a:cs typeface="Times New Roman"/>
              </a:rPr>
              <a:t> century negative (positive) </a:t>
            </a:r>
            <a:r>
              <a:rPr lang="en-US" sz="3200" dirty="0" smtClean="0">
                <a:latin typeface="Times New Roman"/>
                <a:cs typeface="Times New Roman"/>
              </a:rPr>
              <a:t>AMV </a:t>
            </a:r>
            <a:r>
              <a:rPr lang="en-US" sz="3200" dirty="0">
                <a:latin typeface="Times New Roman"/>
                <a:cs typeface="Times New Roman"/>
              </a:rPr>
              <a:t>simulations are labeled LN (LP). Outliers </a:t>
            </a:r>
            <a:r>
              <a:rPr lang="en-US" sz="3200" dirty="0" smtClean="0">
                <a:latin typeface="Times New Roman"/>
                <a:cs typeface="Times New Roman"/>
              </a:rPr>
              <a:t>(denoted by squares) are </a:t>
            </a:r>
            <a:r>
              <a:rPr lang="en-US" sz="3200" dirty="0">
                <a:latin typeface="Times New Roman"/>
                <a:cs typeface="Times New Roman"/>
              </a:rPr>
              <a:t>considered if they lie outside 1.5 times the inter-quartile range. </a:t>
            </a:r>
            <a:endParaRPr lang="en-US" sz="3200" dirty="0" smtClean="0">
              <a:latin typeface="Times New Roman"/>
              <a:cs typeface="Times New Roman"/>
            </a:endParaRPr>
          </a:p>
          <a:p>
            <a:pPr marL="457200" indent="-457200" algn="just">
              <a:buFont typeface="Arial"/>
              <a:buChar char="•"/>
            </a:pPr>
            <a:r>
              <a:rPr lang="en-US" sz="3200" dirty="0" smtClean="0">
                <a:latin typeface="Times New Roman"/>
                <a:cs typeface="Times New Roman"/>
              </a:rPr>
              <a:t>Mean NTC counts not statistically different between EN/LN and EP/LP</a:t>
            </a:r>
          </a:p>
          <a:p>
            <a:pPr marL="457200" indent="-457200" algn="just">
              <a:buFont typeface="Arial"/>
              <a:buChar char="•"/>
            </a:pPr>
            <a:r>
              <a:rPr lang="en-US" sz="3200" dirty="0" smtClean="0">
                <a:latin typeface="Times New Roman"/>
                <a:cs typeface="Times New Roman"/>
              </a:rPr>
              <a:t>Approximately 68% increase in mean NTC counts during AMV+ phase compared to model’s average BC1 and BC2 simulations – occurs for both CCSM4 and CanESM2 SSTs</a:t>
            </a:r>
          </a:p>
          <a:p>
            <a:pPr marL="457200" indent="-457200" algn="just">
              <a:buFont typeface="Arial"/>
              <a:buChar char="•"/>
            </a:pPr>
            <a:r>
              <a:rPr lang="en-US" sz="3200" dirty="0" smtClean="0">
                <a:latin typeface="Times New Roman"/>
                <a:cs typeface="Times New Roman"/>
              </a:rPr>
              <a:t>Approximately 72% increase in mean HR counts during AMV+ phase compared to model’s BC1 and BC2 simulations</a:t>
            </a:r>
          </a:p>
          <a:p>
            <a:pPr marL="457200" indent="-457200" algn="just">
              <a:buFont typeface="Arial"/>
              <a:buChar char="•"/>
            </a:pPr>
            <a:r>
              <a:rPr lang="en-US" sz="3200" dirty="0" smtClean="0">
                <a:latin typeface="Times New Roman"/>
                <a:cs typeface="Times New Roman"/>
              </a:rPr>
              <a:t>Projected changes in mean HR counts during AMV- phase not statistically different than the model’s 1995-2009 mean</a:t>
            </a:r>
          </a:p>
          <a:p>
            <a:pPr marL="457200" indent="-457200" algn="just">
              <a:buFont typeface="Arial"/>
              <a:buChar char="•"/>
            </a:pPr>
            <a:r>
              <a:rPr lang="en-US" sz="3200" dirty="0" smtClean="0">
                <a:latin typeface="Times New Roman"/>
                <a:cs typeface="Times New Roman"/>
              </a:rPr>
              <a:t>When averaged over both 20-year time periods and both AMV phases the mean HR count from the CCSM4 SST simulations yield a 24% increase compared to BC2 while the CanESM2 SST simulations yield a 43% increase </a:t>
            </a:r>
            <a:endParaRPr lang="en-US" sz="3200" dirty="0">
              <a:latin typeface="Times New Roman"/>
              <a:cs typeface="Times New Roman"/>
            </a:endParaRPr>
          </a:p>
        </p:txBody>
      </p:sp>
      <p:sp>
        <p:nvSpPr>
          <p:cNvPr id="41" name="Rectangle 40"/>
          <p:cNvSpPr/>
          <p:nvPr/>
        </p:nvSpPr>
        <p:spPr>
          <a:xfrm>
            <a:off x="26401841" y="16366046"/>
            <a:ext cx="11665545" cy="4524315"/>
          </a:xfrm>
          <a:prstGeom prst="rect">
            <a:avLst/>
          </a:prstGeom>
        </p:spPr>
        <p:txBody>
          <a:bodyPr wrap="square">
            <a:spAutoFit/>
          </a:bodyPr>
          <a:lstStyle/>
          <a:p>
            <a:pPr algn="just"/>
            <a:r>
              <a:rPr lang="en-US" sz="3200" b="1" dirty="0" smtClean="0">
                <a:latin typeface="Times New Roman"/>
                <a:cs typeface="Times New Roman"/>
              </a:rPr>
              <a:t>Figure 6</a:t>
            </a:r>
            <a:r>
              <a:rPr lang="en-US" sz="3200" dirty="0" smtClean="0">
                <a:latin typeface="Times New Roman"/>
                <a:cs typeface="Times New Roman"/>
              </a:rPr>
              <a:t>: Factorial </a:t>
            </a:r>
            <a:r>
              <a:rPr lang="en-US" sz="3200" dirty="0">
                <a:latin typeface="Times New Roman"/>
                <a:cs typeface="Times New Roman"/>
              </a:rPr>
              <a:t>changes in </a:t>
            </a:r>
            <a:r>
              <a:rPr lang="en-US" sz="3200" dirty="0" smtClean="0">
                <a:latin typeface="Times New Roman"/>
                <a:cs typeface="Times New Roman"/>
              </a:rPr>
              <a:t>track densities (on </a:t>
            </a:r>
            <a:r>
              <a:rPr lang="en-US" sz="3200" dirty="0">
                <a:latin typeface="Times New Roman"/>
                <a:cs typeface="Times New Roman"/>
              </a:rPr>
              <a:t>3° x 3° grid </a:t>
            </a:r>
            <a:r>
              <a:rPr lang="en-US" sz="3200" dirty="0" smtClean="0">
                <a:latin typeface="Times New Roman"/>
                <a:cs typeface="Times New Roman"/>
              </a:rPr>
              <a:t>boxes) between the early and late 21</a:t>
            </a:r>
            <a:r>
              <a:rPr lang="en-US" sz="3200" baseline="30000" dirty="0" smtClean="0">
                <a:latin typeface="Times New Roman"/>
                <a:cs typeface="Times New Roman"/>
              </a:rPr>
              <a:t>st</a:t>
            </a:r>
            <a:r>
              <a:rPr lang="en-US" sz="3200" dirty="0" smtClean="0">
                <a:latin typeface="Times New Roman"/>
                <a:cs typeface="Times New Roman"/>
              </a:rPr>
              <a:t> century CanESM2 and CCSM4 simulations with the current climate (BC1 and BC2) experiments. The </a:t>
            </a:r>
            <a:r>
              <a:rPr lang="en-US" sz="3200" dirty="0">
                <a:latin typeface="Times New Roman"/>
                <a:cs typeface="Times New Roman"/>
              </a:rPr>
              <a:t>technique used to calculate the </a:t>
            </a:r>
            <a:r>
              <a:rPr lang="en-US" sz="3200" dirty="0" smtClean="0">
                <a:latin typeface="Times New Roman"/>
                <a:cs typeface="Times New Roman"/>
              </a:rPr>
              <a:t>factorial </a:t>
            </a:r>
            <a:r>
              <a:rPr lang="en-US" sz="3200" dirty="0">
                <a:latin typeface="Times New Roman"/>
                <a:cs typeface="Times New Roman"/>
              </a:rPr>
              <a:t>change is based on </a:t>
            </a:r>
            <a:r>
              <a:rPr lang="en-US" sz="3200" dirty="0" err="1">
                <a:latin typeface="Times New Roman"/>
                <a:cs typeface="Times New Roman"/>
              </a:rPr>
              <a:t>Strazzo</a:t>
            </a:r>
            <a:r>
              <a:rPr lang="en-US" sz="3200" dirty="0">
                <a:latin typeface="Times New Roman"/>
                <a:cs typeface="Times New Roman"/>
              </a:rPr>
              <a:t> et al. (2013). </a:t>
            </a:r>
            <a:r>
              <a:rPr lang="en-US" sz="3200" dirty="0" smtClean="0">
                <a:latin typeface="Times New Roman"/>
                <a:cs typeface="Times New Roman"/>
              </a:rPr>
              <a:t>Track density </a:t>
            </a:r>
            <a:r>
              <a:rPr lang="en-US" sz="3200" dirty="0">
                <a:latin typeface="Times New Roman"/>
                <a:cs typeface="Times New Roman"/>
              </a:rPr>
              <a:t>is normalized using the total number of events over </a:t>
            </a:r>
            <a:r>
              <a:rPr lang="en-US" sz="3200" dirty="0" smtClean="0">
                <a:latin typeface="Times New Roman"/>
                <a:cs typeface="Times New Roman"/>
              </a:rPr>
              <a:t>the </a:t>
            </a:r>
            <a:r>
              <a:rPr lang="en-US" sz="3200" dirty="0">
                <a:latin typeface="Times New Roman"/>
                <a:cs typeface="Times New Roman"/>
              </a:rPr>
              <a:t>domain. </a:t>
            </a:r>
            <a:r>
              <a:rPr lang="en-US" sz="3200" dirty="0" smtClean="0">
                <a:latin typeface="Times New Roman"/>
                <a:cs typeface="Times New Roman"/>
              </a:rPr>
              <a:t>Plotted is </a:t>
            </a:r>
            <a:r>
              <a:rPr lang="en-US" sz="3200" dirty="0">
                <a:latin typeface="Times New Roman"/>
                <a:cs typeface="Times New Roman"/>
              </a:rPr>
              <a:t>the base-two logarithm </a:t>
            </a:r>
            <a:r>
              <a:rPr lang="en-US" sz="3200" dirty="0" smtClean="0">
                <a:latin typeface="Times New Roman"/>
                <a:cs typeface="Times New Roman"/>
              </a:rPr>
              <a:t>of the </a:t>
            </a:r>
            <a:r>
              <a:rPr lang="en-US" sz="3200" dirty="0">
                <a:latin typeface="Times New Roman"/>
                <a:cs typeface="Times New Roman"/>
              </a:rPr>
              <a:t>normalized </a:t>
            </a:r>
            <a:r>
              <a:rPr lang="en-US" sz="3200" dirty="0" smtClean="0">
                <a:latin typeface="Times New Roman"/>
                <a:cs typeface="Times New Roman"/>
              </a:rPr>
              <a:t>track densities </a:t>
            </a:r>
            <a:r>
              <a:rPr lang="en-US" sz="3200" dirty="0">
                <a:latin typeface="Times New Roman"/>
                <a:cs typeface="Times New Roman"/>
              </a:rPr>
              <a:t>divided by the normalized </a:t>
            </a:r>
            <a:r>
              <a:rPr lang="en-US" sz="3200" dirty="0" smtClean="0">
                <a:latin typeface="Times New Roman"/>
                <a:cs typeface="Times New Roman"/>
              </a:rPr>
              <a:t>BC1 and BC2 track densities. CCSM4 shows more Gulf of Mexico landfalls while CanESM2 shows enhanced Southeast impacts.</a:t>
            </a:r>
            <a:endParaRPr lang="en-US" sz="3200" dirty="0">
              <a:latin typeface="Times New Roman"/>
              <a:cs typeface="Times New Roman"/>
            </a:endParaRPr>
          </a:p>
        </p:txBody>
      </p:sp>
      <p:sp>
        <p:nvSpPr>
          <p:cNvPr id="44" name="TextBox 43"/>
          <p:cNvSpPr txBox="1"/>
          <p:nvPr/>
        </p:nvSpPr>
        <p:spPr>
          <a:xfrm>
            <a:off x="20934236" y="8232242"/>
            <a:ext cx="4728190" cy="10433627"/>
          </a:xfrm>
          <a:prstGeom prst="rect">
            <a:avLst/>
          </a:prstGeom>
          <a:noFill/>
        </p:spPr>
        <p:txBody>
          <a:bodyPr wrap="square" rtlCol="0">
            <a:spAutoFit/>
          </a:bodyPr>
          <a:lstStyle/>
          <a:p>
            <a:pPr algn="just"/>
            <a:r>
              <a:rPr lang="en-US" sz="3200" b="1" dirty="0" smtClean="0">
                <a:latin typeface="Times New Roman"/>
                <a:cs typeface="Times New Roman"/>
              </a:rPr>
              <a:t>Figure 4</a:t>
            </a:r>
            <a:r>
              <a:rPr lang="en-US" sz="3200" dirty="0" smtClean="0">
                <a:latin typeface="Times New Roman"/>
                <a:cs typeface="Times New Roman"/>
              </a:rPr>
              <a:t>: Mean </a:t>
            </a:r>
            <a:r>
              <a:rPr lang="en-US" sz="3200" dirty="0">
                <a:latin typeface="Times New Roman"/>
                <a:cs typeface="Times New Roman"/>
              </a:rPr>
              <a:t>ASO SST time series in the Niño-3.4 and main development region (MDR). Heavy black lines are the historical and RCP 4.5 simulation (not bias corrected) from CMIP5. Red lines show the SSTs for the AMV+ simulations; blue lines show the SSTs for the AMV- simulations. The orange line is the bias corrected time series</a:t>
            </a:r>
            <a:r>
              <a:rPr lang="en-US" sz="3200" dirty="0" smtClean="0">
                <a:latin typeface="Times New Roman"/>
                <a:cs typeface="Times New Roman"/>
              </a:rPr>
              <a:t>. For </a:t>
            </a:r>
            <a:r>
              <a:rPr lang="en-US" sz="3200" dirty="0">
                <a:latin typeface="Times New Roman"/>
                <a:cs typeface="Times New Roman"/>
              </a:rPr>
              <a:t>reference, the green lines are the NOAA ERSSTv3b SSTs from 1940-2005. The vertical dashed lines bracket the two time periods of the study. </a:t>
            </a:r>
            <a:r>
              <a:rPr lang="en-US" sz="3200" dirty="0" smtClean="0">
                <a:latin typeface="Times New Roman"/>
                <a:cs typeface="Times New Roman"/>
              </a:rPr>
              <a:t>Unit </a:t>
            </a:r>
            <a:r>
              <a:rPr lang="en-US" sz="3200" dirty="0">
                <a:latin typeface="Times New Roman"/>
                <a:cs typeface="Times New Roman"/>
              </a:rPr>
              <a:t>Kelvin. </a:t>
            </a:r>
          </a:p>
        </p:txBody>
      </p:sp>
      <p:sp>
        <p:nvSpPr>
          <p:cNvPr id="45" name="TextBox 44"/>
          <p:cNvSpPr txBox="1"/>
          <p:nvPr/>
        </p:nvSpPr>
        <p:spPr>
          <a:xfrm>
            <a:off x="15966693" y="20851962"/>
            <a:ext cx="7122488" cy="923330"/>
          </a:xfrm>
          <a:prstGeom prst="rect">
            <a:avLst/>
          </a:prstGeom>
          <a:solidFill>
            <a:schemeClr val="tx2">
              <a:lumMod val="20000"/>
              <a:lumOff val="80000"/>
            </a:schemeClr>
          </a:solidFill>
          <a:ln w="38100" cmpd="sng">
            <a:solidFill>
              <a:schemeClr val="tx1"/>
            </a:solidFill>
          </a:ln>
        </p:spPr>
        <p:txBody>
          <a:bodyPr wrap="none" rtlCol="0">
            <a:spAutoFit/>
          </a:bodyPr>
          <a:lstStyle/>
          <a:p>
            <a:r>
              <a:rPr lang="en-US" sz="5400" dirty="0" smtClean="0">
                <a:latin typeface="Times New Roman"/>
                <a:cs typeface="Times New Roman"/>
              </a:rPr>
              <a:t>Tropical Cyclone Counts</a:t>
            </a:r>
            <a:endParaRPr lang="en-US" sz="5400" dirty="0">
              <a:latin typeface="Times New Roman"/>
              <a:cs typeface="Times New Roman"/>
            </a:endParaRPr>
          </a:p>
        </p:txBody>
      </p:sp>
      <p:sp>
        <p:nvSpPr>
          <p:cNvPr id="46" name="TextBox 45"/>
          <p:cNvSpPr txBox="1"/>
          <p:nvPr/>
        </p:nvSpPr>
        <p:spPr>
          <a:xfrm>
            <a:off x="27880291" y="6308975"/>
            <a:ext cx="9368810" cy="923330"/>
          </a:xfrm>
          <a:prstGeom prst="rect">
            <a:avLst/>
          </a:prstGeom>
          <a:solidFill>
            <a:schemeClr val="tx2">
              <a:lumMod val="20000"/>
              <a:lumOff val="80000"/>
            </a:schemeClr>
          </a:solidFill>
          <a:ln w="38100" cmpd="sng">
            <a:solidFill>
              <a:schemeClr val="tx1"/>
            </a:solidFill>
          </a:ln>
        </p:spPr>
        <p:txBody>
          <a:bodyPr wrap="square" rtlCol="0" anchor="t">
            <a:spAutoFit/>
          </a:bodyPr>
          <a:lstStyle/>
          <a:p>
            <a:r>
              <a:rPr lang="en-US" sz="5400" dirty="0" smtClean="0">
                <a:latin typeface="Times New Roman"/>
                <a:cs typeface="Times New Roman"/>
              </a:rPr>
              <a:t>Log</a:t>
            </a:r>
            <a:r>
              <a:rPr lang="en-US" sz="5400" baseline="-25000" dirty="0" smtClean="0">
                <a:latin typeface="Times New Roman"/>
                <a:cs typeface="Times New Roman"/>
              </a:rPr>
              <a:t>2</a:t>
            </a:r>
            <a:r>
              <a:rPr lang="en-US" sz="5400" dirty="0" smtClean="0">
                <a:latin typeface="Times New Roman"/>
                <a:cs typeface="Times New Roman"/>
              </a:rPr>
              <a:t> Track Density Differences</a:t>
            </a:r>
            <a:endParaRPr lang="en-US" sz="5400" dirty="0">
              <a:latin typeface="Times New Roman"/>
              <a:cs typeface="Times New Roman"/>
            </a:endParaRPr>
          </a:p>
        </p:txBody>
      </p:sp>
      <p:sp>
        <p:nvSpPr>
          <p:cNvPr id="47" name="TextBox 46"/>
          <p:cNvSpPr txBox="1"/>
          <p:nvPr/>
        </p:nvSpPr>
        <p:spPr>
          <a:xfrm>
            <a:off x="2257842" y="21550161"/>
            <a:ext cx="2403222" cy="523220"/>
          </a:xfrm>
          <a:prstGeom prst="rect">
            <a:avLst/>
          </a:prstGeom>
          <a:noFill/>
        </p:spPr>
        <p:txBody>
          <a:bodyPr wrap="none" rtlCol="0">
            <a:spAutoFit/>
          </a:bodyPr>
          <a:lstStyle/>
          <a:p>
            <a:r>
              <a:rPr lang="en-US" sz="2800" dirty="0" smtClean="0">
                <a:latin typeface="Times New Roman"/>
                <a:cs typeface="Times New Roman"/>
              </a:rPr>
              <a:t>Negative AMV </a:t>
            </a:r>
            <a:endParaRPr lang="en-US" sz="2800" dirty="0">
              <a:latin typeface="Times New Roman"/>
              <a:cs typeface="Times New Roman"/>
            </a:endParaRPr>
          </a:p>
        </p:txBody>
      </p:sp>
      <p:sp>
        <p:nvSpPr>
          <p:cNvPr id="48" name="TextBox 47"/>
          <p:cNvSpPr txBox="1"/>
          <p:nvPr/>
        </p:nvSpPr>
        <p:spPr>
          <a:xfrm>
            <a:off x="7542075" y="21561122"/>
            <a:ext cx="2249334" cy="523220"/>
          </a:xfrm>
          <a:prstGeom prst="rect">
            <a:avLst/>
          </a:prstGeom>
          <a:noFill/>
        </p:spPr>
        <p:txBody>
          <a:bodyPr wrap="none" rtlCol="0">
            <a:spAutoFit/>
          </a:bodyPr>
          <a:lstStyle/>
          <a:p>
            <a:r>
              <a:rPr lang="en-US" sz="2800" dirty="0" smtClean="0">
                <a:latin typeface="Times New Roman"/>
                <a:cs typeface="Times New Roman"/>
              </a:rPr>
              <a:t>Positive AMV </a:t>
            </a:r>
            <a:endParaRPr lang="en-US" sz="2800" dirty="0">
              <a:latin typeface="Times New Roman"/>
              <a:cs typeface="Times New Roman"/>
            </a:endParaRPr>
          </a:p>
        </p:txBody>
      </p:sp>
      <p:sp>
        <p:nvSpPr>
          <p:cNvPr id="52" name="Rectangle 51"/>
          <p:cNvSpPr/>
          <p:nvPr/>
        </p:nvSpPr>
        <p:spPr>
          <a:xfrm>
            <a:off x="25774224" y="7806586"/>
            <a:ext cx="289182" cy="34295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526982" y="7925444"/>
            <a:ext cx="289182" cy="34295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16002838" y="7747585"/>
            <a:ext cx="1369686" cy="584776"/>
          </a:xfrm>
          <a:prstGeom prst="rect">
            <a:avLst/>
          </a:prstGeom>
          <a:noFill/>
        </p:spPr>
        <p:txBody>
          <a:bodyPr wrap="none" rtlCol="0">
            <a:spAutoFit/>
          </a:bodyPr>
          <a:lstStyle/>
          <a:p>
            <a:r>
              <a:rPr lang="en-US" sz="3200" dirty="0" smtClean="0"/>
              <a:t>CCSM4</a:t>
            </a:r>
            <a:endParaRPr lang="en-US" sz="3200" dirty="0"/>
          </a:p>
        </p:txBody>
      </p:sp>
      <p:sp>
        <p:nvSpPr>
          <p:cNvPr id="55" name="TextBox 54"/>
          <p:cNvSpPr txBox="1"/>
          <p:nvPr/>
        </p:nvSpPr>
        <p:spPr>
          <a:xfrm>
            <a:off x="15966693" y="13614265"/>
            <a:ext cx="1763423" cy="584776"/>
          </a:xfrm>
          <a:prstGeom prst="rect">
            <a:avLst/>
          </a:prstGeom>
          <a:noFill/>
        </p:spPr>
        <p:txBody>
          <a:bodyPr wrap="none" rtlCol="0">
            <a:spAutoFit/>
          </a:bodyPr>
          <a:lstStyle/>
          <a:p>
            <a:r>
              <a:rPr lang="en-US" sz="3200" dirty="0" smtClean="0"/>
              <a:t>CanESM2</a:t>
            </a:r>
            <a:endParaRPr lang="en-US" sz="3200" dirty="0"/>
          </a:p>
        </p:txBody>
      </p:sp>
      <p:sp>
        <p:nvSpPr>
          <p:cNvPr id="56" name="TextBox 55"/>
          <p:cNvSpPr txBox="1"/>
          <p:nvPr/>
        </p:nvSpPr>
        <p:spPr>
          <a:xfrm>
            <a:off x="14076381" y="13091045"/>
            <a:ext cx="835485" cy="523220"/>
          </a:xfrm>
          <a:prstGeom prst="rect">
            <a:avLst/>
          </a:prstGeom>
          <a:noFill/>
        </p:spPr>
        <p:txBody>
          <a:bodyPr wrap="none" rtlCol="0">
            <a:spAutoFit/>
          </a:bodyPr>
          <a:lstStyle/>
          <a:p>
            <a:r>
              <a:rPr lang="en-US" sz="2800" dirty="0" smtClean="0"/>
              <a:t>Year</a:t>
            </a:r>
            <a:endParaRPr lang="en-US" sz="2800" dirty="0"/>
          </a:p>
        </p:txBody>
      </p:sp>
      <p:sp>
        <p:nvSpPr>
          <p:cNvPr id="57" name="TextBox 56"/>
          <p:cNvSpPr txBox="1"/>
          <p:nvPr/>
        </p:nvSpPr>
        <p:spPr>
          <a:xfrm>
            <a:off x="18826107" y="13091045"/>
            <a:ext cx="835485" cy="523220"/>
          </a:xfrm>
          <a:prstGeom prst="rect">
            <a:avLst/>
          </a:prstGeom>
          <a:noFill/>
        </p:spPr>
        <p:txBody>
          <a:bodyPr wrap="none" rtlCol="0">
            <a:spAutoFit/>
          </a:bodyPr>
          <a:lstStyle/>
          <a:p>
            <a:r>
              <a:rPr lang="en-US" sz="2800" dirty="0" smtClean="0"/>
              <a:t>Year</a:t>
            </a:r>
            <a:endParaRPr lang="en-US" sz="2800" dirty="0"/>
          </a:p>
        </p:txBody>
      </p:sp>
      <p:sp>
        <p:nvSpPr>
          <p:cNvPr id="58" name="TextBox 57"/>
          <p:cNvSpPr txBox="1"/>
          <p:nvPr/>
        </p:nvSpPr>
        <p:spPr>
          <a:xfrm>
            <a:off x="14076381" y="19030597"/>
            <a:ext cx="835485" cy="523220"/>
          </a:xfrm>
          <a:prstGeom prst="rect">
            <a:avLst/>
          </a:prstGeom>
          <a:noFill/>
        </p:spPr>
        <p:txBody>
          <a:bodyPr wrap="none" rtlCol="0">
            <a:spAutoFit/>
          </a:bodyPr>
          <a:lstStyle/>
          <a:p>
            <a:r>
              <a:rPr lang="en-US" sz="2800" dirty="0" smtClean="0"/>
              <a:t>Year</a:t>
            </a:r>
            <a:endParaRPr lang="en-US" sz="2800" dirty="0"/>
          </a:p>
        </p:txBody>
      </p:sp>
      <p:sp>
        <p:nvSpPr>
          <p:cNvPr id="59" name="TextBox 58"/>
          <p:cNvSpPr txBox="1"/>
          <p:nvPr/>
        </p:nvSpPr>
        <p:spPr>
          <a:xfrm>
            <a:off x="18758760" y="18962393"/>
            <a:ext cx="835485" cy="523220"/>
          </a:xfrm>
          <a:prstGeom prst="rect">
            <a:avLst/>
          </a:prstGeom>
          <a:noFill/>
        </p:spPr>
        <p:txBody>
          <a:bodyPr wrap="none" rtlCol="0">
            <a:spAutoFit/>
          </a:bodyPr>
          <a:lstStyle/>
          <a:p>
            <a:r>
              <a:rPr lang="en-US" sz="2800" dirty="0" smtClean="0"/>
              <a:t>Year</a:t>
            </a:r>
            <a:endParaRPr lang="en-US" sz="2800" dirty="0"/>
          </a:p>
        </p:txBody>
      </p:sp>
      <p:pic>
        <p:nvPicPr>
          <p:cNvPr id="60" name="Picture 59" descr="strazz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87117" y="7663827"/>
            <a:ext cx="9650859" cy="8541374"/>
          </a:xfrm>
          <a:prstGeom prst="rect">
            <a:avLst/>
          </a:prstGeom>
        </p:spPr>
      </p:pic>
      <p:sp>
        <p:nvSpPr>
          <p:cNvPr id="61" name="TextBox 60"/>
          <p:cNvSpPr txBox="1"/>
          <p:nvPr/>
        </p:nvSpPr>
        <p:spPr>
          <a:xfrm>
            <a:off x="26492201" y="41133501"/>
            <a:ext cx="10756900" cy="1785104"/>
          </a:xfrm>
          <a:prstGeom prst="rect">
            <a:avLst/>
          </a:prstGeom>
          <a:noFill/>
        </p:spPr>
        <p:txBody>
          <a:bodyPr wrap="square" rtlCol="0">
            <a:spAutoFit/>
          </a:bodyPr>
          <a:lstStyle/>
          <a:p>
            <a:pPr marL="457200" indent="-457200"/>
            <a:r>
              <a:rPr lang="en-US" sz="1800" dirty="0">
                <a:latin typeface="Times New Roman"/>
                <a:cs typeface="Times New Roman"/>
              </a:rPr>
              <a:t>Goldenberg, S. B., C. W. </a:t>
            </a:r>
            <a:r>
              <a:rPr lang="en-US" sz="1800" dirty="0" err="1">
                <a:latin typeface="Times New Roman"/>
                <a:cs typeface="Times New Roman"/>
              </a:rPr>
              <a:t>Landsea</a:t>
            </a:r>
            <a:r>
              <a:rPr lang="en-US" sz="1800" dirty="0">
                <a:latin typeface="Times New Roman"/>
                <a:cs typeface="Times New Roman"/>
              </a:rPr>
              <a:t>, A. M. Mestas-Nunez, and W. M. Gray, 2001: The recent increase in Atlantic </a:t>
            </a:r>
            <a:r>
              <a:rPr lang="en-US" sz="1800" dirty="0" smtClean="0">
                <a:latin typeface="Times New Roman"/>
                <a:cs typeface="Times New Roman"/>
              </a:rPr>
              <a:t>hurricane </a:t>
            </a:r>
            <a:r>
              <a:rPr lang="en-US" sz="1800" dirty="0">
                <a:latin typeface="Times New Roman"/>
                <a:cs typeface="Times New Roman"/>
              </a:rPr>
              <a:t>activity: Causes and implications. </a:t>
            </a:r>
            <a:r>
              <a:rPr lang="en-US" sz="1800" i="1" dirty="0">
                <a:latin typeface="Times New Roman"/>
                <a:cs typeface="Times New Roman"/>
              </a:rPr>
              <a:t>Science</a:t>
            </a:r>
            <a:r>
              <a:rPr lang="en-US" sz="1800" dirty="0">
                <a:latin typeface="Times New Roman"/>
                <a:cs typeface="Times New Roman"/>
              </a:rPr>
              <a:t>, </a:t>
            </a:r>
            <a:r>
              <a:rPr lang="en-US" sz="1800" b="1" dirty="0">
                <a:latin typeface="Times New Roman"/>
                <a:cs typeface="Times New Roman"/>
              </a:rPr>
              <a:t>293</a:t>
            </a:r>
            <a:r>
              <a:rPr lang="en-US" sz="1800" dirty="0">
                <a:latin typeface="Times New Roman"/>
                <a:cs typeface="Times New Roman"/>
              </a:rPr>
              <a:t>, 474–479. </a:t>
            </a:r>
            <a:endParaRPr lang="en-US" sz="1800" dirty="0" smtClean="0">
              <a:latin typeface="Times New Roman"/>
              <a:cs typeface="Times New Roman"/>
            </a:endParaRPr>
          </a:p>
          <a:p>
            <a:pPr marL="457200" indent="-457200"/>
            <a:r>
              <a:rPr lang="en-US" sz="1800" dirty="0">
                <a:latin typeface="Times New Roman"/>
                <a:cs typeface="Times New Roman"/>
              </a:rPr>
              <a:t>LaRow, T. E., 2013: The impact of SST bias correction on North Atlantic hurricane </a:t>
            </a:r>
            <a:r>
              <a:rPr lang="en-US" sz="1800" dirty="0" smtClean="0">
                <a:latin typeface="Times New Roman"/>
                <a:cs typeface="Times New Roman"/>
              </a:rPr>
              <a:t>retrospective </a:t>
            </a:r>
            <a:r>
              <a:rPr lang="da-DK" sz="1800" dirty="0" err="1" smtClean="0">
                <a:latin typeface="Times New Roman"/>
                <a:cs typeface="Times New Roman"/>
              </a:rPr>
              <a:t>forecasts</a:t>
            </a:r>
            <a:r>
              <a:rPr lang="da-DK" sz="1800" dirty="0">
                <a:latin typeface="Times New Roman"/>
                <a:cs typeface="Times New Roman"/>
              </a:rPr>
              <a:t>. </a:t>
            </a:r>
            <a:r>
              <a:rPr lang="da-DK" sz="1800" i="1" dirty="0">
                <a:latin typeface="Times New Roman"/>
                <a:cs typeface="Times New Roman"/>
              </a:rPr>
              <a:t>Mon. </a:t>
            </a:r>
            <a:r>
              <a:rPr lang="da-DK" sz="1800" i="1" dirty="0" err="1">
                <a:latin typeface="Times New Roman"/>
                <a:cs typeface="Times New Roman"/>
              </a:rPr>
              <a:t>Wea</a:t>
            </a:r>
            <a:r>
              <a:rPr lang="da-DK" sz="1800" i="1" dirty="0">
                <a:latin typeface="Times New Roman"/>
                <a:cs typeface="Times New Roman"/>
              </a:rPr>
              <a:t>. Rev</a:t>
            </a:r>
            <a:r>
              <a:rPr lang="da-DK" sz="1800" dirty="0">
                <a:latin typeface="Times New Roman"/>
                <a:cs typeface="Times New Roman"/>
              </a:rPr>
              <a:t>., </a:t>
            </a:r>
            <a:r>
              <a:rPr lang="da-DK" sz="1800" b="1" dirty="0">
                <a:latin typeface="Times New Roman"/>
                <a:cs typeface="Times New Roman"/>
              </a:rPr>
              <a:t>141</a:t>
            </a:r>
            <a:r>
              <a:rPr lang="da-DK" sz="1800" dirty="0">
                <a:latin typeface="Times New Roman"/>
                <a:cs typeface="Times New Roman"/>
              </a:rPr>
              <a:t>, </a:t>
            </a:r>
            <a:r>
              <a:rPr lang="da-DK" sz="1800" dirty="0" smtClean="0">
                <a:latin typeface="Times New Roman"/>
                <a:cs typeface="Times New Roman"/>
              </a:rPr>
              <a:t>490-498</a:t>
            </a:r>
            <a:r>
              <a:rPr lang="da-DK" sz="1800" dirty="0">
                <a:latin typeface="Times New Roman"/>
                <a:cs typeface="Times New Roman"/>
              </a:rPr>
              <a:t>.</a:t>
            </a:r>
            <a:endParaRPr lang="en-US" sz="1800" dirty="0" smtClean="0">
              <a:latin typeface="Times New Roman"/>
              <a:cs typeface="Times New Roman"/>
            </a:endParaRPr>
          </a:p>
          <a:p>
            <a:pPr marL="457200" indent="-457200"/>
            <a:r>
              <a:rPr lang="en-US" sz="1800" dirty="0" err="1" smtClean="0">
                <a:latin typeface="Times New Roman"/>
                <a:cs typeface="Times New Roman"/>
              </a:rPr>
              <a:t>Strazzo</a:t>
            </a:r>
            <a:r>
              <a:rPr lang="en-US" sz="1800" dirty="0">
                <a:latin typeface="Times New Roman"/>
                <a:cs typeface="Times New Roman"/>
              </a:rPr>
              <a:t>, S., J. B. </a:t>
            </a:r>
            <a:r>
              <a:rPr lang="en-US" sz="1800" dirty="0" err="1">
                <a:latin typeface="Times New Roman"/>
                <a:cs typeface="Times New Roman"/>
              </a:rPr>
              <a:t>Elsner</a:t>
            </a:r>
            <a:r>
              <a:rPr lang="en-US" sz="1800" dirty="0">
                <a:latin typeface="Times New Roman"/>
                <a:cs typeface="Times New Roman"/>
              </a:rPr>
              <a:t>, T. </a:t>
            </a:r>
            <a:r>
              <a:rPr lang="en-US" sz="1800" dirty="0" err="1">
                <a:latin typeface="Times New Roman"/>
                <a:cs typeface="Times New Roman"/>
              </a:rPr>
              <a:t>LaRow</a:t>
            </a:r>
            <a:r>
              <a:rPr lang="en-US" sz="1800" dirty="0">
                <a:latin typeface="Times New Roman"/>
                <a:cs typeface="Times New Roman"/>
              </a:rPr>
              <a:t>, D. J. </a:t>
            </a:r>
            <a:r>
              <a:rPr lang="en-US" sz="1800" dirty="0" err="1">
                <a:latin typeface="Times New Roman"/>
                <a:cs typeface="Times New Roman"/>
              </a:rPr>
              <a:t>Halperin</a:t>
            </a:r>
            <a:r>
              <a:rPr lang="en-US" sz="1800" dirty="0">
                <a:latin typeface="Times New Roman"/>
                <a:cs typeface="Times New Roman"/>
              </a:rPr>
              <a:t>, and M. Zhao, 2013: Observed versus GCM- generated local tropical cyclone frequency: Comparisons using a spatial lattice. </a:t>
            </a:r>
            <a:r>
              <a:rPr lang="en-US" sz="1800" i="1" dirty="0">
                <a:latin typeface="Times New Roman"/>
                <a:cs typeface="Times New Roman"/>
              </a:rPr>
              <a:t>J. Climate</a:t>
            </a:r>
            <a:r>
              <a:rPr lang="en-US" sz="1800" dirty="0">
                <a:latin typeface="Times New Roman"/>
                <a:cs typeface="Times New Roman"/>
              </a:rPr>
              <a:t>, </a:t>
            </a:r>
            <a:r>
              <a:rPr lang="en-US" sz="1800" b="1" dirty="0">
                <a:latin typeface="Times New Roman"/>
                <a:cs typeface="Times New Roman"/>
              </a:rPr>
              <a:t>26</a:t>
            </a:r>
            <a:r>
              <a:rPr lang="en-US" sz="1800" dirty="0">
                <a:latin typeface="Times New Roman"/>
                <a:cs typeface="Times New Roman"/>
              </a:rPr>
              <a:t>, 8257–8268</a:t>
            </a:r>
            <a:r>
              <a:rPr lang="en-US" sz="2000" dirty="0">
                <a:latin typeface="Times New Roman"/>
                <a:cs typeface="Times New Roman"/>
              </a:rPr>
              <a:t>.</a:t>
            </a:r>
          </a:p>
        </p:txBody>
      </p:sp>
      <p:pic>
        <p:nvPicPr>
          <p:cNvPr id="62" name="Picture 61" descr="figure7new.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94479" y="21943964"/>
            <a:ext cx="10154622" cy="7772400"/>
          </a:xfrm>
          <a:prstGeom prst="rect">
            <a:avLst/>
          </a:prstGeom>
        </p:spPr>
      </p:pic>
      <p:sp>
        <p:nvSpPr>
          <p:cNvPr id="63" name="TextBox 62"/>
          <p:cNvSpPr txBox="1"/>
          <p:nvPr/>
        </p:nvSpPr>
        <p:spPr>
          <a:xfrm>
            <a:off x="29161527" y="21009081"/>
            <a:ext cx="6558206" cy="923330"/>
          </a:xfrm>
          <a:prstGeom prst="rect">
            <a:avLst/>
          </a:prstGeom>
          <a:solidFill>
            <a:schemeClr val="tx2">
              <a:lumMod val="20000"/>
              <a:lumOff val="80000"/>
            </a:schemeClr>
          </a:solidFill>
          <a:ln w="38100" cmpd="sng">
            <a:solidFill>
              <a:schemeClr val="tx1"/>
            </a:solidFill>
          </a:ln>
        </p:spPr>
        <p:txBody>
          <a:bodyPr wrap="none" rtlCol="0">
            <a:spAutoFit/>
          </a:bodyPr>
          <a:lstStyle/>
          <a:p>
            <a:pPr algn="ctr"/>
            <a:r>
              <a:rPr lang="en-US" sz="5400" dirty="0" smtClean="0">
                <a:latin typeface="Times New Roman"/>
                <a:cs typeface="Times New Roman"/>
              </a:rPr>
              <a:t>Relative SST Anomaly</a:t>
            </a:r>
            <a:endParaRPr lang="en-US" sz="5400" dirty="0">
              <a:latin typeface="Times New Roman"/>
              <a:cs typeface="Times New Roman"/>
            </a:endParaRPr>
          </a:p>
        </p:txBody>
      </p:sp>
      <p:sp>
        <p:nvSpPr>
          <p:cNvPr id="64" name="TextBox 63"/>
          <p:cNvSpPr txBox="1"/>
          <p:nvPr/>
        </p:nvSpPr>
        <p:spPr>
          <a:xfrm>
            <a:off x="26572190" y="29501018"/>
            <a:ext cx="11062143" cy="1569660"/>
          </a:xfrm>
          <a:prstGeom prst="rect">
            <a:avLst/>
          </a:prstGeom>
          <a:noFill/>
        </p:spPr>
        <p:txBody>
          <a:bodyPr wrap="square" rtlCol="0">
            <a:spAutoFit/>
          </a:bodyPr>
          <a:lstStyle/>
          <a:p>
            <a:r>
              <a:rPr lang="en-US" sz="3200" b="1" dirty="0" smtClean="0">
                <a:latin typeface="Times New Roman"/>
                <a:cs typeface="Times New Roman"/>
              </a:rPr>
              <a:t>Figure 7</a:t>
            </a:r>
            <a:r>
              <a:rPr lang="en-US" sz="3200" dirty="0" smtClean="0">
                <a:latin typeface="Times New Roman"/>
                <a:cs typeface="Times New Roman"/>
              </a:rPr>
              <a:t>: Scatter plots of relative ASO SST anomaly vs. NTC counts for early and late 21</a:t>
            </a:r>
            <a:r>
              <a:rPr lang="en-US" sz="3200" baseline="30000" dirty="0" smtClean="0">
                <a:latin typeface="Times New Roman"/>
                <a:cs typeface="Times New Roman"/>
              </a:rPr>
              <a:t>st</a:t>
            </a:r>
            <a:r>
              <a:rPr lang="en-US" sz="3200" dirty="0" smtClean="0">
                <a:latin typeface="Times New Roman"/>
                <a:cs typeface="Times New Roman"/>
              </a:rPr>
              <a:t> century positive/negative AMV. Linear trend lines are dashed.</a:t>
            </a:r>
            <a:endParaRPr lang="en-US" sz="3200" dirty="0">
              <a:latin typeface="Times New Roman"/>
              <a:cs typeface="Times New Roman"/>
            </a:endParaRPr>
          </a:p>
        </p:txBody>
      </p:sp>
      <p:sp>
        <p:nvSpPr>
          <p:cNvPr id="65" name="Oval 64"/>
          <p:cNvSpPr/>
          <p:nvPr/>
        </p:nvSpPr>
        <p:spPr>
          <a:xfrm>
            <a:off x="15864131" y="24211915"/>
            <a:ext cx="2178050" cy="1104900"/>
          </a:xfrm>
          <a:prstGeom prst="ellipse">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6497208" y="23094699"/>
            <a:ext cx="2178050" cy="1257300"/>
          </a:xfrm>
          <a:prstGeom prst="ellipse">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3102704" y="23507449"/>
            <a:ext cx="2178050" cy="1136650"/>
          </a:xfrm>
          <a:prstGeom prst="ellipse">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6342492" y="28239516"/>
            <a:ext cx="2178050" cy="1257300"/>
          </a:xfrm>
          <a:prstGeom prst="ellipse">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23069031" y="28520541"/>
            <a:ext cx="2178050" cy="1257300"/>
          </a:xfrm>
          <a:prstGeom prst="ellipse">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22453748" y="24567899"/>
            <a:ext cx="2178050" cy="787400"/>
          </a:xfrm>
          <a:prstGeom prst="ellipse">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5763111" y="29496816"/>
            <a:ext cx="2178050" cy="1104900"/>
          </a:xfrm>
          <a:prstGeom prst="ellipse">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22416240" y="29622499"/>
            <a:ext cx="2178050" cy="1104900"/>
          </a:xfrm>
          <a:prstGeom prst="ellipse">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27725793" y="22597080"/>
            <a:ext cx="723275" cy="584776"/>
          </a:xfrm>
          <a:prstGeom prst="rect">
            <a:avLst/>
          </a:prstGeom>
          <a:noFill/>
          <a:ln>
            <a:solidFill>
              <a:schemeClr val="tx1"/>
            </a:solidFill>
          </a:ln>
        </p:spPr>
        <p:txBody>
          <a:bodyPr wrap="none" rtlCol="0">
            <a:spAutoFit/>
          </a:bodyPr>
          <a:lstStyle/>
          <a:p>
            <a:r>
              <a:rPr lang="en-US" sz="1600" dirty="0" smtClean="0"/>
              <a:t>r=0.57</a:t>
            </a:r>
          </a:p>
          <a:p>
            <a:r>
              <a:rPr lang="en-US" sz="1600" dirty="0">
                <a:solidFill>
                  <a:srgbClr val="FF0000"/>
                </a:solidFill>
              </a:rPr>
              <a:t>r</a:t>
            </a:r>
            <a:r>
              <a:rPr lang="en-US" sz="1600" dirty="0" smtClean="0">
                <a:solidFill>
                  <a:srgbClr val="FF0000"/>
                </a:solidFill>
              </a:rPr>
              <a:t>=0.54</a:t>
            </a:r>
            <a:endParaRPr lang="en-US" sz="1600" dirty="0">
              <a:solidFill>
                <a:srgbClr val="FF0000"/>
              </a:solidFill>
            </a:endParaRPr>
          </a:p>
        </p:txBody>
      </p:sp>
      <p:sp>
        <p:nvSpPr>
          <p:cNvPr id="75" name="TextBox 74"/>
          <p:cNvSpPr txBox="1"/>
          <p:nvPr/>
        </p:nvSpPr>
        <p:spPr>
          <a:xfrm>
            <a:off x="32810028" y="22614013"/>
            <a:ext cx="723275" cy="584776"/>
          </a:xfrm>
          <a:prstGeom prst="rect">
            <a:avLst/>
          </a:prstGeom>
          <a:noFill/>
          <a:ln>
            <a:solidFill>
              <a:schemeClr val="tx1"/>
            </a:solidFill>
          </a:ln>
        </p:spPr>
        <p:txBody>
          <a:bodyPr wrap="none" rtlCol="0">
            <a:spAutoFit/>
          </a:bodyPr>
          <a:lstStyle/>
          <a:p>
            <a:r>
              <a:rPr lang="en-US" sz="1600" dirty="0" smtClean="0"/>
              <a:t>r=0.24</a:t>
            </a:r>
          </a:p>
          <a:p>
            <a:r>
              <a:rPr lang="en-US" sz="1600" dirty="0">
                <a:solidFill>
                  <a:srgbClr val="FF0000"/>
                </a:solidFill>
              </a:rPr>
              <a:t>r</a:t>
            </a:r>
            <a:r>
              <a:rPr lang="en-US" sz="1600" dirty="0" smtClean="0">
                <a:solidFill>
                  <a:srgbClr val="FF0000"/>
                </a:solidFill>
              </a:rPr>
              <a:t>=0.09</a:t>
            </a:r>
            <a:endParaRPr lang="en-US" sz="1600" dirty="0">
              <a:solidFill>
                <a:srgbClr val="FF0000"/>
              </a:solidFill>
            </a:endParaRPr>
          </a:p>
        </p:txBody>
      </p:sp>
      <p:sp>
        <p:nvSpPr>
          <p:cNvPr id="76" name="TextBox 75"/>
          <p:cNvSpPr txBox="1"/>
          <p:nvPr/>
        </p:nvSpPr>
        <p:spPr>
          <a:xfrm>
            <a:off x="27740609" y="26496062"/>
            <a:ext cx="723275" cy="584776"/>
          </a:xfrm>
          <a:prstGeom prst="rect">
            <a:avLst/>
          </a:prstGeom>
          <a:noFill/>
          <a:ln>
            <a:solidFill>
              <a:schemeClr val="tx1"/>
            </a:solidFill>
          </a:ln>
        </p:spPr>
        <p:txBody>
          <a:bodyPr wrap="none" rtlCol="0">
            <a:spAutoFit/>
          </a:bodyPr>
          <a:lstStyle/>
          <a:p>
            <a:r>
              <a:rPr lang="en-US" sz="1600" dirty="0" smtClean="0"/>
              <a:t>r=0.74</a:t>
            </a:r>
          </a:p>
          <a:p>
            <a:r>
              <a:rPr lang="en-US" sz="1600" dirty="0">
                <a:solidFill>
                  <a:srgbClr val="FF0000"/>
                </a:solidFill>
              </a:rPr>
              <a:t>r</a:t>
            </a:r>
            <a:r>
              <a:rPr lang="en-US" sz="1600" dirty="0" smtClean="0">
                <a:solidFill>
                  <a:srgbClr val="FF0000"/>
                </a:solidFill>
              </a:rPr>
              <a:t>=0.69</a:t>
            </a:r>
            <a:endParaRPr lang="en-US" sz="1600" dirty="0">
              <a:solidFill>
                <a:srgbClr val="FF0000"/>
              </a:solidFill>
            </a:endParaRPr>
          </a:p>
        </p:txBody>
      </p:sp>
      <p:sp>
        <p:nvSpPr>
          <p:cNvPr id="77" name="TextBox 76"/>
          <p:cNvSpPr txBox="1"/>
          <p:nvPr/>
        </p:nvSpPr>
        <p:spPr>
          <a:xfrm>
            <a:off x="32810028" y="26502240"/>
            <a:ext cx="723275" cy="584776"/>
          </a:xfrm>
          <a:prstGeom prst="rect">
            <a:avLst/>
          </a:prstGeom>
          <a:noFill/>
          <a:ln>
            <a:solidFill>
              <a:schemeClr val="tx1"/>
            </a:solidFill>
          </a:ln>
        </p:spPr>
        <p:txBody>
          <a:bodyPr wrap="none" rtlCol="0">
            <a:spAutoFit/>
          </a:bodyPr>
          <a:lstStyle/>
          <a:p>
            <a:r>
              <a:rPr lang="en-US" sz="1600" dirty="0" smtClean="0"/>
              <a:t>r=0.28</a:t>
            </a:r>
          </a:p>
          <a:p>
            <a:r>
              <a:rPr lang="en-US" sz="1600" dirty="0">
                <a:solidFill>
                  <a:srgbClr val="FF0000"/>
                </a:solidFill>
              </a:rPr>
              <a:t>r</a:t>
            </a:r>
            <a:r>
              <a:rPr lang="en-US" sz="1600" dirty="0" smtClean="0">
                <a:solidFill>
                  <a:srgbClr val="FF0000"/>
                </a:solidFill>
              </a:rPr>
              <a:t>=0.51</a:t>
            </a:r>
            <a:endParaRPr lang="en-US" sz="1600" dirty="0">
              <a:solidFill>
                <a:srgbClr val="FF0000"/>
              </a:solidFill>
            </a:endParaRPr>
          </a:p>
        </p:txBody>
      </p:sp>
      <p:cxnSp>
        <p:nvCxnSpPr>
          <p:cNvPr id="79" name="Straight Arrow Connector 78"/>
          <p:cNvCxnSpPr/>
          <p:nvPr/>
        </p:nvCxnSpPr>
        <p:spPr>
          <a:xfrm>
            <a:off x="18924593" y="12103273"/>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0186006" y="12255673"/>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4218277" y="12255673"/>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15502497" y="12390368"/>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4235114" y="18509351"/>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15502497" y="18316931"/>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18924593" y="18276911"/>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20186006" y="18124510"/>
            <a:ext cx="46419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6225500" y="32082933"/>
            <a:ext cx="12016315" cy="7971413"/>
          </a:xfrm>
          <a:prstGeom prst="rect">
            <a:avLst/>
          </a:prstGeom>
          <a:noFill/>
        </p:spPr>
        <p:txBody>
          <a:bodyPr wrap="square" rtlCol="0">
            <a:spAutoFit/>
          </a:bodyPr>
          <a:lstStyle/>
          <a:p>
            <a:pPr marL="457200" indent="-457200">
              <a:buFont typeface="Arial"/>
              <a:buChar char="•"/>
            </a:pPr>
            <a:r>
              <a:rPr lang="en-US" sz="3200" dirty="0" smtClean="0">
                <a:latin typeface="Times New Roman"/>
                <a:cs typeface="Times New Roman"/>
              </a:rPr>
              <a:t>Projecting the observed max/min phase of the AMO/AMV phases onto the CCSM4 and CanESM2 </a:t>
            </a:r>
            <a:r>
              <a:rPr lang="en-US" sz="3200" dirty="0">
                <a:latin typeface="Times New Roman"/>
                <a:cs typeface="Times New Roman"/>
              </a:rPr>
              <a:t>CMIP5 RCP4.5 </a:t>
            </a:r>
            <a:r>
              <a:rPr lang="en-US" sz="3200" dirty="0" smtClean="0">
                <a:latin typeface="Times New Roman"/>
                <a:cs typeface="Times New Roman"/>
              </a:rPr>
              <a:t>SSTs produced statistically significant changes in North Atlantic tropical cyclone activity in the FSU climate model (Figure 5).</a:t>
            </a:r>
          </a:p>
          <a:p>
            <a:pPr marL="457200" indent="-457200">
              <a:buFont typeface="Arial"/>
              <a:buChar char="•"/>
            </a:pPr>
            <a:r>
              <a:rPr lang="en-US" sz="3200" dirty="0" smtClean="0">
                <a:latin typeface="Times New Roman"/>
                <a:cs typeface="Times New Roman"/>
              </a:rPr>
              <a:t>Using the max/min AMV phases to bracket the level of hurricane activity in the 21</a:t>
            </a:r>
            <a:r>
              <a:rPr lang="en-US" sz="3200" baseline="30000" dirty="0" smtClean="0">
                <a:latin typeface="Times New Roman"/>
                <a:cs typeface="Times New Roman"/>
              </a:rPr>
              <a:t>st</a:t>
            </a:r>
            <a:r>
              <a:rPr lang="en-US" sz="3200" dirty="0" smtClean="0">
                <a:latin typeface="Times New Roman"/>
                <a:cs typeface="Times New Roman"/>
              </a:rPr>
              <a:t> century, shows that in a below average season, the frequency will be similar to the high level of activity seen since 1995 (Figure 5).</a:t>
            </a:r>
          </a:p>
          <a:p>
            <a:pPr marL="457200" indent="-457200">
              <a:buFont typeface="Arial"/>
              <a:buChar char="•"/>
            </a:pPr>
            <a:r>
              <a:rPr lang="en-US" sz="3200" dirty="0">
                <a:latin typeface="Times New Roman"/>
                <a:cs typeface="Times New Roman"/>
              </a:rPr>
              <a:t>CCSM4 shows more Gulf of Mexico landfalls while CanESM2 shows enhanced Southeast </a:t>
            </a:r>
            <a:r>
              <a:rPr lang="en-US" sz="3200" dirty="0" smtClean="0">
                <a:latin typeface="Times New Roman"/>
                <a:cs typeface="Times New Roman"/>
              </a:rPr>
              <a:t>impacts</a:t>
            </a:r>
            <a:r>
              <a:rPr lang="en-US" sz="3200" dirty="0">
                <a:latin typeface="Times New Roman"/>
                <a:cs typeface="Times New Roman"/>
              </a:rPr>
              <a:t> </a:t>
            </a:r>
            <a:r>
              <a:rPr lang="en-US" sz="3200" dirty="0" smtClean="0">
                <a:latin typeface="Times New Roman"/>
                <a:cs typeface="Times New Roman"/>
              </a:rPr>
              <a:t>(Figure 6).</a:t>
            </a:r>
          </a:p>
          <a:p>
            <a:pPr marL="457200" indent="-457200">
              <a:buFont typeface="Arial"/>
              <a:buChar char="•"/>
            </a:pPr>
            <a:r>
              <a:rPr lang="en-US" sz="3200" dirty="0" smtClean="0">
                <a:latin typeface="Times New Roman"/>
                <a:cs typeface="Times New Roman"/>
              </a:rPr>
              <a:t>Relative SST anomaly best predictor for NTC counts in CanESM2 simulations and Nino-3.4 SSTs best predictor in CCSM4 simulations (Figure 7).</a:t>
            </a:r>
          </a:p>
          <a:p>
            <a:pPr marL="457200" indent="-457200">
              <a:buFont typeface="Arial"/>
              <a:buChar char="•"/>
            </a:pPr>
            <a:endParaRPr lang="en-US" sz="3200" dirty="0" smtClean="0">
              <a:latin typeface="Times New Roman"/>
              <a:cs typeface="Times New Roman"/>
            </a:endParaRPr>
          </a:p>
          <a:p>
            <a:pPr marL="457200" indent="-457200">
              <a:buFont typeface="Arial"/>
              <a:buChar char="•"/>
            </a:pPr>
            <a:endParaRPr lang="en-US" sz="3200" dirty="0" smtClean="0">
              <a:latin typeface="Times New Roman"/>
              <a:cs typeface="Times New Roman"/>
            </a:endParaRPr>
          </a:p>
          <a:p>
            <a:pPr marL="457200" indent="-457200">
              <a:buFont typeface="Arial"/>
              <a:buChar char="•"/>
            </a:pPr>
            <a:endParaRPr lang="en-US" sz="3200" dirty="0">
              <a:latin typeface="Times New Roman"/>
              <a:cs typeface="Times New Roman"/>
            </a:endParaRPr>
          </a:p>
        </p:txBody>
      </p:sp>
      <p:sp>
        <p:nvSpPr>
          <p:cNvPr id="73" name="TextBox 72"/>
          <p:cNvSpPr txBox="1"/>
          <p:nvPr/>
        </p:nvSpPr>
        <p:spPr>
          <a:xfrm>
            <a:off x="31113487" y="38270643"/>
            <a:ext cx="3864209" cy="646331"/>
          </a:xfrm>
          <a:prstGeom prst="rect">
            <a:avLst/>
          </a:prstGeom>
          <a:solidFill>
            <a:schemeClr val="tx2">
              <a:lumMod val="20000"/>
              <a:lumOff val="80000"/>
            </a:schemeClr>
          </a:solidFill>
          <a:ln w="38100" cmpd="sng">
            <a:solidFill>
              <a:schemeClr val="tx1"/>
            </a:solidFill>
          </a:ln>
        </p:spPr>
        <p:txBody>
          <a:bodyPr wrap="none" rtlCol="0">
            <a:spAutoFit/>
          </a:bodyPr>
          <a:lstStyle/>
          <a:p>
            <a:r>
              <a:rPr lang="en-US" sz="3600" dirty="0" smtClean="0">
                <a:latin typeface="Times New Roman"/>
                <a:cs typeface="Times New Roman"/>
              </a:rPr>
              <a:t>Acknowledgements</a:t>
            </a:r>
            <a:endParaRPr lang="en-US" sz="3600" dirty="0">
              <a:latin typeface="Times New Roman"/>
              <a:cs typeface="Times New Roman"/>
            </a:endParaRPr>
          </a:p>
        </p:txBody>
      </p:sp>
      <p:sp>
        <p:nvSpPr>
          <p:cNvPr id="6" name="TextBox 5"/>
          <p:cNvSpPr txBox="1"/>
          <p:nvPr/>
        </p:nvSpPr>
        <p:spPr>
          <a:xfrm>
            <a:off x="26389886" y="38878136"/>
            <a:ext cx="11851930" cy="1754327"/>
          </a:xfrm>
          <a:prstGeom prst="rect">
            <a:avLst/>
          </a:prstGeom>
          <a:noFill/>
        </p:spPr>
        <p:txBody>
          <a:bodyPr wrap="square" rtlCol="0">
            <a:spAutoFit/>
          </a:bodyPr>
          <a:lstStyle/>
          <a:p>
            <a:r>
              <a:rPr lang="en-US" sz="1800" dirty="0" smtClean="0">
                <a:latin typeface="Times New Roman"/>
                <a:cs typeface="Times New Roman"/>
              </a:rPr>
              <a:t>Research supported by grant from the Office of Science (BER), U.S. Department of Energy and the NOAA’s Climate Program Office. We acknowledge the World Climate Research Programme’s Working Group on Climate </a:t>
            </a:r>
            <a:r>
              <a:rPr lang="en-US" sz="1800" dirty="0" err="1" smtClean="0">
                <a:latin typeface="Times New Roman"/>
                <a:cs typeface="Times New Roman"/>
              </a:rPr>
              <a:t>Modelling</a:t>
            </a:r>
            <a:r>
              <a:rPr lang="en-US" sz="1800" dirty="0" smtClean="0">
                <a:latin typeface="Times New Roman"/>
                <a:cs typeface="Times New Roman"/>
              </a:rPr>
              <a:t>, which is responsible for CMIP, and we thank the climate modeling groups for producing and making available their model output. For CMIP the U.S. Department of Energy’s Program for Climate Model Diagnosis and Intercomparison provides coordinating support and led development of software infrastructure in partnership with the Global Organization for Earth System Science Portals.</a:t>
            </a:r>
            <a:endParaRPr lang="en-US" sz="1800" dirty="0">
              <a:latin typeface="Times New Roman"/>
              <a:cs typeface="Times New Roman"/>
            </a:endParaRPr>
          </a:p>
        </p:txBody>
      </p:sp>
    </p:spTree>
    <p:extLst>
      <p:ext uri="{BB962C8B-B14F-4D97-AF65-F5344CB8AC3E}">
        <p14:creationId xmlns:p14="http://schemas.microsoft.com/office/powerpoint/2010/main" val="2315455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2179</TotalTime>
  <Words>1432</Words>
  <Application>Microsoft Macintosh PowerPoint</Application>
  <PresentationFormat>Custom</PresentationFormat>
  <Paragraphs>63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Tim</cp:lastModifiedBy>
  <cp:revision>92</cp:revision>
  <cp:lastPrinted>2014-05-07T16:57:39Z</cp:lastPrinted>
  <dcterms:created xsi:type="dcterms:W3CDTF">2014-05-05T10:43:09Z</dcterms:created>
  <dcterms:modified xsi:type="dcterms:W3CDTF">2014-06-02T12:13:10Z</dcterms:modified>
</cp:coreProperties>
</file>