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51.gif" ContentType="image/gif"/>
  <Override PartName="/ppt/media/image59.gif" ContentType="image/gif"/>
  <Override PartName="/ppt/media/image60.gif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344" r:id="rId3"/>
    <p:sldId id="284" r:id="rId4"/>
    <p:sldId id="264" r:id="rId5"/>
    <p:sldId id="308" r:id="rId6"/>
    <p:sldId id="310" r:id="rId7"/>
    <p:sldId id="328" r:id="rId8"/>
    <p:sldId id="345" r:id="rId9"/>
    <p:sldId id="348" r:id="rId10"/>
    <p:sldId id="352" r:id="rId11"/>
    <p:sldId id="346" r:id="rId12"/>
    <p:sldId id="294" r:id="rId13"/>
    <p:sldId id="314" r:id="rId14"/>
    <p:sldId id="337" r:id="rId15"/>
    <p:sldId id="317" r:id="rId16"/>
    <p:sldId id="323" r:id="rId17"/>
    <p:sldId id="353" r:id="rId18"/>
    <p:sldId id="321" r:id="rId19"/>
    <p:sldId id="322" r:id="rId20"/>
    <p:sldId id="350" r:id="rId21"/>
    <p:sldId id="351" r:id="rId22"/>
    <p:sldId id="300" r:id="rId23"/>
    <p:sldId id="30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42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FE243-A8BE-F245-AD4A-86BC058DE9FB}" type="datetimeFigureOut">
              <a:rPr lang="en-US" smtClean="0"/>
              <a:pPr/>
              <a:t>5/20/14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E9969-C621-4741-AA80-2A12E0DBF5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8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36852-F3C3-FC4A-8232-ABFFF1B8C5D6}" type="slidenum">
              <a:rPr lang="en-US"/>
              <a:pPr/>
              <a:t>3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08B0B2-FA7A-C84B-9062-66777F2EB9B6}" type="slidenum">
              <a:rPr lang="en-US"/>
              <a:pPr/>
              <a:t>6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08B0B2-FA7A-C84B-9062-66777F2EB9B6}" type="slidenum">
              <a:rPr lang="en-US"/>
              <a:pPr/>
              <a:t>7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CF11D2-1406-3044-A3F0-A52EFE288B47}" type="slidenum">
              <a:rPr lang="en-US"/>
              <a:pPr/>
              <a:t>9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FD8439-7E76-4F43-920C-B502CFA5E2F9}" type="slidenum">
              <a:rPr lang="en-US"/>
              <a:pPr/>
              <a:t>10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FD8439-7E76-4F43-920C-B502CFA5E2F9}" type="slidenum">
              <a:rPr lang="en-US"/>
              <a:pPr/>
              <a:t>11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FD5E0-FEB8-C942-BC6B-FA0E48CB6653}" type="datetimeFigureOut">
              <a:rPr lang="en-US" smtClean="0"/>
              <a:pPr/>
              <a:t>5/20/14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A9D3-C217-A34C-ADE7-E2508C2FC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FD5E0-FEB8-C942-BC6B-FA0E48CB6653}" type="datetimeFigureOut">
              <a:rPr lang="en-US" smtClean="0"/>
              <a:pPr/>
              <a:t>5/20/14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A9D3-C217-A34C-ADE7-E2508C2FC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FD5E0-FEB8-C942-BC6B-FA0E48CB6653}" type="datetimeFigureOut">
              <a:rPr lang="en-US" smtClean="0"/>
              <a:pPr/>
              <a:t>5/20/14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A9D3-C217-A34C-ADE7-E2508C2FC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FD5E0-FEB8-C942-BC6B-FA0E48CB6653}" type="datetimeFigureOut">
              <a:rPr lang="en-US" smtClean="0"/>
              <a:pPr/>
              <a:t>5/20/14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A9D3-C217-A34C-ADE7-E2508C2FC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FD5E0-FEB8-C942-BC6B-FA0E48CB6653}" type="datetimeFigureOut">
              <a:rPr lang="en-US" smtClean="0"/>
              <a:pPr/>
              <a:t>5/20/14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A9D3-C217-A34C-ADE7-E2508C2FC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FD5E0-FEB8-C942-BC6B-FA0E48CB6653}" type="datetimeFigureOut">
              <a:rPr lang="en-US" smtClean="0"/>
              <a:pPr/>
              <a:t>5/20/14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A9D3-C217-A34C-ADE7-E2508C2FC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FD5E0-FEB8-C942-BC6B-FA0E48CB6653}" type="datetimeFigureOut">
              <a:rPr lang="en-US" smtClean="0"/>
              <a:pPr/>
              <a:t>5/20/14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A9D3-C217-A34C-ADE7-E2508C2FC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FD5E0-FEB8-C942-BC6B-FA0E48CB6653}" type="datetimeFigureOut">
              <a:rPr lang="en-US" smtClean="0"/>
              <a:pPr/>
              <a:t>5/20/14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A9D3-C217-A34C-ADE7-E2508C2FC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FD5E0-FEB8-C942-BC6B-FA0E48CB6653}" type="datetimeFigureOut">
              <a:rPr lang="en-US" smtClean="0"/>
              <a:pPr/>
              <a:t>5/20/14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A9D3-C217-A34C-ADE7-E2508C2FC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FD5E0-FEB8-C942-BC6B-FA0E48CB6653}" type="datetimeFigureOut">
              <a:rPr lang="en-US" smtClean="0"/>
              <a:pPr/>
              <a:t>5/20/14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A9D3-C217-A34C-ADE7-E2508C2FC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FD5E0-FEB8-C942-BC6B-FA0E48CB6653}" type="datetimeFigureOut">
              <a:rPr lang="en-US" smtClean="0"/>
              <a:pPr/>
              <a:t>5/20/14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A9D3-C217-A34C-ADE7-E2508C2FC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FD5E0-FEB8-C942-BC6B-FA0E48CB6653}" type="datetimeFigureOut">
              <a:rPr lang="en-US" smtClean="0"/>
              <a:pPr/>
              <a:t>5/20/14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3A9D3-C217-A34C-ADE7-E2508C2FC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46.png"/><Relationship Id="rId6" Type="http://schemas.openxmlformats.org/officeDocument/2006/relationships/image" Target="../media/image1.png"/><Relationship Id="rId1" Type="http://schemas.microsoft.com/office/2007/relationships/media" Target="file://localhost/Users/cjablono/conferences/PDEs_2012_IS_ENES_2013/test410animationslow.gif" TargetMode="External"/><Relationship Id="rId2" Type="http://schemas.openxmlformats.org/officeDocument/2006/relationships/video" Target="file://localhost/Users/cjablono/conferences/PDEs_2012_IS_ENES_2013/test410animationslow.gi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png"/><Relationship Id="rId6" Type="http://schemas.openxmlformats.org/officeDocument/2006/relationships/image" Target="../media/image55.jpeg"/><Relationship Id="rId7" Type="http://schemas.openxmlformats.org/officeDocument/2006/relationships/image" Target="../media/image56.emf"/><Relationship Id="rId8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gif"/><Relationship Id="rId3" Type="http://schemas.openxmlformats.org/officeDocument/2006/relationships/image" Target="../media/image60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arthsystemcog.org/projects/dcmip-2012/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sse.engin.umich.edu/groups/admg/publications.ph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hyperlink" Target="http://earthsystemcog.org/projects/dcmip-2012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20" Type="http://schemas.openxmlformats.org/officeDocument/2006/relationships/image" Target="../media/image24.png"/><Relationship Id="rId21" Type="http://schemas.openxmlformats.org/officeDocument/2006/relationships/image" Target="../media/image25.png"/><Relationship Id="rId22" Type="http://schemas.openxmlformats.org/officeDocument/2006/relationships/image" Target="../media/image26.png"/><Relationship Id="rId23" Type="http://schemas.openxmlformats.org/officeDocument/2006/relationships/image" Target="../media/image27.jpeg"/><Relationship Id="rId10" Type="http://schemas.openxmlformats.org/officeDocument/2006/relationships/image" Target="../media/image15.png"/><Relationship Id="rId11" Type="http://schemas.openxmlformats.org/officeDocument/2006/relationships/hyperlink" Target="http://earthsystemcog.org/projects/dcmip-2012/modeling_mentors" TargetMode="External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jpeg"/><Relationship Id="rId12" Type="http://schemas.openxmlformats.org/officeDocument/2006/relationships/image" Target="../media/image38.jpeg"/><Relationship Id="rId13" Type="http://schemas.openxmlformats.org/officeDocument/2006/relationships/image" Target="../media/image39.png"/><Relationship Id="rId14" Type="http://schemas.openxmlformats.org/officeDocument/2006/relationships/image" Target="../media/image40.jpeg"/><Relationship Id="rId15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jpeg"/><Relationship Id="rId9" Type="http://schemas.openxmlformats.org/officeDocument/2006/relationships/image" Target="../media/image35.jpeg"/><Relationship Id="rId10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700" y="0"/>
            <a:ext cx="9156700" cy="33401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spcAft>
                <a:spcPts val="1200"/>
              </a:spcAft>
            </a:pPr>
            <a:r>
              <a:rPr lang="en-US" sz="4200" dirty="0" smtClean="0"/>
              <a:t>Diagnosing </a:t>
            </a:r>
            <a:r>
              <a:rPr lang="en-US" sz="4200" dirty="0"/>
              <a:t>and Improving the Characteristics of Atmospheric Model Dynamical Cores via Idealized Test Cases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81261" y="6406634"/>
            <a:ext cx="36779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DoE PI Meeting, Potomac, 5/14/2014</a:t>
            </a:r>
            <a:endParaRPr lang="en-US" dirty="0"/>
          </a:p>
        </p:txBody>
      </p:sp>
      <p:pic>
        <p:nvPicPr>
          <p:cNvPr id="6" name="Picture 5" descr="dcmip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0"/>
            <a:ext cx="1308100" cy="1308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1" y="3624114"/>
            <a:ext cx="853848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/>
              <a:t>Christiane </a:t>
            </a:r>
            <a:r>
              <a:rPr lang="en-US" sz="2200" dirty="0" err="1"/>
              <a:t>Jablonowski</a:t>
            </a:r>
            <a:r>
              <a:rPr lang="en-US" sz="2200" dirty="0"/>
              <a:t>, Richard </a:t>
            </a:r>
            <a:r>
              <a:rPr lang="en-US" sz="2200" dirty="0" smtClean="0"/>
              <a:t>Rood</a:t>
            </a:r>
            <a:r>
              <a:rPr lang="en-US" sz="2200" dirty="0"/>
              <a:t>, James Kent, Diana </a:t>
            </a:r>
            <a:r>
              <a:rPr lang="en-US" sz="2200" dirty="0" smtClean="0"/>
              <a:t>Thatcher</a:t>
            </a:r>
            <a:r>
              <a:rPr lang="en-US" sz="2200" dirty="0"/>
              <a:t>,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err="1" smtClean="0"/>
              <a:t>Weiye</a:t>
            </a:r>
            <a:r>
              <a:rPr lang="en-US" sz="2200" dirty="0" smtClean="0"/>
              <a:t> </a:t>
            </a:r>
            <a:r>
              <a:rPr lang="en-US" sz="2200" dirty="0"/>
              <a:t>Yao, </a:t>
            </a:r>
            <a:r>
              <a:rPr lang="en-US" sz="2200" dirty="0" smtClean="0"/>
              <a:t>Colin </a:t>
            </a:r>
            <a:r>
              <a:rPr lang="en-US" sz="2200" dirty="0" err="1" smtClean="0"/>
              <a:t>Zarzycki</a:t>
            </a:r>
            <a:r>
              <a:rPr lang="en-US" sz="2200" dirty="0" smtClean="0"/>
              <a:t> </a:t>
            </a:r>
            <a:r>
              <a:rPr lang="en-US" sz="2200" dirty="0"/>
              <a:t>(University of Michigan</a:t>
            </a:r>
            <a:r>
              <a:rPr lang="en-US" sz="2200" dirty="0" smtClean="0"/>
              <a:t>)</a:t>
            </a:r>
            <a:endParaRPr lang="en-US" sz="2200" dirty="0"/>
          </a:p>
          <a:p>
            <a:pPr>
              <a:spcAft>
                <a:spcPts val="1200"/>
              </a:spcAft>
            </a:pPr>
            <a:r>
              <a:rPr lang="en-US" sz="2200" dirty="0"/>
              <a:t>Jared P. Whitehead (Brigham Young University</a:t>
            </a:r>
            <a:r>
              <a:rPr lang="en-US" sz="2200" dirty="0" smtClean="0"/>
              <a:t>)</a:t>
            </a:r>
            <a:endParaRPr lang="en-US" sz="2200" dirty="0"/>
          </a:p>
          <a:p>
            <a:pPr>
              <a:spcAft>
                <a:spcPts val="1200"/>
              </a:spcAft>
            </a:pPr>
            <a:r>
              <a:rPr lang="en-US" sz="2200" dirty="0" smtClean="0"/>
              <a:t>Peter </a:t>
            </a:r>
            <a:r>
              <a:rPr lang="en-US" sz="2200" dirty="0" err="1" smtClean="0"/>
              <a:t>Lauritzen</a:t>
            </a:r>
            <a:r>
              <a:rPr lang="en-US" sz="2200" dirty="0" smtClean="0"/>
              <a:t>, Kevin Reed, Ram Nair (NCAR)</a:t>
            </a:r>
            <a:endParaRPr lang="en-US" sz="2200" dirty="0"/>
          </a:p>
          <a:p>
            <a:pPr>
              <a:spcAft>
                <a:spcPts val="1200"/>
              </a:spcAft>
            </a:pPr>
            <a:r>
              <a:rPr lang="en-US" sz="2200" dirty="0"/>
              <a:t>Paul A. </a:t>
            </a:r>
            <a:r>
              <a:rPr lang="en-US" sz="2200" dirty="0" err="1"/>
              <a:t>Ullrich</a:t>
            </a:r>
            <a:r>
              <a:rPr lang="en-US" sz="2200" dirty="0"/>
              <a:t> (University of California Davis</a:t>
            </a:r>
            <a:r>
              <a:rPr lang="en-US" sz="2200" dirty="0" smtClean="0"/>
              <a:t>)</a:t>
            </a:r>
          </a:p>
          <a:p>
            <a:pPr>
              <a:spcAft>
                <a:spcPts val="1200"/>
              </a:spcAft>
            </a:pPr>
            <a:r>
              <a:rPr lang="en-US" sz="2200" dirty="0" smtClean="0"/>
              <a:t>Mark Taylor (Sandia National Laboratories)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est410animationslow.gif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3800" y="1653540"/>
            <a:ext cx="7188200" cy="5750560"/>
          </a:xfrm>
          <a:prstGeom prst="rect">
            <a:avLst/>
          </a:prstGeom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956540" y="164115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3600" dirty="0" err="1" smtClean="0">
                <a:solidFill>
                  <a:srgbClr val="000000"/>
                </a:solidFill>
              </a:rPr>
              <a:t>Baroclinic</a:t>
            </a:r>
            <a:r>
              <a:rPr lang="en-US" sz="3600" dirty="0" smtClean="0">
                <a:solidFill>
                  <a:srgbClr val="000000"/>
                </a:solidFill>
              </a:rPr>
              <a:t> Wave: Surface pressure</a:t>
            </a:r>
            <a:endParaRPr lang="en-US" sz="3600" baseline="-25000" dirty="0">
              <a:solidFill>
                <a:srgbClr val="000000"/>
              </a:solidFill>
            </a:endParaRPr>
          </a:p>
        </p:txBody>
      </p:sp>
      <p:pic>
        <p:nvPicPr>
          <p:cNvPr id="13" name="Picture 12" descr="dcmip_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923" y="87915"/>
            <a:ext cx="1093185" cy="10931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3123" y="1414664"/>
            <a:ext cx="7450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Baroclinic</a:t>
            </a:r>
            <a:r>
              <a:rPr lang="en-US" sz="2800" dirty="0" smtClean="0"/>
              <a:t> wave, evolution of the surface pressure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7899400" y="6166534"/>
            <a:ext cx="12133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dx=110 km</a:t>
            </a:r>
            <a:br>
              <a:rPr lang="en-US" dirty="0" smtClean="0"/>
            </a:br>
            <a:r>
              <a:rPr lang="en-US" dirty="0" smtClean="0"/>
              <a:t>1°x1°L30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026834"/>
            <a:ext cx="2230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Jablonowski</a:t>
            </a:r>
            <a:r>
              <a:rPr lang="en-US" dirty="0" smtClean="0"/>
              <a:t> and</a:t>
            </a:r>
            <a:br>
              <a:rPr lang="en-US" dirty="0" smtClean="0"/>
            </a:br>
            <a:r>
              <a:rPr lang="en-US" dirty="0" smtClean="0"/>
              <a:t>Williamson (QJ, 2006)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65800" y="6303833"/>
            <a:ext cx="113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baseline="-25000" dirty="0" err="1" smtClean="0"/>
              <a:t>s</a:t>
            </a:r>
            <a:r>
              <a:rPr lang="en-US" dirty="0" smtClean="0"/>
              <a:t> (</a:t>
            </a:r>
            <a:r>
              <a:rPr lang="en-US" dirty="0" err="1" smtClean="0"/>
              <a:t>hPa</a:t>
            </a:r>
            <a:r>
              <a:rPr lang="en-US" dirty="0" smtClean="0"/>
              <a:t>)</a:t>
            </a:r>
            <a:endParaRPr lang="en-US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7162801" y="1937884"/>
            <a:ext cx="2218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(30-day animation)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-43514" y="4576970"/>
            <a:ext cx="15591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 grid</a:t>
            </a:r>
            <a:br>
              <a:rPr lang="en-US" dirty="0" smtClean="0"/>
            </a:br>
            <a:r>
              <a:rPr lang="en-US" dirty="0" smtClean="0"/>
              <a:t>imprinting,</a:t>
            </a:r>
            <a:br>
              <a:rPr lang="en-US" dirty="0" smtClean="0"/>
            </a:br>
            <a:r>
              <a:rPr lang="en-US" dirty="0" smtClean="0"/>
              <a:t>interferes </a:t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 err="1" smtClean="0"/>
              <a:t>baroclinic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wave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41462" y="4615070"/>
            <a:ext cx="798454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137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978640" y="-13685"/>
            <a:ext cx="73144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3600" b="1" dirty="0" err="1" smtClean="0"/>
              <a:t>Baroclinic</a:t>
            </a:r>
            <a:r>
              <a:rPr lang="en-US" sz="3600" b="1" dirty="0" smtClean="0"/>
              <a:t> Wave: Diffusive Properties</a:t>
            </a:r>
            <a:endParaRPr lang="en-US" sz="3600" b="1" baseline="-25000" dirty="0"/>
          </a:p>
        </p:txBody>
      </p:sp>
      <p:pic>
        <p:nvPicPr>
          <p:cNvPr id="2" name="Picture 1" descr="fv_eul_sld_se_1x1L30_dry_bw_ke_spectra_850hPa_day37_propos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9" y="2311399"/>
            <a:ext cx="4150767" cy="4444999"/>
          </a:xfrm>
          <a:prstGeom prst="rect">
            <a:avLst/>
          </a:prstGeom>
        </p:spPr>
      </p:pic>
      <p:pic>
        <p:nvPicPr>
          <p:cNvPr id="3" name="Picture 2" descr="fv_eul_sld_se_1x1L30_APE_ke_spectra_250hPa_avg_propos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0" y="2295516"/>
            <a:ext cx="4165600" cy="44608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3059" y="939800"/>
            <a:ext cx="863680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Kinetic energy spectra</a:t>
            </a:r>
            <a:r>
              <a:rPr lang="en-US" sz="2400" dirty="0" smtClean="0"/>
              <a:t> in dry </a:t>
            </a:r>
            <a:r>
              <a:rPr lang="en-US" sz="2400" dirty="0" err="1" smtClean="0"/>
              <a:t>baroclinic</a:t>
            </a:r>
            <a:r>
              <a:rPr lang="en-US" sz="2400" dirty="0" smtClean="0"/>
              <a:t> wave simulations with </a:t>
            </a:r>
            <a:br>
              <a:rPr lang="en-US" sz="2400" dirty="0" smtClean="0"/>
            </a:br>
            <a:r>
              <a:rPr lang="en-US" sz="2400" dirty="0" smtClean="0"/>
              <a:t>different dynamical cores </a:t>
            </a:r>
            <a:r>
              <a:rPr lang="en-US" sz="2400" dirty="0" smtClean="0">
                <a:solidFill>
                  <a:srgbClr val="FF0000"/>
                </a:solidFill>
              </a:rPr>
              <a:t>reveal the diffusive properties </a:t>
            </a:r>
            <a:r>
              <a:rPr lang="en-US" sz="2400" dirty="0" smtClean="0"/>
              <a:t>of complex </a:t>
            </a:r>
            <a:br>
              <a:rPr lang="en-US" sz="2400" dirty="0" smtClean="0"/>
            </a:br>
            <a:r>
              <a:rPr lang="en-US" sz="2400" dirty="0" smtClean="0"/>
              <a:t>CAM5 aqua-planet experiments: Relevant &amp; Inexpensive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959100" y="5384800"/>
            <a:ext cx="647700" cy="12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251700" y="5308600"/>
            <a:ext cx="647700" cy="12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845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odel_comparison_test51_high_bi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23" y="-76200"/>
            <a:ext cx="5328271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-88900"/>
            <a:ext cx="9170140" cy="2044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66020" y="3984009"/>
            <a:ext cx="299312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Helvetica"/>
                <a:cs typeface="Helvetica"/>
              </a:rPr>
              <a:t>Height-longitude cross</a:t>
            </a:r>
            <a:br>
              <a:rPr lang="en-US" sz="2200" dirty="0" smtClean="0">
                <a:latin typeface="Helvetica"/>
                <a:cs typeface="Helvetica"/>
              </a:rPr>
            </a:br>
            <a:r>
              <a:rPr lang="en-US" sz="2200" dirty="0" smtClean="0">
                <a:latin typeface="Helvetica"/>
                <a:cs typeface="Helvetica"/>
              </a:rPr>
              <a:t>section of the wind </a:t>
            </a:r>
            <a:br>
              <a:rPr lang="en-US" sz="2200" dirty="0" smtClean="0">
                <a:latin typeface="Helvetica"/>
                <a:cs typeface="Helvetica"/>
              </a:rPr>
            </a:br>
            <a:r>
              <a:rPr lang="en-US" sz="2200" dirty="0" smtClean="0">
                <a:latin typeface="Helvetica"/>
                <a:cs typeface="Helvetica"/>
              </a:rPr>
              <a:t>speed (</a:t>
            </a:r>
            <a:r>
              <a:rPr lang="en-US" sz="2200" dirty="0" err="1" smtClean="0">
                <a:latin typeface="Helvetica"/>
                <a:cs typeface="Helvetica"/>
              </a:rPr>
              <a:t>m/s</a:t>
            </a:r>
            <a:r>
              <a:rPr lang="en-US" sz="2200" dirty="0" smtClean="0">
                <a:latin typeface="Helvetica"/>
                <a:cs typeface="Helvetica"/>
              </a:rPr>
              <a:t>) at day 10:</a:t>
            </a:r>
            <a:br>
              <a:rPr lang="en-US" sz="2200" dirty="0" smtClean="0">
                <a:latin typeface="Helvetica"/>
                <a:cs typeface="Helvetica"/>
              </a:rPr>
            </a:br>
            <a:r>
              <a:rPr lang="en-US" sz="2200" dirty="0" smtClean="0">
                <a:solidFill>
                  <a:srgbClr val="FF0000"/>
                </a:solidFill>
                <a:latin typeface="Helvetica"/>
                <a:cs typeface="Helvetica"/>
              </a:rPr>
              <a:t>wide spread in results</a:t>
            </a:r>
            <a:br>
              <a:rPr lang="en-US" sz="2200" dirty="0" smtClean="0">
                <a:solidFill>
                  <a:srgbClr val="FF0000"/>
                </a:solidFill>
                <a:latin typeface="Helvetica"/>
                <a:cs typeface="Helvetica"/>
              </a:rPr>
            </a:br>
            <a:endParaRPr lang="en-US" sz="22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714500" y="100615"/>
            <a:ext cx="7505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Extreme Storms: Tropical Cyclones (TC)</a:t>
            </a:r>
            <a:endParaRPr lang="en-US" sz="3600" baseline="-25000" dirty="0">
              <a:solidFill>
                <a:srgbClr val="000000"/>
              </a:solidFill>
            </a:endParaRPr>
          </a:p>
        </p:txBody>
      </p:sp>
      <p:pic>
        <p:nvPicPr>
          <p:cNvPr id="13" name="Picture 12" descr="dcmip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23" y="87915"/>
            <a:ext cx="1277293" cy="1277293"/>
          </a:xfrm>
          <a:prstGeom prst="rect">
            <a:avLst/>
          </a:prstGeom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981700" y="1434115"/>
            <a:ext cx="3015547" cy="25527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 eaLnBrk="1" hangingPunct="1"/>
            <a:r>
              <a:rPr lang="en-US" sz="2800" dirty="0" smtClean="0">
                <a:solidFill>
                  <a:srgbClr val="FF0000"/>
                </a:solidFill>
                <a:ea typeface="ＭＳ Ｐゴシック" pitchFamily="-107" charset="-128"/>
                <a:cs typeface="ＭＳ Ｐゴシック" pitchFamily="-107" charset="-128"/>
              </a:rPr>
              <a:t>Idealized TC on an aqua-planet: Simulations with Simple-Physics</a:t>
            </a:r>
          </a:p>
        </p:txBody>
      </p:sp>
      <p:pic>
        <p:nvPicPr>
          <p:cNvPr id="15" name="Picture 14" descr="test5_tc_simple_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22" y="1785098"/>
            <a:ext cx="5328271" cy="302638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82542" y="4914900"/>
            <a:ext cx="8796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PUMA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82794" y="1771134"/>
            <a:ext cx="10794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CAM-FV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14817" y="4874982"/>
            <a:ext cx="8144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UZIM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057582" y="1771134"/>
            <a:ext cx="10354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CAM-SE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547729" y="3315732"/>
            <a:ext cx="5637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FIM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057582" y="3315732"/>
            <a:ext cx="6185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FV3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954169" y="6381690"/>
            <a:ext cx="3215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0.5° x 0.5° L30, dx = 55 km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92800" y="5684559"/>
            <a:ext cx="32129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Reed and </a:t>
            </a:r>
            <a:r>
              <a:rPr lang="en-US" sz="1600" dirty="0" err="1" smtClean="0"/>
              <a:t>Jablonowski</a:t>
            </a:r>
            <a:r>
              <a:rPr lang="en-US" sz="1600" dirty="0" smtClean="0"/>
              <a:t> (MWR, 2011)</a:t>
            </a:r>
            <a:br>
              <a:rPr lang="en-US" sz="1600" dirty="0" smtClean="0"/>
            </a:br>
            <a:r>
              <a:rPr lang="en-US" sz="1600" dirty="0" smtClean="0"/>
              <a:t>Reed and </a:t>
            </a:r>
            <a:r>
              <a:rPr lang="en-US" sz="1600" dirty="0" err="1" smtClean="0"/>
              <a:t>Jablonowski</a:t>
            </a:r>
            <a:r>
              <a:rPr lang="en-US" sz="1600" dirty="0" smtClean="0"/>
              <a:t> (James, 2012)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-1958802" y="3849534"/>
            <a:ext cx="44982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Height (km)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62177" y="1071649"/>
            <a:ext cx="6915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Adding simple moisture processes is a ‘game changer’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146" y="-127002"/>
            <a:ext cx="4101411" cy="1028701"/>
          </a:xfrm>
        </p:spPr>
        <p:txBody>
          <a:bodyPr>
            <a:normAutofit/>
          </a:bodyPr>
          <a:lstStyle/>
          <a:p>
            <a:r>
              <a:rPr lang="en-US" b="1" dirty="0" smtClean="0"/>
              <a:t>DCMIP-2016?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686300" y="812799"/>
            <a:ext cx="42545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Test new </a:t>
            </a:r>
            <a:r>
              <a:rPr lang="en-US" sz="3200" dirty="0"/>
              <a:t>m</a:t>
            </a:r>
            <a:r>
              <a:rPr lang="en-US" sz="3200" dirty="0" smtClean="0"/>
              <a:t>odeling </a:t>
            </a:r>
            <a:r>
              <a:rPr lang="en-US" sz="3200" dirty="0"/>
              <a:t>d</a:t>
            </a:r>
            <a:r>
              <a:rPr lang="en-US" sz="3200" dirty="0" smtClean="0"/>
              <a:t>esigns: </a:t>
            </a:r>
            <a:r>
              <a:rPr lang="en-US" sz="3200" b="1" dirty="0" err="1" smtClean="0">
                <a:solidFill>
                  <a:srgbClr val="FF0000"/>
                </a:solidFill>
              </a:rPr>
              <a:t>Nonhydrostatic</a:t>
            </a:r>
            <a:r>
              <a:rPr lang="en-US" sz="3200" dirty="0" smtClean="0"/>
              <a:t> </a:t>
            </a:r>
            <a:r>
              <a:rPr lang="en-US" sz="3200" dirty="0"/>
              <a:t>m</a:t>
            </a:r>
            <a:r>
              <a:rPr lang="en-US" sz="3200" dirty="0" smtClean="0"/>
              <a:t>odels with optional </a:t>
            </a:r>
            <a:r>
              <a:rPr lang="en-US" sz="3200" b="1" dirty="0" smtClean="0">
                <a:solidFill>
                  <a:srgbClr val="FF0000"/>
                </a:solidFill>
              </a:rPr>
              <a:t>variable-resolution </a:t>
            </a:r>
            <a:r>
              <a:rPr lang="en-US" sz="3200" dirty="0" smtClean="0"/>
              <a:t>static grids or </a:t>
            </a:r>
            <a:r>
              <a:rPr lang="en-US" sz="3200" b="1" dirty="0" smtClean="0">
                <a:solidFill>
                  <a:srgbClr val="FF0000"/>
                </a:solidFill>
              </a:rPr>
              <a:t>Adaptive </a:t>
            </a:r>
            <a:r>
              <a:rPr lang="en-US" sz="3200" b="1" dirty="0">
                <a:solidFill>
                  <a:srgbClr val="FF0000"/>
                </a:solidFill>
              </a:rPr>
              <a:t>M</a:t>
            </a:r>
            <a:r>
              <a:rPr lang="en-US" sz="3200" b="1" dirty="0" smtClean="0">
                <a:solidFill>
                  <a:srgbClr val="FF0000"/>
                </a:solidFill>
              </a:rPr>
              <a:t>esh Refinements (AMR)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endParaRPr lang="en-US" sz="3200" b="1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 descr="multigrid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7594"/>
            <a:ext cx="2667000" cy="2667000"/>
          </a:xfrm>
          <a:prstGeom prst="rect">
            <a:avLst/>
          </a:prstGeom>
        </p:spPr>
      </p:pic>
      <p:pic>
        <p:nvPicPr>
          <p:cNvPr id="6" name="Picture 5" descr="ne30_us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1" y="63499"/>
            <a:ext cx="2096011" cy="2091853"/>
          </a:xfrm>
          <a:prstGeom prst="rect">
            <a:avLst/>
          </a:prstGeom>
        </p:spPr>
      </p:pic>
      <p:pic>
        <p:nvPicPr>
          <p:cNvPr id="9" name="Picture 8" descr="case2-c15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352" y="1156603"/>
            <a:ext cx="2084948" cy="2084948"/>
          </a:xfrm>
          <a:prstGeom prst="rect">
            <a:avLst/>
          </a:prstGeom>
        </p:spPr>
      </p:pic>
      <p:pic>
        <p:nvPicPr>
          <p:cNvPr id="13" name="Picture 12" descr="adapted gri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1" y="4644594"/>
            <a:ext cx="2207730" cy="2213406"/>
          </a:xfrm>
          <a:prstGeom prst="rect">
            <a:avLst/>
          </a:prstGeom>
        </p:spPr>
      </p:pic>
      <p:pic>
        <p:nvPicPr>
          <p:cNvPr id="11" name="Picture 5" descr="stretched-ico.jpg                                              00044C55Macintosh HD                   BC590202: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19211" y="3797300"/>
            <a:ext cx="2375589" cy="2375589"/>
          </a:xfrm>
          <a:prstGeom prst="rect">
            <a:avLst/>
          </a:prstGeom>
          <a:noFill/>
        </p:spPr>
      </p:pic>
      <p:pic>
        <p:nvPicPr>
          <p:cNvPr id="12" name="Picture 11" descr="case2s-c15.ep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7312" y="3487520"/>
            <a:ext cx="2314148" cy="2314148"/>
          </a:xfrm>
          <a:prstGeom prst="rect">
            <a:avLst/>
          </a:prstGeom>
        </p:spPr>
      </p:pic>
      <p:pic>
        <p:nvPicPr>
          <p:cNvPr id="14" name="Picture 13" descr="stretched_grid_glob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4597400"/>
            <a:ext cx="22479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07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340" y="-25400"/>
            <a:ext cx="7848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DCMIP: Some Emerging Frontiers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218214"/>
            <a:ext cx="8483600" cy="5677886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Testing of variable-resolution GCMs</a:t>
            </a:r>
          </a:p>
          <a:p>
            <a:r>
              <a:rPr lang="en-US" sz="3000" dirty="0" smtClean="0"/>
              <a:t>In-depth look at the vertical direction:</a:t>
            </a:r>
          </a:p>
          <a:p>
            <a:pPr lvl="1"/>
            <a:r>
              <a:rPr lang="en-US" dirty="0"/>
              <a:t>Impact of vertical grid spacing</a:t>
            </a:r>
          </a:p>
          <a:p>
            <a:pPr lvl="1"/>
            <a:r>
              <a:rPr lang="en-US" dirty="0" smtClean="0"/>
              <a:t>High model tops (impact of a resolved stratosphere)</a:t>
            </a:r>
          </a:p>
          <a:p>
            <a:pPr lvl="1"/>
            <a:r>
              <a:rPr lang="en-US" dirty="0" smtClean="0"/>
              <a:t>Consistency between horizontal and vertical resolutions, especially for small </a:t>
            </a:r>
            <a:r>
              <a:rPr lang="en-US" dirty="0" err="1" smtClean="0"/>
              <a:t>Δx</a:t>
            </a:r>
            <a:r>
              <a:rPr lang="en-US" dirty="0" smtClean="0"/>
              <a:t>, </a:t>
            </a:r>
            <a:r>
              <a:rPr lang="en-US" dirty="0" err="1" smtClean="0"/>
              <a:t>Δy</a:t>
            </a:r>
            <a:r>
              <a:rPr lang="en-US" dirty="0" smtClean="0"/>
              <a:t> grid </a:t>
            </a:r>
            <a:r>
              <a:rPr lang="en-US" dirty="0" err="1" smtClean="0"/>
              <a:t>spacings</a:t>
            </a:r>
            <a:endParaRPr lang="en-US" dirty="0" smtClean="0"/>
          </a:p>
          <a:p>
            <a:r>
              <a:rPr lang="en-US" sz="3000" dirty="0" smtClean="0"/>
              <a:t>Pressure-gradient force (PGF) errors</a:t>
            </a:r>
          </a:p>
          <a:p>
            <a:r>
              <a:rPr lang="en-US" sz="3000" dirty="0" smtClean="0"/>
              <a:t>Behavior near (steep) topography, spurious mixing </a:t>
            </a:r>
          </a:p>
          <a:p>
            <a:r>
              <a:rPr lang="en-US" sz="3000" dirty="0" smtClean="0"/>
              <a:t>(Simple) moist interactions</a:t>
            </a:r>
          </a:p>
          <a:p>
            <a:r>
              <a:rPr lang="en-US" sz="3000" dirty="0" smtClean="0"/>
              <a:t>(Simple) long-term “climate-like” evaluations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956540" y="164115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 sz="4000" baseline="-25000" dirty="0">
              <a:solidFill>
                <a:schemeClr val="tx2"/>
              </a:solidFill>
            </a:endParaRPr>
          </a:p>
        </p:txBody>
      </p:sp>
      <p:pic>
        <p:nvPicPr>
          <p:cNvPr id="7" name="Picture 6" descr="dcmip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23" y="87915"/>
            <a:ext cx="1055085" cy="1055085"/>
          </a:xfrm>
          <a:prstGeom prst="rect">
            <a:avLst/>
          </a:prstGeom>
        </p:spPr>
      </p:pic>
      <p:pic>
        <p:nvPicPr>
          <p:cNvPr id="8" name="Picture 7" descr="Screen shot 2012-10-22 at 7.45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73" y="913414"/>
            <a:ext cx="1974743" cy="198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73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19" y="-25400"/>
            <a:ext cx="8814281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Variable-Resolution: Grid Transition Tests</a:t>
            </a:r>
            <a:endParaRPr lang="en-US" sz="3600" b="1" dirty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956540" y="164115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 sz="4000" baseline="-25000" dirty="0">
              <a:solidFill>
                <a:schemeClr val="tx2"/>
              </a:solidFill>
            </a:endParaRPr>
          </a:p>
        </p:txBody>
      </p:sp>
      <p:pic>
        <p:nvPicPr>
          <p:cNvPr id="8" name="Picture 7" descr="vortexmovi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19" y="3889482"/>
            <a:ext cx="5013898" cy="3082818"/>
          </a:xfrm>
          <a:prstGeom prst="rect">
            <a:avLst/>
          </a:prstGeom>
        </p:spPr>
      </p:pic>
      <p:pic>
        <p:nvPicPr>
          <p:cNvPr id="9" name="Picture 8" descr="vortexmovi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23" y="1086863"/>
            <a:ext cx="4979285" cy="30756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64996" y="6488668"/>
            <a:ext cx="117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t 850 </a:t>
            </a:r>
            <a:r>
              <a:rPr lang="en-US" dirty="0" err="1" smtClean="0"/>
              <a:t>hPa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381019" y="3658649"/>
            <a:ext cx="389397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/>
            <a:r>
              <a:rPr lang="en-US" sz="2400" dirty="0"/>
              <a:t>High to low </a:t>
            </a:r>
            <a:r>
              <a:rPr lang="en-US" sz="2400" dirty="0" smtClean="0"/>
              <a:t>transition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4317519" y="886767"/>
            <a:ext cx="345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/>
              <a:t>L</a:t>
            </a:r>
            <a:r>
              <a:rPr lang="en-US" sz="2400" dirty="0" smtClean="0"/>
              <a:t>ow to high transition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-99955" y="2113040"/>
            <a:ext cx="35637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 smtClean="0"/>
              <a:t>Are there </a:t>
            </a:r>
            <a:r>
              <a:rPr lang="en-US" sz="2400" dirty="0" smtClean="0">
                <a:solidFill>
                  <a:srgbClr val="FF0000"/>
                </a:solidFill>
              </a:rPr>
              <a:t>effects/reflections in the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grid transition area? </a:t>
            </a:r>
            <a:r>
              <a:rPr lang="en-US" sz="2400" dirty="0" smtClean="0">
                <a:solidFill>
                  <a:srgbClr val="000000"/>
                </a:solidFill>
              </a:rPr>
              <a:t>Translation of a dry </a:t>
            </a:r>
            <a:r>
              <a:rPr lang="en-US" sz="2400" dirty="0" smtClean="0">
                <a:solidFill>
                  <a:srgbClr val="FF0000"/>
                </a:solidFill>
              </a:rPr>
              <a:t>tropical cyclone like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vortex on a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non-rotating Earth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623" y="6062702"/>
            <a:ext cx="3167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Zarzycki</a:t>
            </a:r>
            <a:r>
              <a:rPr lang="en-US" dirty="0" smtClean="0"/>
              <a:t> et al. (MWR, 2014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/>
              <a:t>Zarzycki</a:t>
            </a:r>
            <a:r>
              <a:rPr lang="en-US" dirty="0"/>
              <a:t> et al. </a:t>
            </a:r>
            <a:r>
              <a:rPr lang="en-US" dirty="0" smtClean="0"/>
              <a:t>(J. Climate, </a:t>
            </a:r>
            <a:r>
              <a:rPr lang="en-US" dirty="0"/>
              <a:t>2014)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12189" y="983949"/>
            <a:ext cx="125993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850 </a:t>
            </a:r>
            <a:r>
              <a:rPr lang="en-US" dirty="0" err="1" smtClean="0"/>
              <a:t>hPa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wind speed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071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3" y="245411"/>
            <a:ext cx="9088277" cy="95661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Accuracy of the Pressure Gradient Force (PGF) in CAM-SE</a:t>
            </a:r>
            <a:endParaRPr lang="en-US" b="1" dirty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956540" y="164115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 sz="4000" baseline="-25000" dirty="0">
              <a:solidFill>
                <a:schemeClr val="tx2"/>
              </a:solidFill>
            </a:endParaRPr>
          </a:p>
        </p:txBody>
      </p:sp>
      <p:pic>
        <p:nvPicPr>
          <p:cNvPr id="3" name="Picture 2" descr="SE1x1L30_steady_state_rest_200_0deg_day5_om_2_4_k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3" y="3256958"/>
            <a:ext cx="8878911" cy="20853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323" y="1548415"/>
            <a:ext cx="858209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Steady-state with stratified thermal structure (constant lapse rate):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Spurious vertical pressure velocity in the presence of topography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100" y="2636027"/>
            <a:ext cx="1765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Finite-difference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with 30 levels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03500" y="2636027"/>
            <a:ext cx="2037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Floating </a:t>
            </a:r>
            <a:r>
              <a:rPr lang="en-US" b="1" dirty="0" err="1" smtClean="0"/>
              <a:t>Lagrangian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with 30 levels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76800" y="2668554"/>
            <a:ext cx="2008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Floating </a:t>
            </a:r>
            <a:r>
              <a:rPr lang="en-US" dirty="0" err="1" smtClean="0"/>
              <a:t>Lagrangian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b="1" dirty="0" smtClean="0"/>
              <a:t>30 levels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951251" y="2682808"/>
            <a:ext cx="2008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Floating </a:t>
            </a:r>
            <a:r>
              <a:rPr lang="en-US" dirty="0" err="1" smtClean="0"/>
              <a:t>Lagrangian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b="1" dirty="0" smtClean="0"/>
              <a:t>60 levels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91623" y="5771634"/>
            <a:ext cx="111092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Big errors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22023" y="5746234"/>
            <a:ext cx="177502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Better </a:t>
            </a:r>
            <a:r>
              <a:rPr lang="en-US" b="1" dirty="0" err="1" smtClean="0"/>
              <a:t>numerics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b="1" dirty="0" smtClean="0"/>
              <a:t>Errors</a:t>
            </a:r>
            <a:r>
              <a:rPr lang="en-US" b="1" dirty="0"/>
              <a:t> </a:t>
            </a:r>
            <a:r>
              <a:rPr lang="en-US" b="1" dirty="0" smtClean="0"/>
              <a:t>reduced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265029" y="5679301"/>
            <a:ext cx="3678599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Higher and steeper mountain:</a:t>
            </a:r>
            <a:br>
              <a:rPr lang="en-US" dirty="0" smtClean="0"/>
            </a:br>
            <a:r>
              <a:rPr lang="en-US" b="1" dirty="0" smtClean="0"/>
              <a:t>Error almost insensitive to increased</a:t>
            </a:r>
            <a:br>
              <a:rPr lang="en-US" b="1" dirty="0" smtClean="0"/>
            </a:br>
            <a:r>
              <a:rPr lang="en-US" b="1" dirty="0" smtClean="0"/>
              <a:t>vertical </a:t>
            </a:r>
            <a:r>
              <a:rPr lang="en-US" b="1" dirty="0" smtClean="0"/>
              <a:t>resolution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16997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3" y="-135589"/>
            <a:ext cx="9088277" cy="95661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Horizontal Advection over Topography</a:t>
            </a:r>
            <a:endParaRPr lang="en-US" b="1" dirty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956540" y="164115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 sz="4000" baseline="-25000" dirty="0">
              <a:solidFill>
                <a:schemeClr val="tx2"/>
              </a:solidFill>
            </a:endParaRPr>
          </a:p>
        </p:txBody>
      </p:sp>
      <p:pic>
        <p:nvPicPr>
          <p:cNvPr id="4" name="Picture 3" descr="transport_topography_mix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3" y="706722"/>
            <a:ext cx="4401977" cy="3413623"/>
          </a:xfrm>
          <a:prstGeom prst="rect">
            <a:avLst/>
          </a:prstGeom>
        </p:spPr>
      </p:pic>
      <p:pic>
        <p:nvPicPr>
          <p:cNvPr id="5" name="Picture 4" descr="transport_topography_initial_sta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1421415"/>
            <a:ext cx="4203700" cy="2082800"/>
          </a:xfrm>
          <a:prstGeom prst="rect">
            <a:avLst/>
          </a:prstGeom>
        </p:spPr>
      </p:pic>
      <p:pic>
        <p:nvPicPr>
          <p:cNvPr id="13" name="Picture 12" descr="transport_topography_final_sta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23" y="4189780"/>
            <a:ext cx="7581900" cy="27825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97619" y="741449"/>
            <a:ext cx="42817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Initial state: 3 idealized tracers</a:t>
            </a:r>
            <a:br>
              <a:rPr lang="en-US" sz="2000" dirty="0" smtClean="0"/>
            </a:br>
            <a:r>
              <a:rPr lang="en-US" sz="2000" dirty="0" smtClean="0"/>
              <a:t>Wind blows them in the zonal direction</a:t>
            </a:r>
            <a:endParaRPr lang="en-US" sz="20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400800" y="1446815"/>
            <a:ext cx="1371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737100" y="3511034"/>
            <a:ext cx="4379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Example results</a:t>
            </a:r>
            <a:r>
              <a:rPr lang="en-US" sz="2000" dirty="0" smtClean="0">
                <a:solidFill>
                  <a:srgbClr val="FF0000"/>
                </a:solidFill>
              </a:rPr>
              <a:t>: Expose spurious mixing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Initial state is analytic solution</a:t>
            </a:r>
            <a:endParaRPr lang="en-US" sz="20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527300" y="5194300"/>
            <a:ext cx="5207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098800" y="4459069"/>
            <a:ext cx="11210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Strong</a:t>
            </a:r>
            <a:br>
              <a:rPr lang="en-US" dirty="0" smtClean="0"/>
            </a:br>
            <a:r>
              <a:rPr lang="en-US" dirty="0" smtClean="0"/>
              <a:t>numerical </a:t>
            </a:r>
            <a:br>
              <a:rPr lang="en-US" dirty="0" smtClean="0"/>
            </a:br>
            <a:r>
              <a:rPr lang="en-US" dirty="0" smtClean="0"/>
              <a:t>mixing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273800" y="5118100"/>
            <a:ext cx="5207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807200" y="4471769"/>
            <a:ext cx="11210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Reduced</a:t>
            </a:r>
            <a:br>
              <a:rPr lang="en-US" dirty="0" smtClean="0"/>
            </a:br>
            <a:r>
              <a:rPr lang="en-US" dirty="0" smtClean="0"/>
              <a:t>numerical </a:t>
            </a:r>
            <a:br>
              <a:rPr lang="en-US" dirty="0" smtClean="0"/>
            </a:br>
            <a:r>
              <a:rPr lang="en-US" dirty="0" smtClean="0"/>
              <a:t>mixing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072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118411"/>
            <a:ext cx="9088277" cy="956611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Vertical velocity and Topographic </a:t>
            </a:r>
            <a:r>
              <a:rPr lang="en-US" sz="3600" b="1" dirty="0"/>
              <a:t>P</a:t>
            </a:r>
            <a:r>
              <a:rPr lang="en-US" sz="3600" b="1" dirty="0" smtClean="0"/>
              <a:t>recipitation: Impact of </a:t>
            </a:r>
            <a:r>
              <a:rPr lang="en-US" sz="3600" b="1" dirty="0"/>
              <a:t>V</a:t>
            </a:r>
            <a:r>
              <a:rPr lang="en-US" sz="3600" b="1" dirty="0" smtClean="0"/>
              <a:t>ertical Resolution</a:t>
            </a:r>
            <a:endParaRPr lang="en-US" sz="3600" b="1" dirty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956540" y="164115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 sz="4000" baseline="-25000" dirty="0">
              <a:solidFill>
                <a:schemeClr val="tx2"/>
              </a:solidFill>
            </a:endParaRPr>
          </a:p>
        </p:txBody>
      </p:sp>
      <p:pic>
        <p:nvPicPr>
          <p:cNvPr id="7" name="Picture 6" descr="moist_mountain_L30_L6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0" y="1456789"/>
            <a:ext cx="7519140" cy="5340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2577" y="1724967"/>
            <a:ext cx="1273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30 levels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681777" y="1760834"/>
            <a:ext cx="1273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60 levels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7258147" y="2334736"/>
            <a:ext cx="1885853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 smtClean="0"/>
              <a:t>Stronger </a:t>
            </a:r>
            <a:br>
              <a:rPr lang="en-US" sz="2400" dirty="0" smtClean="0"/>
            </a:br>
            <a:r>
              <a:rPr lang="en-US" sz="2400" dirty="0" smtClean="0"/>
              <a:t>gravity </a:t>
            </a:r>
            <a:r>
              <a:rPr lang="en-US" sz="2400" dirty="0"/>
              <a:t>waves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540500" y="2616200"/>
            <a:ext cx="571500" cy="355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25400" y="1293057"/>
            <a:ext cx="9984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 </a:t>
            </a:r>
            <a:br>
              <a:rPr lang="en-US" dirty="0" smtClean="0"/>
            </a:br>
            <a:r>
              <a:rPr lang="en-US" dirty="0" smtClean="0"/>
              <a:t>pressure </a:t>
            </a:r>
            <a:br>
              <a:rPr lang="en-US" dirty="0" smtClean="0"/>
            </a:br>
            <a:r>
              <a:rPr lang="en-US" dirty="0" smtClean="0"/>
              <a:t>velocity </a:t>
            </a:r>
            <a:br>
              <a:rPr lang="en-US" dirty="0" smtClean="0"/>
            </a:br>
            <a:r>
              <a:rPr lang="en-US" dirty="0" smtClean="0"/>
              <a:t>at day 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-4413" y="4465714"/>
            <a:ext cx="1455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Large-scale</a:t>
            </a:r>
            <a:br>
              <a:rPr lang="en-US" dirty="0" smtClean="0"/>
            </a:br>
            <a:r>
              <a:rPr lang="en-US" dirty="0" smtClean="0"/>
              <a:t>condensation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06600" y="1310223"/>
            <a:ext cx="209162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CAM-SE (110kmL30)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30807" y="1312949"/>
            <a:ext cx="209162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CAM-SE (110kmL60)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81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ist_mountain_SE_FV_0.5_L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17" y="1318457"/>
            <a:ext cx="7497732" cy="53601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118411"/>
            <a:ext cx="9088277" cy="956611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Vertical velocity and Topographic </a:t>
            </a:r>
            <a:r>
              <a:rPr lang="en-US" sz="3600" b="1" dirty="0"/>
              <a:t>P</a:t>
            </a:r>
            <a:r>
              <a:rPr lang="en-US" sz="3600" b="1" dirty="0" smtClean="0"/>
              <a:t>recipitation: Impact of the </a:t>
            </a:r>
            <a:r>
              <a:rPr lang="en-US" sz="3600" b="1" dirty="0" smtClean="0"/>
              <a:t>Dynamical Core</a:t>
            </a:r>
            <a:endParaRPr lang="en-US" sz="3600" b="1" dirty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956540" y="164115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 sz="4000" baseline="-250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440" y="1562183"/>
            <a:ext cx="2710447" cy="507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CAM-SE (55 km L30)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780077" y="1591184"/>
            <a:ext cx="2734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CAM-FV (55 km L30)</a:t>
            </a:r>
            <a:endParaRPr lang="en-US" sz="24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451600" y="2654300"/>
            <a:ext cx="571500" cy="850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500" y="1318457"/>
            <a:ext cx="9984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 </a:t>
            </a:r>
            <a:br>
              <a:rPr lang="en-US" dirty="0" smtClean="0"/>
            </a:br>
            <a:r>
              <a:rPr lang="en-US" dirty="0" smtClean="0"/>
              <a:t>pressure </a:t>
            </a:r>
            <a:br>
              <a:rPr lang="en-US" dirty="0" smtClean="0"/>
            </a:br>
            <a:r>
              <a:rPr lang="en-US" dirty="0" smtClean="0"/>
              <a:t>velocity </a:t>
            </a:r>
            <a:br>
              <a:rPr lang="en-US" dirty="0" smtClean="0"/>
            </a:br>
            <a:r>
              <a:rPr lang="en-US" dirty="0" smtClean="0"/>
              <a:t>at day 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-4413" y="4465714"/>
            <a:ext cx="14551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Large-scale</a:t>
            </a:r>
            <a:br>
              <a:rPr lang="en-US" dirty="0" smtClean="0"/>
            </a:br>
            <a:r>
              <a:rPr lang="en-US" dirty="0" smtClean="0"/>
              <a:t>condensation</a:t>
            </a:r>
            <a:br>
              <a:rPr lang="en-US" dirty="0" smtClean="0"/>
            </a:br>
            <a:r>
              <a:rPr lang="en-US" dirty="0" smtClean="0"/>
              <a:t>at day 5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86851" y="2192635"/>
            <a:ext cx="2028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Big differences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001000" y="2654300"/>
            <a:ext cx="0" cy="284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909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100" y="38100"/>
            <a:ext cx="8229600" cy="1143000"/>
          </a:xfrm>
        </p:spPr>
        <p:txBody>
          <a:bodyPr/>
          <a:lstStyle/>
          <a:p>
            <a:r>
              <a:rPr lang="en-US" dirty="0" smtClean="0"/>
              <a:t>Disclaimer: Idealized Test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447800"/>
            <a:ext cx="8483600" cy="49911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Dry and moist idealized dynamical core test cases have the ability to mimic the complex behavior of the full atmosphere</a:t>
            </a:r>
          </a:p>
          <a:p>
            <a:pPr lvl="1"/>
            <a:r>
              <a:rPr lang="en-US" sz="2600" dirty="0" smtClean="0"/>
              <a:t>This makes them relevant</a:t>
            </a:r>
          </a:p>
          <a:p>
            <a:r>
              <a:rPr lang="en-US" sz="3000" dirty="0" smtClean="0"/>
              <a:t>They give easier access to an improved understanding of the circulation and our modeling choices (numerical schemes, grids, time steps, monotonicity constraints, etc.)</a:t>
            </a:r>
          </a:p>
          <a:p>
            <a:r>
              <a:rPr lang="en-US" sz="3000" dirty="0" smtClean="0"/>
              <a:t>This provides the scientific basis for the </a:t>
            </a:r>
            <a:r>
              <a:rPr lang="en-US" sz="3000" dirty="0" smtClean="0">
                <a:solidFill>
                  <a:srgbClr val="FF0000"/>
                </a:solidFill>
              </a:rPr>
              <a:t>Dynamical Core Model </a:t>
            </a:r>
            <a:r>
              <a:rPr lang="en-US" sz="3000" dirty="0" err="1" smtClean="0">
                <a:solidFill>
                  <a:srgbClr val="FF0000"/>
                </a:solidFill>
              </a:rPr>
              <a:t>Intercomparison</a:t>
            </a:r>
            <a:r>
              <a:rPr lang="en-US" sz="3000" dirty="0" smtClean="0">
                <a:solidFill>
                  <a:srgbClr val="FF0000"/>
                </a:solidFill>
              </a:rPr>
              <a:t> Project </a:t>
            </a:r>
            <a:r>
              <a:rPr lang="en-US" sz="3000" b="1" dirty="0" smtClean="0">
                <a:solidFill>
                  <a:srgbClr val="FF0000"/>
                </a:solidFill>
              </a:rPr>
              <a:t>(DCMIP)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956540" y="164115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 sz="4000" baseline="-25000" dirty="0">
              <a:solidFill>
                <a:schemeClr val="tx2"/>
              </a:solidFill>
            </a:endParaRPr>
          </a:p>
        </p:txBody>
      </p:sp>
      <p:pic>
        <p:nvPicPr>
          <p:cNvPr id="7" name="Picture 6" descr="dcmip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3" y="87915"/>
            <a:ext cx="1055085" cy="105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4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Single/Double ITCZ: Aqua-planet tests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1600" y="1112838"/>
            <a:ext cx="9042400" cy="5262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Impact </a:t>
            </a:r>
            <a:r>
              <a:rPr lang="en-US" sz="3000" dirty="0" smtClean="0"/>
              <a:t>of </a:t>
            </a:r>
            <a:r>
              <a:rPr lang="en-US" sz="3000" dirty="0" smtClean="0"/>
              <a:t>physical parameterizations </a:t>
            </a:r>
            <a:r>
              <a:rPr lang="en-US" sz="3000" dirty="0" smtClean="0"/>
              <a:t>and </a:t>
            </a:r>
            <a:r>
              <a:rPr lang="en-US" sz="3000" dirty="0" smtClean="0"/>
              <a:t>explicit </a:t>
            </a:r>
            <a:r>
              <a:rPr lang="en-US" sz="3000" dirty="0" smtClean="0"/>
              <a:t>(K</a:t>
            </a:r>
            <a:r>
              <a:rPr lang="en-US" sz="3000" baseline="-25000" dirty="0" smtClean="0"/>
              <a:t>4</a:t>
            </a:r>
            <a:r>
              <a:rPr lang="en-US" sz="3000" dirty="0" smtClean="0"/>
              <a:t>) diffusion </a:t>
            </a:r>
            <a:r>
              <a:rPr lang="en-US" sz="3000" dirty="0" smtClean="0"/>
              <a:t>on tropical precipitation, CAM-SE (110kmL30) </a:t>
            </a:r>
            <a:endParaRPr lang="en-US" dirty="0"/>
          </a:p>
        </p:txBody>
      </p:sp>
      <p:pic>
        <p:nvPicPr>
          <p:cNvPr id="6" name="Picture 5" descr="CAM-SE_CLUBB_ITC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5400"/>
            <a:ext cx="9144000" cy="38774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0468" y="2444234"/>
            <a:ext cx="17937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Default: ZM/UW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36900" y="2431534"/>
            <a:ext cx="30101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ZM/CLUBB, </a:t>
            </a:r>
            <a:r>
              <a:rPr lang="en-US" dirty="0" smtClean="0">
                <a:solidFill>
                  <a:srgbClr val="FF0000"/>
                </a:solidFill>
              </a:rPr>
              <a:t>standard diffusion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21191" y="2418834"/>
            <a:ext cx="3081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ZM/CLUBB, </a:t>
            </a:r>
            <a:r>
              <a:rPr lang="en-US" dirty="0" smtClean="0">
                <a:solidFill>
                  <a:srgbClr val="FF0000"/>
                </a:solidFill>
              </a:rPr>
              <a:t>increased diffusion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900" y="2933700"/>
            <a:ext cx="34539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ω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19500" y="2901434"/>
            <a:ext cx="34539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ω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80200" y="2901434"/>
            <a:ext cx="34539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ω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91000" y="4127500"/>
            <a:ext cx="131318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Double ITCZ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203392" y="4133334"/>
            <a:ext cx="119546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Single ITCZ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87948" y="4501634"/>
            <a:ext cx="831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Precip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280400" y="2895600"/>
            <a:ext cx="711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5 x K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8160198" y="4522232"/>
            <a:ext cx="831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Precip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088479" y="4502666"/>
            <a:ext cx="831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Precip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208681" y="2901434"/>
            <a:ext cx="711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 x K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4769410" y="6417422"/>
            <a:ext cx="4374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also poster 220, room 21 (</a:t>
            </a:r>
            <a:r>
              <a:rPr lang="en-US" dirty="0" err="1" smtClean="0"/>
              <a:t>Zarzycki</a:t>
            </a:r>
            <a:r>
              <a:rPr lang="en-US" dirty="0" smtClean="0"/>
              <a:t> et al.)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173381" y="2895600"/>
            <a:ext cx="711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 x K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508500" y="4635500"/>
            <a:ext cx="165100" cy="406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4864101" y="4635500"/>
            <a:ext cx="224378" cy="406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835901" y="4610100"/>
            <a:ext cx="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693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944562"/>
          </a:xfrm>
        </p:spPr>
        <p:txBody>
          <a:bodyPr/>
          <a:lstStyle/>
          <a:p>
            <a:r>
              <a:rPr lang="en-US" dirty="0" smtClean="0"/>
              <a:t>Thoughts &amp; Conclusions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500" y="1252538"/>
            <a:ext cx="8483600" cy="5262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Dry and moist </a:t>
            </a:r>
            <a:r>
              <a:rPr lang="en-US" sz="3000" dirty="0" smtClean="0">
                <a:solidFill>
                  <a:srgbClr val="FF0000"/>
                </a:solidFill>
              </a:rPr>
              <a:t>idealized </a:t>
            </a:r>
            <a:r>
              <a:rPr lang="en-US" sz="3000" dirty="0" smtClean="0"/>
              <a:t>dynamical core </a:t>
            </a:r>
            <a:r>
              <a:rPr lang="en-US" sz="3000" dirty="0" smtClean="0">
                <a:solidFill>
                  <a:srgbClr val="FF0000"/>
                </a:solidFill>
              </a:rPr>
              <a:t>test cases mimic the complex behavior </a:t>
            </a:r>
            <a:r>
              <a:rPr lang="en-US" sz="3000" dirty="0" smtClean="0"/>
              <a:t>of the full atmosphere</a:t>
            </a:r>
          </a:p>
          <a:p>
            <a:pPr lvl="1"/>
            <a:r>
              <a:rPr lang="en-US" sz="2600" dirty="0" smtClean="0"/>
              <a:t>This makes them relevant</a:t>
            </a:r>
          </a:p>
          <a:p>
            <a:r>
              <a:rPr lang="en-US" sz="3000" dirty="0" smtClean="0"/>
              <a:t>They </a:t>
            </a:r>
            <a:r>
              <a:rPr lang="en-US" sz="3000" dirty="0" smtClean="0">
                <a:solidFill>
                  <a:srgbClr val="FF0000"/>
                </a:solidFill>
              </a:rPr>
              <a:t>give easier access to an improved understanding </a:t>
            </a:r>
            <a:r>
              <a:rPr lang="en-US" sz="3000" dirty="0" smtClean="0"/>
              <a:t>of the circulation and our modeling choices (numerical schemes, grids, time steps, monotonicity constraints, </a:t>
            </a:r>
            <a:r>
              <a:rPr lang="en-US" sz="3000" dirty="0" err="1" smtClean="0"/>
              <a:t>subgrid</a:t>
            </a:r>
            <a:r>
              <a:rPr lang="en-US" sz="3000" dirty="0" smtClean="0"/>
              <a:t>-scale mixing, …)</a:t>
            </a:r>
          </a:p>
          <a:p>
            <a:r>
              <a:rPr lang="en-US" sz="3000" dirty="0" smtClean="0"/>
              <a:t>This provides a </a:t>
            </a:r>
            <a:r>
              <a:rPr lang="en-US" sz="3000" dirty="0" smtClean="0">
                <a:solidFill>
                  <a:srgbClr val="FF0000"/>
                </a:solidFill>
              </a:rPr>
              <a:t>hierarchical test bed for rapid </a:t>
            </a:r>
            <a:r>
              <a:rPr lang="en-US" sz="3000" dirty="0" smtClean="0"/>
              <a:t>(inexpensive) </a:t>
            </a:r>
            <a:r>
              <a:rPr lang="en-US" sz="3000" dirty="0" smtClean="0">
                <a:solidFill>
                  <a:srgbClr val="FF0000"/>
                </a:solidFill>
              </a:rPr>
              <a:t>model component tests and improvements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799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413" y="1695450"/>
            <a:ext cx="8695687" cy="5048250"/>
          </a:xfrm>
        </p:spPr>
        <p:txBody>
          <a:bodyPr rtlCol="0">
            <a:noAutofit/>
          </a:bodyPr>
          <a:lstStyle/>
          <a:p>
            <a:pPr>
              <a:buFont typeface="Arial" pitchFamily="-111" charset="0"/>
              <a:buChar char="•"/>
              <a:defRPr/>
            </a:pPr>
            <a:r>
              <a:rPr lang="en-US" sz="1700" dirty="0" smtClean="0"/>
              <a:t>Reed, K. A., and C. </a:t>
            </a:r>
            <a:r>
              <a:rPr lang="en-US" sz="1700" dirty="0" err="1" smtClean="0"/>
              <a:t>Jablonowski</a:t>
            </a:r>
            <a:r>
              <a:rPr lang="en-US" sz="1700" dirty="0" smtClean="0"/>
              <a:t> (2011a), An analytic vortex initialization technique for idealized tropical cyclone studies in </a:t>
            </a:r>
            <a:r>
              <a:rPr lang="en-US" sz="1700" dirty="0" err="1" smtClean="0"/>
              <a:t>AGCMs</a:t>
            </a:r>
            <a:r>
              <a:rPr lang="en-US" sz="1700" dirty="0" smtClean="0"/>
              <a:t>, Mon. </a:t>
            </a:r>
            <a:r>
              <a:rPr lang="en-US" sz="1700" dirty="0" err="1" smtClean="0"/>
              <a:t>Wea</a:t>
            </a:r>
            <a:r>
              <a:rPr lang="en-US" sz="1700" dirty="0" smtClean="0"/>
              <a:t>. Rev., 139, 689–710</a:t>
            </a:r>
          </a:p>
          <a:p>
            <a:pPr>
              <a:buFont typeface="Arial" pitchFamily="-111" charset="0"/>
              <a:buChar char="•"/>
              <a:defRPr/>
            </a:pPr>
            <a:r>
              <a:rPr lang="en-US" sz="1700" dirty="0" smtClean="0"/>
              <a:t>Reed, K. A., and C. </a:t>
            </a:r>
            <a:r>
              <a:rPr lang="en-US" sz="1700" dirty="0" err="1" smtClean="0"/>
              <a:t>Jablonowski</a:t>
            </a:r>
            <a:r>
              <a:rPr lang="en-US" sz="1700" dirty="0" smtClean="0"/>
              <a:t> (2011b), Impact of physical parameterizations on idealized tropical cyclones in the Community Atmosphere Model, </a:t>
            </a:r>
            <a:r>
              <a:rPr lang="en-US" sz="1700" dirty="0" err="1" smtClean="0"/>
              <a:t>Geophys</a:t>
            </a:r>
            <a:r>
              <a:rPr lang="en-US" sz="1700" dirty="0" smtClean="0"/>
              <a:t>. Res. </a:t>
            </a:r>
            <a:r>
              <a:rPr lang="en-US" sz="1700" dirty="0" err="1" smtClean="0"/>
              <a:t>Lett</a:t>
            </a:r>
            <a:r>
              <a:rPr lang="en-US" sz="1700" dirty="0" smtClean="0"/>
              <a:t>., 38, L04 805</a:t>
            </a:r>
            <a:endParaRPr lang="en-US" sz="1700" dirty="0"/>
          </a:p>
          <a:p>
            <a:pPr>
              <a:buFont typeface="Arial" pitchFamily="-111" charset="0"/>
              <a:buChar char="•"/>
              <a:defRPr/>
            </a:pPr>
            <a:r>
              <a:rPr lang="en-US" sz="1700" dirty="0" smtClean="0"/>
              <a:t>Reed, K. A., and C. </a:t>
            </a:r>
            <a:r>
              <a:rPr lang="en-US" sz="1700" dirty="0" err="1" smtClean="0"/>
              <a:t>Jablonowski</a:t>
            </a:r>
            <a:r>
              <a:rPr lang="en-US" sz="1700" dirty="0" smtClean="0"/>
              <a:t> (2011c), Assessing the Uncertainty of Tropical Cyclone Simulations in </a:t>
            </a:r>
            <a:r>
              <a:rPr lang="en-US" sz="1700" dirty="0" err="1" smtClean="0"/>
              <a:t>NCAR’s</a:t>
            </a:r>
            <a:r>
              <a:rPr lang="en-US" sz="1700" dirty="0" smtClean="0"/>
              <a:t> Community Atmosphere Model, J. Adv. Model. Earth Syst., 3, M08002, 16, doi:10.1029/2011MS000076. </a:t>
            </a:r>
          </a:p>
          <a:p>
            <a:pPr>
              <a:buFont typeface="Arial" pitchFamily="-111" charset="0"/>
              <a:buChar char="•"/>
              <a:defRPr/>
            </a:pPr>
            <a:r>
              <a:rPr lang="en-US" sz="1700" dirty="0" smtClean="0"/>
              <a:t>Reed, K. A., and C. </a:t>
            </a:r>
            <a:r>
              <a:rPr lang="en-US" sz="1700" dirty="0" err="1" smtClean="0"/>
              <a:t>Jablonowski</a:t>
            </a:r>
            <a:r>
              <a:rPr lang="en-US" sz="1700" dirty="0" smtClean="0"/>
              <a:t> (2012), Idealized tropical cyclone simulations of intermediate complexity: a test case for AGCMs, J. Adv. Model. Earth Syst., Vol. 4, M04001, doi:10.1029/2011MS000099</a:t>
            </a:r>
          </a:p>
          <a:p>
            <a:pPr>
              <a:buFont typeface="Arial" pitchFamily="-111" charset="0"/>
              <a:buChar char="•"/>
              <a:defRPr/>
            </a:pPr>
            <a:r>
              <a:rPr lang="en-US" sz="1700" dirty="0" smtClean="0"/>
              <a:t>Kent, J., P. A. </a:t>
            </a:r>
            <a:r>
              <a:rPr lang="en-US" sz="1700" dirty="0" err="1" smtClean="0"/>
              <a:t>Ullrich</a:t>
            </a:r>
            <a:r>
              <a:rPr lang="en-US" sz="1700" dirty="0" smtClean="0"/>
              <a:t> and C. </a:t>
            </a:r>
            <a:r>
              <a:rPr lang="en-US" sz="1700" dirty="0" err="1" smtClean="0"/>
              <a:t>Jablonowski</a:t>
            </a:r>
            <a:r>
              <a:rPr lang="en-US" sz="1700" dirty="0" smtClean="0"/>
              <a:t> (2014), Dynamical Core Model </a:t>
            </a:r>
            <a:r>
              <a:rPr lang="en-US" sz="1700" dirty="0" err="1" smtClean="0"/>
              <a:t>Intercomparison</a:t>
            </a:r>
            <a:r>
              <a:rPr lang="en-US" sz="1700" dirty="0" smtClean="0"/>
              <a:t> Project: Tracer Transport Test Cases</a:t>
            </a:r>
            <a:r>
              <a:rPr lang="en-US" sz="1700" dirty="0"/>
              <a:t>, Quart. J. Roy. </a:t>
            </a:r>
            <a:r>
              <a:rPr lang="en-US" sz="1700" dirty="0" err="1"/>
              <a:t>Meteorol</a:t>
            </a:r>
            <a:r>
              <a:rPr lang="en-US" sz="1700" dirty="0"/>
              <a:t>. Soc., in </a:t>
            </a:r>
            <a:r>
              <a:rPr lang="en-US" sz="1700" dirty="0" smtClean="0"/>
              <a:t>press</a:t>
            </a:r>
          </a:p>
          <a:p>
            <a:pPr>
              <a:buFont typeface="Arial" pitchFamily="-111" charset="0"/>
              <a:buChar char="•"/>
              <a:defRPr/>
            </a:pPr>
            <a:r>
              <a:rPr lang="en-US" sz="1700" dirty="0" err="1" smtClean="0"/>
              <a:t>Zarzycki</a:t>
            </a:r>
            <a:r>
              <a:rPr lang="en-US" sz="1700" dirty="0" smtClean="0"/>
              <a:t>, C. M., C. </a:t>
            </a:r>
            <a:r>
              <a:rPr lang="en-US" sz="1700" dirty="0" err="1" smtClean="0"/>
              <a:t>Jablonowski</a:t>
            </a:r>
            <a:r>
              <a:rPr lang="en-US" sz="1700" dirty="0" smtClean="0"/>
              <a:t> and M. A. Taylor (2014), </a:t>
            </a:r>
            <a:r>
              <a:rPr lang="de-DE" sz="1700" dirty="0" err="1"/>
              <a:t>Using</a:t>
            </a:r>
            <a:r>
              <a:rPr lang="de-DE" sz="1700" dirty="0"/>
              <a:t> Variable Resolution </a:t>
            </a:r>
            <a:r>
              <a:rPr lang="de-DE" sz="1700" dirty="0" err="1"/>
              <a:t>Meshes</a:t>
            </a:r>
            <a:r>
              <a:rPr lang="de-DE" sz="1700" dirty="0"/>
              <a:t> </a:t>
            </a:r>
            <a:r>
              <a:rPr lang="de-DE" sz="1700" dirty="0" err="1"/>
              <a:t>to</a:t>
            </a:r>
            <a:r>
              <a:rPr lang="de-DE" sz="1700" dirty="0"/>
              <a:t> Model Tropical </a:t>
            </a:r>
            <a:r>
              <a:rPr lang="de-DE" sz="1700" dirty="0" err="1"/>
              <a:t>Cyclones</a:t>
            </a:r>
            <a:r>
              <a:rPr lang="de-DE" sz="1700" dirty="0"/>
              <a:t> in </a:t>
            </a:r>
            <a:r>
              <a:rPr lang="de-DE" sz="1700" dirty="0" err="1"/>
              <a:t>the</a:t>
            </a:r>
            <a:r>
              <a:rPr lang="de-DE" sz="1700" dirty="0"/>
              <a:t> Community </a:t>
            </a:r>
            <a:r>
              <a:rPr lang="de-DE" sz="1700" dirty="0" err="1"/>
              <a:t>Atmosphere</a:t>
            </a:r>
            <a:r>
              <a:rPr lang="de-DE" sz="1700" dirty="0"/>
              <a:t> Model, Mon. </a:t>
            </a:r>
            <a:r>
              <a:rPr lang="de-DE" sz="1700" dirty="0" err="1"/>
              <a:t>Wea</a:t>
            </a:r>
            <a:r>
              <a:rPr lang="de-DE" sz="1700" dirty="0"/>
              <a:t>. </a:t>
            </a:r>
            <a:r>
              <a:rPr lang="de-DE" sz="1700" dirty="0" err="1"/>
              <a:t>Rev</a:t>
            </a:r>
            <a:r>
              <a:rPr lang="de-DE" sz="1700" dirty="0"/>
              <a:t>., Vol. 142, 1221-</a:t>
            </a:r>
            <a:r>
              <a:rPr lang="de-DE" sz="1700" dirty="0" smtClean="0"/>
              <a:t>1239</a:t>
            </a:r>
          </a:p>
          <a:p>
            <a:pPr>
              <a:buFont typeface="Arial" pitchFamily="-111" charset="0"/>
              <a:buChar char="•"/>
              <a:defRPr/>
            </a:pPr>
            <a:r>
              <a:rPr lang="de-DE" sz="1700" dirty="0"/>
              <a:t>Yao, W. </a:t>
            </a:r>
            <a:r>
              <a:rPr lang="de-DE" sz="1700" dirty="0" err="1"/>
              <a:t>and</a:t>
            </a:r>
            <a:r>
              <a:rPr lang="de-DE" sz="1700" dirty="0"/>
              <a:t> C. </a:t>
            </a:r>
            <a:r>
              <a:rPr lang="de-DE" sz="1700" dirty="0" err="1"/>
              <a:t>Jablonowski</a:t>
            </a:r>
            <a:r>
              <a:rPr lang="de-DE" sz="1700" dirty="0"/>
              <a:t> (2013), </a:t>
            </a:r>
            <a:r>
              <a:rPr lang="de-DE" sz="1700" dirty="0" err="1"/>
              <a:t>Spontaneous</a:t>
            </a:r>
            <a:r>
              <a:rPr lang="de-DE" sz="1700" dirty="0"/>
              <a:t> QBO-</a:t>
            </a:r>
            <a:r>
              <a:rPr lang="de-DE" sz="1700" dirty="0" err="1"/>
              <a:t>like</a:t>
            </a:r>
            <a:r>
              <a:rPr lang="de-DE" sz="1700" dirty="0"/>
              <a:t> </a:t>
            </a:r>
            <a:r>
              <a:rPr lang="de-DE" sz="1700" dirty="0" err="1"/>
              <a:t>Oscillations</a:t>
            </a:r>
            <a:r>
              <a:rPr lang="de-DE" sz="1700" dirty="0"/>
              <a:t> in an </a:t>
            </a:r>
            <a:r>
              <a:rPr lang="de-DE" sz="1700" dirty="0" err="1"/>
              <a:t>Atmospheric</a:t>
            </a:r>
            <a:r>
              <a:rPr lang="de-DE" sz="1700" dirty="0"/>
              <a:t> Model </a:t>
            </a:r>
            <a:r>
              <a:rPr lang="de-DE" sz="1700" dirty="0" err="1"/>
              <a:t>Dynamical</a:t>
            </a:r>
            <a:r>
              <a:rPr lang="de-DE" sz="1700" dirty="0"/>
              <a:t> Core, </a:t>
            </a:r>
            <a:r>
              <a:rPr lang="de-DE" sz="1700" dirty="0" err="1"/>
              <a:t>Geophys</a:t>
            </a:r>
            <a:r>
              <a:rPr lang="de-DE" sz="1700" dirty="0"/>
              <a:t>. Res. </a:t>
            </a:r>
            <a:r>
              <a:rPr lang="de-DE" sz="1700" dirty="0" err="1"/>
              <a:t>Lett</a:t>
            </a:r>
            <a:r>
              <a:rPr lang="de-DE" sz="1700" dirty="0"/>
              <a:t>., Vol. 40, 3772-3776, doi:10.1002/grl.50723 </a:t>
            </a:r>
            <a:endParaRPr lang="en-US" sz="1700" dirty="0" smtClean="0"/>
          </a:p>
        </p:txBody>
      </p:sp>
      <p:sp>
        <p:nvSpPr>
          <p:cNvPr id="40967" name="Rectangle 9"/>
          <p:cNvSpPr>
            <a:spLocks noChangeArrowheads="1"/>
          </p:cNvSpPr>
          <p:nvPr/>
        </p:nvSpPr>
        <p:spPr bwMode="auto">
          <a:xfrm>
            <a:off x="1981200" y="349250"/>
            <a:ext cx="6705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4400" dirty="0"/>
              <a:t>References</a:t>
            </a:r>
          </a:p>
        </p:txBody>
      </p:sp>
      <p:pic>
        <p:nvPicPr>
          <p:cNvPr id="9" name="Picture 8" descr="dcmip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3" y="285179"/>
            <a:ext cx="1277293" cy="1277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3210"/>
            <a:ext cx="8356600" cy="4749800"/>
          </a:xfrm>
        </p:spPr>
        <p:txBody>
          <a:bodyPr rtlCol="0">
            <a:noAutofit/>
          </a:bodyPr>
          <a:lstStyle/>
          <a:p>
            <a:pPr>
              <a:buFont typeface="Arial" pitchFamily="-106" charset="0"/>
              <a:buChar char="•"/>
              <a:defRPr/>
            </a:pPr>
            <a:r>
              <a:rPr lang="en-US" sz="1800" dirty="0" err="1" smtClean="0"/>
              <a:t>Jablonowski</a:t>
            </a:r>
            <a:r>
              <a:rPr lang="en-US" sz="1800" dirty="0" smtClean="0"/>
              <a:t>, C., P. H. </a:t>
            </a:r>
            <a:r>
              <a:rPr lang="en-US" sz="1800" dirty="0" err="1" smtClean="0"/>
              <a:t>Lauritzen</a:t>
            </a:r>
            <a:r>
              <a:rPr lang="en-US" sz="1800" dirty="0" smtClean="0"/>
              <a:t>, R. D. Nair and M. Taylor (2008), Idealized test cases for the dynamical cores of Atmospheric General Circulation Models: A proposal for the NCAR ASP 2008 summer colloquium, Technical Report May/29/2008 (download at </a:t>
            </a:r>
            <a:r>
              <a:rPr lang="en-US" sz="1800" dirty="0" smtClean="0">
                <a:hlinkClick r:id="rId2"/>
              </a:rPr>
              <a:t>http://esse.engin.umich.edu/groups/admg/publications.php</a:t>
            </a:r>
            <a:r>
              <a:rPr lang="en-US" sz="1800" dirty="0" smtClean="0"/>
              <a:t>)</a:t>
            </a:r>
          </a:p>
          <a:p>
            <a:pPr>
              <a:buFont typeface="Arial" pitchFamily="-106" charset="0"/>
              <a:buChar char="•"/>
              <a:defRPr/>
            </a:pPr>
            <a:r>
              <a:rPr lang="en-US" sz="1800" dirty="0" err="1" smtClean="0"/>
              <a:t>Jablonowski</a:t>
            </a:r>
            <a:r>
              <a:rPr lang="en-US" sz="1800" dirty="0" smtClean="0"/>
              <a:t>, C., and D. L. Williamson (2006), A </a:t>
            </a:r>
            <a:r>
              <a:rPr lang="en-US" sz="1800" dirty="0" err="1" smtClean="0"/>
              <a:t>Baroclinic</a:t>
            </a:r>
            <a:r>
              <a:rPr lang="en-US" sz="1800" dirty="0" smtClean="0"/>
              <a:t> Instability Test Case for Atmospheric Model Dynamical Cores, Quart. J. Roy. Met. Soc., Vol. 132, 2943-2975</a:t>
            </a:r>
          </a:p>
          <a:p>
            <a:pPr>
              <a:buFont typeface="Arial" pitchFamily="-106" charset="0"/>
              <a:buChar char="•"/>
              <a:defRPr/>
            </a:pPr>
            <a:r>
              <a:rPr lang="en-US" sz="1800" dirty="0" smtClean="0"/>
              <a:t>DCMIP shared workspace and DCMIP test case document:</a:t>
            </a:r>
            <a:br>
              <a:rPr lang="en-US" sz="1800" dirty="0" smtClean="0"/>
            </a:br>
            <a:r>
              <a:rPr lang="en-US" sz="1800" dirty="0" smtClean="0">
                <a:hlinkClick r:id="rId3"/>
              </a:rPr>
              <a:t>http://earthsystemcog.org/projects/dcmip-2012/</a:t>
            </a:r>
            <a:endParaRPr lang="en-US" sz="1800" dirty="0" smtClean="0"/>
          </a:p>
          <a:p>
            <a:r>
              <a:rPr lang="en-US" sz="1800" dirty="0" smtClean="0"/>
              <a:t>Whitehead, J., C. </a:t>
            </a:r>
            <a:r>
              <a:rPr lang="en-US" sz="1800" dirty="0" err="1" smtClean="0"/>
              <a:t>Jablonowski</a:t>
            </a:r>
            <a:r>
              <a:rPr lang="en-US" sz="1800" dirty="0" smtClean="0"/>
              <a:t>,  J. Kent and R. B. Rood (2014), </a:t>
            </a:r>
            <a:r>
              <a:rPr lang="en-US" sz="1800" dirty="0"/>
              <a:t>Potential </a:t>
            </a:r>
            <a:r>
              <a:rPr lang="en-US" sz="1800" dirty="0" err="1"/>
              <a:t>vorticity</a:t>
            </a:r>
            <a:r>
              <a:rPr lang="en-US" sz="1800" dirty="0"/>
              <a:t>: Measuring consistency between </a:t>
            </a:r>
            <a:r>
              <a:rPr lang="en-US" sz="1800" dirty="0" smtClean="0"/>
              <a:t>GCM dynamical </a:t>
            </a:r>
            <a:r>
              <a:rPr lang="en-US" sz="1800" dirty="0"/>
              <a:t>cores and tracer advection schemes</a:t>
            </a:r>
            <a:r>
              <a:rPr lang="en-US" sz="1800" dirty="0" smtClean="0"/>
              <a:t>, Quart. J. Roy. </a:t>
            </a:r>
            <a:r>
              <a:rPr lang="en-US" sz="1800" dirty="0" err="1" smtClean="0"/>
              <a:t>Meteorol</a:t>
            </a:r>
            <a:r>
              <a:rPr lang="en-US" sz="1800" dirty="0" smtClean="0"/>
              <a:t>. Soc., in review</a:t>
            </a:r>
          </a:p>
          <a:p>
            <a:pPr>
              <a:buFont typeface="Arial" pitchFamily="-106" charset="0"/>
              <a:buChar char="•"/>
              <a:defRPr/>
            </a:pPr>
            <a:r>
              <a:rPr lang="en-US" sz="1800" dirty="0" err="1" smtClean="0"/>
              <a:t>Lauritzen</a:t>
            </a:r>
            <a:r>
              <a:rPr lang="en-US" sz="1800" dirty="0" smtClean="0"/>
              <a:t>. P. H. and J. </a:t>
            </a:r>
            <a:r>
              <a:rPr lang="en-US" sz="1800" dirty="0" err="1" smtClean="0"/>
              <a:t>Thuburn</a:t>
            </a:r>
            <a:r>
              <a:rPr lang="en-US" sz="1800" dirty="0" smtClean="0"/>
              <a:t> (2012): Evaluating advection/transport schemes using interrelated tracers, scatter plots and numerical mixing diagnostics. Quart. J. Roy. Meteor. Soc., Vol. 138, 906–918, DOI:10.1002/qj.986</a:t>
            </a:r>
          </a:p>
          <a:p>
            <a:pPr>
              <a:buFont typeface="Arial" pitchFamily="-106" charset="0"/>
              <a:buChar char="•"/>
              <a:defRPr/>
            </a:pPr>
            <a:r>
              <a:rPr lang="de-DE" sz="1800" dirty="0"/>
              <a:t>Ullrich, P. A., T. Melvin, C. </a:t>
            </a:r>
            <a:r>
              <a:rPr lang="de-DE" sz="1800" dirty="0" err="1"/>
              <a:t>Jablonowski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A. </a:t>
            </a:r>
            <a:r>
              <a:rPr lang="de-DE" sz="1800" dirty="0" err="1"/>
              <a:t>Staniforth</a:t>
            </a:r>
            <a:r>
              <a:rPr lang="de-DE" sz="1800" dirty="0"/>
              <a:t> (2014), A </a:t>
            </a:r>
            <a:r>
              <a:rPr lang="de-DE" sz="1800" dirty="0" err="1"/>
              <a:t>baroclinic</a:t>
            </a:r>
            <a:r>
              <a:rPr lang="de-DE" sz="1800" dirty="0"/>
              <a:t> </a:t>
            </a:r>
            <a:r>
              <a:rPr lang="de-DE" sz="1800" dirty="0" err="1"/>
              <a:t>wave</a:t>
            </a:r>
            <a:r>
              <a:rPr lang="de-DE" sz="1800" dirty="0"/>
              <a:t> </a:t>
            </a:r>
            <a:r>
              <a:rPr lang="de-DE" sz="1800" dirty="0" err="1"/>
              <a:t>test</a:t>
            </a:r>
            <a:r>
              <a:rPr lang="de-DE" sz="1800" dirty="0"/>
              <a:t> </a:t>
            </a:r>
            <a:r>
              <a:rPr lang="de-DE" sz="1800" dirty="0" err="1"/>
              <a:t>case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deep</a:t>
            </a:r>
            <a:r>
              <a:rPr lang="de-DE" sz="1800" dirty="0"/>
              <a:t>-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shallow-atmosphere</a:t>
            </a:r>
            <a:r>
              <a:rPr lang="de-DE" sz="1800" dirty="0"/>
              <a:t> </a:t>
            </a:r>
            <a:r>
              <a:rPr lang="de-DE" sz="1800" dirty="0" err="1"/>
              <a:t>dynamical</a:t>
            </a:r>
            <a:r>
              <a:rPr lang="de-DE" sz="1800" dirty="0"/>
              <a:t> </a:t>
            </a:r>
            <a:r>
              <a:rPr lang="de-DE" sz="1800" dirty="0" err="1"/>
              <a:t>cores</a:t>
            </a:r>
            <a:r>
              <a:rPr lang="de-DE" sz="1800" dirty="0"/>
              <a:t>, Quart. J. Roy. </a:t>
            </a:r>
            <a:r>
              <a:rPr lang="de-DE" sz="1800" dirty="0" err="1"/>
              <a:t>Meteorol</a:t>
            </a:r>
            <a:r>
              <a:rPr lang="de-DE" sz="1800" dirty="0"/>
              <a:t>. </a:t>
            </a:r>
            <a:r>
              <a:rPr lang="de-DE" sz="1800" dirty="0" err="1"/>
              <a:t>Soc</a:t>
            </a:r>
            <a:r>
              <a:rPr lang="de-DE" sz="1800" dirty="0"/>
              <a:t>., in press</a:t>
            </a:r>
            <a:endParaRPr lang="en-US" sz="1800" dirty="0"/>
          </a:p>
          <a:p>
            <a:pPr>
              <a:buFont typeface="Arial" pitchFamily="-106" charset="0"/>
              <a:buChar char="•"/>
              <a:defRPr/>
            </a:pPr>
            <a:endParaRPr lang="en-US" sz="1800" dirty="0" smtClean="0"/>
          </a:p>
          <a:p>
            <a:pPr>
              <a:buFont typeface="Arial" pitchFamily="-106" charset="0"/>
              <a:buChar char="•"/>
              <a:defRPr/>
            </a:pPr>
            <a:endParaRPr lang="en-US" sz="1800" dirty="0" smtClean="0"/>
          </a:p>
        </p:txBody>
      </p:sp>
      <p:sp>
        <p:nvSpPr>
          <p:cNvPr id="40967" name="Rectangle 9"/>
          <p:cNvSpPr>
            <a:spLocks noChangeArrowheads="1"/>
          </p:cNvSpPr>
          <p:nvPr/>
        </p:nvSpPr>
        <p:spPr bwMode="auto">
          <a:xfrm>
            <a:off x="1981200" y="349250"/>
            <a:ext cx="6705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4400" dirty="0">
                <a:solidFill>
                  <a:srgbClr val="000000"/>
                </a:solidFill>
              </a:rPr>
              <a:t>References</a:t>
            </a:r>
          </a:p>
        </p:txBody>
      </p:sp>
      <p:pic>
        <p:nvPicPr>
          <p:cNvPr id="9" name="Picture 8" descr="dcmip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13" y="285179"/>
            <a:ext cx="1277293" cy="1277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z="3200" b="1" dirty="0" smtClean="0"/>
              <a:t> 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20213"/>
            <a:ext cx="8915400" cy="52197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600" dirty="0" smtClean="0"/>
              <a:t>Launched in 2012 with a 2-week summer school (at NCAR)</a:t>
            </a:r>
          </a:p>
          <a:p>
            <a:pPr>
              <a:lnSpc>
                <a:spcPct val="110000"/>
              </a:lnSpc>
            </a:pPr>
            <a:r>
              <a:rPr lang="en-US" sz="2600" dirty="0" smtClean="0"/>
              <a:t>DCMIP-2012 highlighted the </a:t>
            </a:r>
            <a:r>
              <a:rPr lang="en-US" sz="2600" dirty="0" smtClean="0">
                <a:solidFill>
                  <a:srgbClr val="FF0000"/>
                </a:solidFill>
              </a:rPr>
              <a:t>newest test cases </a:t>
            </a:r>
            <a:r>
              <a:rPr lang="en-US" sz="2600" dirty="0" smtClean="0"/>
              <a:t>and</a:t>
            </a:r>
            <a:r>
              <a:rPr lang="en-US" sz="2600" dirty="0" smtClean="0">
                <a:solidFill>
                  <a:srgbClr val="FF0000"/>
                </a:solidFill>
              </a:rPr>
              <a:t> modeling techniques </a:t>
            </a:r>
            <a:r>
              <a:rPr lang="en-US" sz="2600" dirty="0" smtClean="0">
                <a:solidFill>
                  <a:srgbClr val="000000"/>
                </a:solidFill>
              </a:rPr>
              <a:t>for the </a:t>
            </a:r>
            <a:r>
              <a:rPr lang="en-US" sz="2600" dirty="0" smtClean="0">
                <a:solidFill>
                  <a:srgbClr val="FF0000"/>
                </a:solidFill>
              </a:rPr>
              <a:t>dynamical cores of </a:t>
            </a:r>
            <a:r>
              <a:rPr lang="en-US" sz="2600" dirty="0" smtClean="0">
                <a:solidFill>
                  <a:srgbClr val="000000"/>
                </a:solidFill>
              </a:rPr>
              <a:t>atmospheric </a:t>
            </a:r>
            <a:r>
              <a:rPr lang="en-US" sz="2600" dirty="0" smtClean="0">
                <a:solidFill>
                  <a:srgbClr val="FF0000"/>
                </a:solidFill>
              </a:rPr>
              <a:t>GCMs</a:t>
            </a:r>
          </a:p>
          <a:p>
            <a:pPr>
              <a:lnSpc>
                <a:spcPct val="110000"/>
              </a:lnSpc>
            </a:pPr>
            <a:r>
              <a:rPr lang="en-US" sz="2600" dirty="0" smtClean="0"/>
              <a:t>DCMIP-2012 paid special attention to emerging non-hydrostatic dynamical cores</a:t>
            </a:r>
          </a:p>
          <a:p>
            <a:pPr>
              <a:lnSpc>
                <a:spcPct val="110000"/>
              </a:lnSpc>
            </a:pPr>
            <a:r>
              <a:rPr lang="en-US" sz="2600" dirty="0" smtClean="0"/>
              <a:t>Hosted 18 participating dynamical cores (3 remote groups)</a:t>
            </a:r>
          </a:p>
          <a:p>
            <a:pPr>
              <a:lnSpc>
                <a:spcPct val="110000"/>
              </a:lnSpc>
            </a:pPr>
            <a:r>
              <a:rPr lang="en-US" sz="2600" dirty="0" smtClean="0"/>
              <a:t>Introduced gateway for </a:t>
            </a:r>
            <a:r>
              <a:rPr lang="en-US" sz="2600" dirty="0"/>
              <a:t>the </a:t>
            </a:r>
            <a:r>
              <a:rPr lang="en-US" sz="2600" dirty="0" smtClean="0"/>
              <a:t>(virtual) global community:</a:t>
            </a:r>
            <a:br>
              <a:rPr lang="en-US" sz="2600" dirty="0" smtClean="0"/>
            </a:br>
            <a:r>
              <a:rPr lang="en-US" sz="2600" dirty="0" smtClean="0"/>
              <a:t> </a:t>
            </a:r>
          </a:p>
          <a:p>
            <a:pPr>
              <a:lnSpc>
                <a:spcPct val="110000"/>
              </a:lnSpc>
            </a:pPr>
            <a:r>
              <a:rPr lang="en-US" sz="2600" dirty="0" smtClean="0"/>
              <a:t>Sponsors:</a:t>
            </a:r>
          </a:p>
          <a:p>
            <a:pPr>
              <a:lnSpc>
                <a:spcPct val="110000"/>
              </a:lnSpc>
            </a:pP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5400"/>
            <a:ext cx="8229600" cy="130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Ideas behind </a:t>
            </a:r>
            <a:r>
              <a:rPr lang="en-US" sz="4000" b="1" dirty="0" smtClean="0">
                <a:latin typeface="+mj-lt"/>
                <a:ea typeface="+mj-ea"/>
                <a:cs typeface="+mj-cs"/>
              </a:rPr>
              <a:t>the Dynamical Core Model </a:t>
            </a:r>
            <a:r>
              <a:rPr lang="en-US" sz="4000" b="1" dirty="0" err="1" smtClean="0">
                <a:latin typeface="+mj-lt"/>
                <a:ea typeface="+mj-ea"/>
                <a:cs typeface="+mj-cs"/>
              </a:rPr>
              <a:t>Intercomparison</a:t>
            </a:r>
            <a:r>
              <a:rPr lang="en-US" sz="4000" b="1" dirty="0" smtClean="0">
                <a:latin typeface="+mj-lt"/>
                <a:ea typeface="+mj-ea"/>
                <a:cs typeface="+mj-cs"/>
              </a:rPr>
              <a:t> Project (DCMIP)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5822750"/>
            <a:ext cx="1274321" cy="950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168" y="5822750"/>
            <a:ext cx="882263" cy="8822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0576" y="5726656"/>
            <a:ext cx="1046112" cy="1046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0705" y="5969681"/>
            <a:ext cx="1837795" cy="551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2905" y="5864864"/>
            <a:ext cx="1103779" cy="6561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9600" y="4716502"/>
            <a:ext cx="84201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hlinkClick r:id="rId8"/>
              </a:rPr>
              <a:t>http://earthsystemcog.org/projects/dcmip-2012/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dcmip_group_photo_foothills_lab_aug2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813" y="1117614"/>
            <a:ext cx="9213121" cy="29369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247" y="2864986"/>
            <a:ext cx="1239061" cy="15885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247" y="3982635"/>
            <a:ext cx="1362966" cy="14159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074" y="3777786"/>
            <a:ext cx="1636400" cy="2181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8474" y="5320752"/>
            <a:ext cx="1197591" cy="1553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8705" y="2969494"/>
            <a:ext cx="1113023" cy="1484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2738" y="3886435"/>
            <a:ext cx="1249628" cy="1799464"/>
          </a:xfrm>
          <a:prstGeom prst="rect">
            <a:avLst/>
          </a:prstGeom>
        </p:spPr>
      </p:pic>
      <p:pic>
        <p:nvPicPr>
          <p:cNvPr id="24" name="Picture 23" descr="pic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1726" y="5197024"/>
            <a:ext cx="2420002" cy="19536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1082" y="4041888"/>
            <a:ext cx="1276825" cy="16440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14" y="-49119"/>
            <a:ext cx="8881686" cy="987237"/>
          </a:xfrm>
        </p:spPr>
        <p:txBody>
          <a:bodyPr>
            <a:normAutofit/>
          </a:bodyPr>
          <a:lstStyle/>
          <a:p>
            <a:r>
              <a:rPr lang="en-US" b="1" dirty="0" smtClean="0">
                <a:hlinkClick r:id="rId11"/>
              </a:rPr>
              <a:t>DCMIP-2012 Participants &amp; Mentors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3439" y="5671773"/>
            <a:ext cx="1202105" cy="12021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78390" y="5022597"/>
            <a:ext cx="1569107" cy="18364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5197024"/>
            <a:ext cx="1293484" cy="17458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94944" y="4028624"/>
            <a:ext cx="1504829" cy="11251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47359" y="5101521"/>
            <a:ext cx="1262136" cy="18849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79876" y="5241314"/>
            <a:ext cx="1321261" cy="16928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22085" y="5486968"/>
            <a:ext cx="1134088" cy="1386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07328" y="4028624"/>
            <a:ext cx="1270000" cy="116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2906" y="3922172"/>
            <a:ext cx="1257216" cy="16304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43813" y="3596284"/>
            <a:ext cx="1238806" cy="16517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43813" y="3022835"/>
            <a:ext cx="812800" cy="863600"/>
          </a:xfrm>
          <a:prstGeom prst="rect">
            <a:avLst/>
          </a:prstGeom>
        </p:spPr>
      </p:pic>
      <p:pic>
        <p:nvPicPr>
          <p:cNvPr id="25" name="Picture 24" descr="bleck.jp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5601" y="2864986"/>
            <a:ext cx="993104" cy="1176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organiz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622" y="4207"/>
            <a:ext cx="1847378" cy="1333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-203200"/>
            <a:ext cx="4068986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DCMIP-2012</a:t>
            </a:r>
            <a:endParaRPr lang="en-US" b="1" dirty="0"/>
          </a:p>
        </p:txBody>
      </p:sp>
      <p:pic>
        <p:nvPicPr>
          <p:cNvPr id="39" name="Picture 38" descr="cam-se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800" y="800100"/>
            <a:ext cx="3543300" cy="1955055"/>
          </a:xfrm>
          <a:prstGeom prst="rect">
            <a:avLst/>
          </a:prstGeom>
        </p:spPr>
      </p:pic>
      <p:pic>
        <p:nvPicPr>
          <p:cNvPr id="40" name="Picture 39" descr="dynamico_icon-ia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750" y="4066711"/>
            <a:ext cx="2844728" cy="1723862"/>
          </a:xfrm>
          <a:prstGeom prst="rect">
            <a:avLst/>
          </a:prstGeom>
        </p:spPr>
      </p:pic>
      <p:pic>
        <p:nvPicPr>
          <p:cNvPr id="43" name="Picture 42" descr="fv3-gfdl_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050" y="2451761"/>
            <a:ext cx="3841750" cy="1614950"/>
          </a:xfrm>
          <a:prstGeom prst="rect">
            <a:avLst/>
          </a:prstGeom>
        </p:spPr>
      </p:pic>
      <p:pic>
        <p:nvPicPr>
          <p:cNvPr id="44" name="Picture 43" descr="if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4399" y="2367280"/>
            <a:ext cx="3995101" cy="1733243"/>
          </a:xfrm>
          <a:prstGeom prst="rect">
            <a:avLst/>
          </a:prstGeom>
        </p:spPr>
      </p:pic>
      <p:pic>
        <p:nvPicPr>
          <p:cNvPr id="46" name="Picture 45" descr="mpas_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162800" y="2413451"/>
            <a:ext cx="1981200" cy="1282249"/>
          </a:xfrm>
          <a:prstGeom prst="rect">
            <a:avLst/>
          </a:prstGeom>
        </p:spPr>
      </p:pic>
      <p:pic>
        <p:nvPicPr>
          <p:cNvPr id="47" name="Picture 46" descr="nicam_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316985"/>
            <a:ext cx="3568700" cy="2265655"/>
          </a:xfrm>
          <a:prstGeom prst="rect">
            <a:avLst/>
          </a:prstGeom>
        </p:spPr>
      </p:pic>
      <p:pic>
        <p:nvPicPr>
          <p:cNvPr id="41" name="Picture 40" descr="endgame_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3278" y="3895739"/>
            <a:ext cx="3154011" cy="1691633"/>
          </a:xfrm>
          <a:prstGeom prst="rect">
            <a:avLst/>
          </a:prstGeom>
        </p:spPr>
      </p:pic>
      <p:pic>
        <p:nvPicPr>
          <p:cNvPr id="48" name="Picture 47" descr="nim_1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0037" y="5316985"/>
            <a:ext cx="2750374" cy="227965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206500" y="2019300"/>
            <a:ext cx="9281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CAM-SE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894845" y="3556000"/>
            <a:ext cx="1107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FV3-GFDL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62002" y="4077732"/>
            <a:ext cx="10473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ICON-IAP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1087252" y="4947653"/>
            <a:ext cx="1246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DYNAMICO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756098" y="6488668"/>
            <a:ext cx="8458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NICAM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3429000" y="6488668"/>
            <a:ext cx="5891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NIM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4310286" y="4871453"/>
            <a:ext cx="11438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ENDGame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6151211" y="5113785"/>
            <a:ext cx="5462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FIM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7429500" y="3750757"/>
            <a:ext cx="7654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OLAM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4018186" y="3371334"/>
            <a:ext cx="4539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IFS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7202515" y="3217902"/>
            <a:ext cx="7238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MPAS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4730248" y="1834634"/>
            <a:ext cx="893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MCORE</a:t>
            </a:r>
            <a:endParaRPr lang="en-US" dirty="0"/>
          </a:p>
        </p:txBody>
      </p:sp>
      <p:pic>
        <p:nvPicPr>
          <p:cNvPr id="49" name="Picture 48" descr="olam_nicam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6489" y="3556000"/>
            <a:ext cx="3787457" cy="2014704"/>
          </a:xfrm>
          <a:prstGeom prst="rect">
            <a:avLst/>
          </a:prstGeom>
        </p:spPr>
      </p:pic>
      <p:pic>
        <p:nvPicPr>
          <p:cNvPr id="42" name="Picture 41" descr="fim_1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9650" y="5012905"/>
            <a:ext cx="3054350" cy="211179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31312" y="0"/>
            <a:ext cx="3109597" cy="125095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6018962" y="3587234"/>
            <a:ext cx="7654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OLAM</a:t>
            </a:r>
            <a:endParaRPr lang="en-US" dirty="0"/>
          </a:p>
        </p:txBody>
      </p:sp>
      <p:pic>
        <p:nvPicPr>
          <p:cNvPr id="45" name="Picture 44" descr="mcore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82950" y="965200"/>
            <a:ext cx="3175000" cy="1478280"/>
          </a:xfrm>
          <a:prstGeom prst="rect">
            <a:avLst/>
          </a:prstGeom>
        </p:spPr>
      </p:pic>
      <p:pic>
        <p:nvPicPr>
          <p:cNvPr id="50" name="Picture 49" descr="uzim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18250" y="1067122"/>
            <a:ext cx="3067896" cy="1389058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7202515" y="1997948"/>
            <a:ext cx="6963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UZIM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4940362" y="697790"/>
            <a:ext cx="16722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ICON-MPI-DWD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7653770" y="755134"/>
            <a:ext cx="10823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CAM-FV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4371733" y="1943100"/>
            <a:ext cx="10823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MCORE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6151211" y="5483117"/>
            <a:ext cx="5462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-25400"/>
            <a:ext cx="7759700" cy="914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Idealized Test Cases: Goals and Wish-List</a:t>
            </a:r>
            <a:endParaRPr lang="en-US" sz="36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25500"/>
            <a:ext cx="8547100" cy="603250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FontTx/>
              <a:buNone/>
            </a:pPr>
            <a:r>
              <a:rPr lang="en-US" sz="2400" dirty="0"/>
              <a:t>Test cases should</a:t>
            </a:r>
          </a:p>
          <a:p>
            <a:r>
              <a:rPr lang="en-US" sz="2400" dirty="0"/>
              <a:t>be designed for </a:t>
            </a:r>
            <a:r>
              <a:rPr lang="en-US" sz="2400" b="1" dirty="0">
                <a:solidFill>
                  <a:srgbClr val="FF0000"/>
                </a:solidFill>
              </a:rPr>
              <a:t>hydrostatic</a:t>
            </a:r>
            <a:r>
              <a:rPr lang="en-US" sz="2400" b="1" dirty="0"/>
              <a:t> </a:t>
            </a:r>
            <a:r>
              <a:rPr lang="en-US" sz="2400" dirty="0"/>
              <a:t>and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non-hydrostatic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dynamical cores on the sphere,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ideally: for </a:t>
            </a:r>
            <a:r>
              <a:rPr lang="en-US" sz="2400" dirty="0"/>
              <a:t>both </a:t>
            </a:r>
            <a:r>
              <a:rPr lang="en-US" sz="2400" b="1" dirty="0">
                <a:solidFill>
                  <a:srgbClr val="FF0000"/>
                </a:solidFill>
              </a:rPr>
              <a:t>shallow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FF0000"/>
                </a:solidFill>
              </a:rPr>
              <a:t>deep atmosphere</a:t>
            </a:r>
            <a:r>
              <a:rPr lang="en-US" sz="2400" dirty="0"/>
              <a:t> models</a:t>
            </a:r>
          </a:p>
          <a:p>
            <a:r>
              <a:rPr lang="en-US" sz="2400" dirty="0"/>
              <a:t>be easy to apply: analytic initial data (if possible) </a:t>
            </a:r>
            <a:br>
              <a:rPr lang="en-US" sz="2400" dirty="0"/>
            </a:br>
            <a:r>
              <a:rPr lang="en-US" sz="2400" dirty="0"/>
              <a:t>suitable for </a:t>
            </a:r>
            <a:r>
              <a:rPr lang="en-US" sz="2400" b="1" dirty="0">
                <a:solidFill>
                  <a:srgbClr val="FF0000"/>
                </a:solidFill>
              </a:rPr>
              <a:t>all grids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formulated for </a:t>
            </a:r>
            <a:r>
              <a:rPr lang="en-US" sz="2400" b="1" dirty="0">
                <a:solidFill>
                  <a:srgbClr val="FF0000"/>
                </a:solidFill>
              </a:rPr>
              <a:t>different vertical </a:t>
            </a:r>
            <a:r>
              <a:rPr lang="en-US" sz="2400" b="1" dirty="0" smtClean="0">
                <a:solidFill>
                  <a:srgbClr val="FF0000"/>
                </a:solidFill>
              </a:rPr>
              <a:t>coordinates</a:t>
            </a:r>
            <a:endParaRPr lang="en-US" sz="2400" b="1" dirty="0" smtClean="0"/>
          </a:p>
          <a:p>
            <a:r>
              <a:rPr lang="en-US" sz="2400" dirty="0" smtClean="0"/>
              <a:t>be as easy as possible, but as complex as necessary</a:t>
            </a:r>
          </a:p>
          <a:p>
            <a:r>
              <a:rPr lang="en-US" sz="2400" dirty="0" smtClean="0"/>
              <a:t>be </a:t>
            </a:r>
            <a:r>
              <a:rPr lang="en-US" sz="2400" b="1" dirty="0" smtClean="0">
                <a:solidFill>
                  <a:srgbClr val="0000FF"/>
                </a:solidFill>
              </a:rPr>
              <a:t>cheap and easy </a:t>
            </a:r>
            <a:r>
              <a:rPr lang="en-US" sz="2400" dirty="0"/>
              <a:t>to</a:t>
            </a:r>
            <a:r>
              <a:rPr lang="en-US" sz="2400" dirty="0" smtClean="0"/>
              <a:t> evaluate</a:t>
            </a:r>
            <a:r>
              <a:rPr lang="en-US" sz="2400" dirty="0"/>
              <a:t>: </a:t>
            </a:r>
            <a:r>
              <a:rPr lang="en-US" sz="2400" b="1" dirty="0">
                <a:solidFill>
                  <a:srgbClr val="0000FF"/>
                </a:solidFill>
              </a:rPr>
              <a:t>small </a:t>
            </a:r>
            <a:r>
              <a:rPr lang="en-US" sz="2400" b="1" dirty="0" smtClean="0">
                <a:solidFill>
                  <a:srgbClr val="0000FF"/>
                </a:solidFill>
              </a:rPr>
              <a:t>Earth, </a:t>
            </a:r>
            <a:r>
              <a:rPr lang="en-US" sz="2400" dirty="0" smtClean="0"/>
              <a:t>standard diagnostics</a:t>
            </a:r>
          </a:p>
          <a:p>
            <a:r>
              <a:rPr lang="en-US" sz="2400" dirty="0" smtClean="0"/>
              <a:t>be </a:t>
            </a:r>
            <a:r>
              <a:rPr lang="en-US" sz="2400" dirty="0"/>
              <a:t>relevant to atmospheric phenomena</a:t>
            </a:r>
          </a:p>
          <a:p>
            <a:r>
              <a:rPr lang="en-US" sz="2400" dirty="0"/>
              <a:t>reveal important characteristics of the numerical scheme </a:t>
            </a:r>
          </a:p>
          <a:p>
            <a:r>
              <a:rPr lang="en-US" sz="2400" dirty="0"/>
              <a:t>have an analytic solution or converged reference </a:t>
            </a:r>
            <a:r>
              <a:rPr lang="en-US" sz="2400" dirty="0" smtClean="0"/>
              <a:t>solutions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deal with moisture in a simple way</a:t>
            </a:r>
          </a:p>
          <a:p>
            <a:r>
              <a:rPr lang="en-US" sz="2400" dirty="0" smtClean="0"/>
              <a:t>find broad acceptance in the modeling community</a:t>
            </a:r>
          </a:p>
          <a:p>
            <a:endParaRPr lang="en-US" sz="2400" dirty="0"/>
          </a:p>
        </p:txBody>
      </p:sp>
      <p:pic>
        <p:nvPicPr>
          <p:cNvPr id="6" name="Picture 5" descr="dcmip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09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7400" y="152400"/>
            <a:ext cx="7759700" cy="914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DCMIP: Test Case Hierarchy with Increasing </a:t>
            </a:r>
            <a:r>
              <a:rPr lang="en-US" sz="3600" dirty="0"/>
              <a:t>C</a:t>
            </a:r>
            <a:r>
              <a:rPr lang="en-US" sz="3600" dirty="0" smtClean="0"/>
              <a:t>omplexity</a:t>
            </a:r>
            <a:endParaRPr lang="en-US" sz="3600" dirty="0"/>
          </a:p>
        </p:txBody>
      </p:sp>
      <p:pic>
        <p:nvPicPr>
          <p:cNvPr id="6" name="Picture 5" descr="dcmip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54100" cy="1054100"/>
          </a:xfrm>
          <a:prstGeom prst="rect">
            <a:avLst/>
          </a:prstGeom>
        </p:spPr>
      </p:pic>
      <p:pic>
        <p:nvPicPr>
          <p:cNvPr id="3" name="Picture 2" descr="TestHierarch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384300"/>
            <a:ext cx="9144000" cy="364886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511800" y="2120900"/>
            <a:ext cx="12700" cy="252730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790700" y="2197100"/>
            <a:ext cx="0" cy="255270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76700" y="5833808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DCMIP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7391400" y="2120900"/>
            <a:ext cx="12700" cy="2527300"/>
          </a:xfrm>
          <a:prstGeom prst="line">
            <a:avLst/>
          </a:prstGeom>
          <a:ln w="762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559300" y="5084508"/>
            <a:ext cx="0" cy="7493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2921000" y="4318000"/>
            <a:ext cx="1638300" cy="151580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559300" y="4318000"/>
            <a:ext cx="1676400" cy="1515808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447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-101602"/>
            <a:ext cx="8839200" cy="1028701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DCMIP-2012: 3D Advection Tests </a:t>
            </a:r>
            <a:endParaRPr lang="en-US" sz="4000" b="1" dirty="0"/>
          </a:p>
        </p:txBody>
      </p:sp>
      <p:pic>
        <p:nvPicPr>
          <p:cNvPr id="3" name="test11_CAM-SE_movie_ppm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039" y="833774"/>
            <a:ext cx="7612062" cy="607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03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1600200" y="11715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3600" dirty="0" smtClean="0"/>
              <a:t>3D Advection: Deformational Flow</a:t>
            </a:r>
            <a:endParaRPr lang="en-US" sz="3600" baseline="-25000" dirty="0"/>
          </a:p>
        </p:txBody>
      </p:sp>
      <p:pic>
        <p:nvPicPr>
          <p:cNvPr id="26" name="Picture 25" descr="dcmip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23" y="87915"/>
            <a:ext cx="1087277" cy="10872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9140" y="1341840"/>
            <a:ext cx="8885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Correlated tracers q1 &amp; q2: </a:t>
            </a:r>
            <a:r>
              <a:rPr lang="en-US" sz="2600" b="1" dirty="0" smtClean="0">
                <a:solidFill>
                  <a:srgbClr val="FF0000"/>
                </a:solidFill>
              </a:rPr>
              <a:t>Mixing diagnostics </a:t>
            </a:r>
            <a:r>
              <a:rPr lang="en-US" sz="2600" dirty="0" smtClean="0"/>
              <a:t>at day 6</a:t>
            </a:r>
          </a:p>
          <a:p>
            <a:endParaRPr lang="en-US" sz="2800" dirty="0" smtClean="0"/>
          </a:p>
        </p:txBody>
      </p:sp>
      <p:pic>
        <p:nvPicPr>
          <p:cNvPr id="19" name="Picture 18" descr="test11correla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216" y="1950394"/>
            <a:ext cx="7277100" cy="488761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015179" y="1950394"/>
            <a:ext cx="10794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CAM-FV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620424" y="4374205"/>
            <a:ext cx="4927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IFS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951679" y="4323405"/>
            <a:ext cx="11438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ENDGame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603287" y="4399605"/>
            <a:ext cx="10162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CAM-SE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384178" y="1950394"/>
            <a:ext cx="11243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FV3-GFDL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58923" y="2384847"/>
            <a:ext cx="13012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Functional</a:t>
            </a:r>
            <a:br>
              <a:rPr lang="en-US" dirty="0" smtClean="0"/>
            </a:br>
            <a:r>
              <a:rPr lang="en-US" dirty="0" smtClean="0"/>
              <a:t>relationship</a:t>
            </a:r>
            <a:br>
              <a:rPr lang="en-US" dirty="0" smtClean="0"/>
            </a:br>
            <a:r>
              <a:rPr lang="en-US" dirty="0" smtClean="0"/>
              <a:t>between q1</a:t>
            </a:r>
            <a:br>
              <a:rPr lang="en-US" dirty="0" smtClean="0"/>
            </a:br>
            <a:r>
              <a:rPr lang="en-US" dirty="0" smtClean="0"/>
              <a:t>and q2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536216" y="2641600"/>
            <a:ext cx="138478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test11_CAM-SE_mixi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463105"/>
            <a:ext cx="2438401" cy="231128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39787" y="4380039"/>
            <a:ext cx="9281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CAM-SE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-10546" y="6522162"/>
            <a:ext cx="2394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dx</a:t>
            </a:r>
            <a:r>
              <a:rPr lang="en-US" dirty="0" smtClean="0"/>
              <a:t>= 110 km, </a:t>
            </a:r>
            <a:r>
              <a:rPr lang="en-US" dirty="0" err="1" smtClean="0"/>
              <a:t>dz</a:t>
            </a:r>
            <a:r>
              <a:rPr lang="en-US" dirty="0" smtClean="0"/>
              <a:t> = 200 </a:t>
            </a:r>
            <a:r>
              <a:rPr lang="en-US" dirty="0" err="1" smtClean="0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129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21660</TotalTime>
  <Words>1307</Words>
  <Application>Microsoft Macintosh PowerPoint</Application>
  <PresentationFormat>On-screen Show (4:3)</PresentationFormat>
  <Paragraphs>178</Paragraphs>
  <Slides>23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Diagnosing and Improving the Characteristics of Atmospheric Model Dynamical Cores via Idealized Test Cases</vt:lpstr>
      <vt:lpstr>Disclaimer: Idealized Test Cases</vt:lpstr>
      <vt:lpstr> </vt:lpstr>
      <vt:lpstr>DCMIP-2012 Participants &amp; Mentors</vt:lpstr>
      <vt:lpstr>DCMIP-2012</vt:lpstr>
      <vt:lpstr>Idealized Test Cases: Goals and Wish-List</vt:lpstr>
      <vt:lpstr>DCMIP: Test Case Hierarchy with Increasing Complexity</vt:lpstr>
      <vt:lpstr>DCMIP-2012: 3D Advection Tests </vt:lpstr>
      <vt:lpstr>PowerPoint Presentation</vt:lpstr>
      <vt:lpstr>PowerPoint Presentation</vt:lpstr>
      <vt:lpstr>PowerPoint Presentation</vt:lpstr>
      <vt:lpstr>Idealized TC on an aqua-planet: Simulations with Simple-Physics</vt:lpstr>
      <vt:lpstr>DCMIP-2016?</vt:lpstr>
      <vt:lpstr>DCMIP: Some Emerging Frontiers</vt:lpstr>
      <vt:lpstr>Variable-Resolution: Grid Transition Tests</vt:lpstr>
      <vt:lpstr>Accuracy of the Pressure Gradient Force (PGF) in CAM-SE</vt:lpstr>
      <vt:lpstr>Horizontal Advection over Topography</vt:lpstr>
      <vt:lpstr>Vertical velocity and Topographic Precipitation: Impact of Vertical Resolution</vt:lpstr>
      <vt:lpstr>Vertical velocity and Topographic Precipitation: Impact of the Dynamical Core</vt:lpstr>
      <vt:lpstr>Single/Double ITCZ: Aqua-planet tests</vt:lpstr>
      <vt:lpstr>Thoughts &amp; Conclusions</vt:lpstr>
      <vt:lpstr>PowerPoint Presentation</vt:lpstr>
      <vt:lpstr>PowerPoint Presentation</vt:lpstr>
    </vt:vector>
  </TitlesOfParts>
  <Company>University of Michigan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Dynamical Core Model Intercomparison Project (DCMIP) and Summer School</dc:title>
  <dc:creator>cjablono</dc:creator>
  <cp:lastModifiedBy>cjablono</cp:lastModifiedBy>
  <cp:revision>295</cp:revision>
  <cp:lastPrinted>2012-07-30T13:56:06Z</cp:lastPrinted>
  <dcterms:created xsi:type="dcterms:W3CDTF">2012-09-28T10:18:06Z</dcterms:created>
  <dcterms:modified xsi:type="dcterms:W3CDTF">2014-06-03T00:52:39Z</dcterms:modified>
</cp:coreProperties>
</file>