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42062400" cy="39319200"/>
  <p:notesSz cx="9313863" cy="6858000"/>
  <p:embeddedFontLst>
    <p:embeddedFont>
      <p:font typeface="Arial Black" pitchFamily="34" charset="0"/>
      <p:bold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FF66FF"/>
    <a:srgbClr val="FF0000"/>
    <a:srgbClr val="0000FF"/>
    <a:srgbClr val="00FF00"/>
    <a:srgbClr val="FF66CC"/>
    <a:srgbClr val="00FFFF"/>
    <a:srgbClr val="00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78" y="1872"/>
      </p:cViewPr>
      <p:guideLst>
        <p:guide orient="horz" pos="12384"/>
        <p:guide pos="1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6298" cy="3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defTabSz="92422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7565" y="0"/>
            <a:ext cx="4036298" cy="3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defTabSz="92422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796"/>
            <a:ext cx="4036298" cy="3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defTabSz="92422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7565" y="6515796"/>
            <a:ext cx="4036298" cy="3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defTabSz="924228">
              <a:defRPr sz="1300"/>
            </a:lvl1pPr>
          </a:lstStyle>
          <a:p>
            <a:pPr>
              <a:defRPr/>
            </a:pPr>
            <a:fld id="{7E4B63CE-B623-4F66-B9B2-C94889590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367" y="12214335"/>
            <a:ext cx="35753675" cy="8428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726" y="22281503"/>
            <a:ext cx="29444950" cy="100469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7427-2EEA-49F4-A518-E3CB36E7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5E21-A9C0-412D-B79F-61FD1BE9E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970416" y="3495353"/>
            <a:ext cx="8937625" cy="31455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4363" y="3495353"/>
            <a:ext cx="26663650" cy="31455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69AE-E005-49C5-AE53-8A18A7EF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FC30-92F2-4386-B96F-6B371723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1" y="25266434"/>
            <a:ext cx="35753675" cy="780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1" y="16665359"/>
            <a:ext cx="35753675" cy="8601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B568-EC15-435C-B0EF-857F07FC0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4367" y="11359503"/>
            <a:ext cx="17800637" cy="23590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1" y="11359503"/>
            <a:ext cx="17800638" cy="23590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698D-162B-42E3-8C5C-84C7001C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42" y="1574693"/>
            <a:ext cx="37855525" cy="6553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438" y="8801208"/>
            <a:ext cx="18584862" cy="36675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438" y="12468769"/>
            <a:ext cx="18584862" cy="22653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754" y="8801208"/>
            <a:ext cx="18591213" cy="36675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754" y="12468769"/>
            <a:ext cx="18591213" cy="226538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6D5C-DEFB-4318-A50A-0719B3385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2B0D-F9C8-4887-B6B0-63EA4774D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563A-1428-4215-9314-421DFA5F1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42" y="1565385"/>
            <a:ext cx="13838237" cy="6661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914" y="1565384"/>
            <a:ext cx="23514050" cy="335572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442" y="8227184"/>
            <a:ext cx="13838237" cy="268954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F6D61-B28F-4EE8-9061-57D19C5DA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891" y="27523752"/>
            <a:ext cx="25238075" cy="32486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891" y="3513971"/>
            <a:ext cx="25238075" cy="235908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891" y="30772428"/>
            <a:ext cx="25238075" cy="4615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C76D-C800-4E85-8592-A9F65596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4367" y="3495351"/>
            <a:ext cx="357536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4367" y="11359503"/>
            <a:ext cx="35753675" cy="2359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4363" y="35823852"/>
            <a:ext cx="8763000" cy="26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1642" y="35823852"/>
            <a:ext cx="13319125" cy="26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>
              <a:defRPr sz="7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5038" y="35823852"/>
            <a:ext cx="8763000" cy="26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>
              <a:defRPr sz="7200"/>
            </a:lvl1pPr>
          </a:lstStyle>
          <a:p>
            <a:pPr>
              <a:defRPr/>
            </a:pPr>
            <a:fld id="{022CAEE1-9378-4148-B757-1302A4C0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Times New Roman" pitchFamily="18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227"/>
          <p:cNvSpPr/>
          <p:nvPr/>
        </p:nvSpPr>
        <p:spPr>
          <a:xfrm>
            <a:off x="20186290" y="18507450"/>
            <a:ext cx="20930725" cy="9833461"/>
          </a:xfrm>
          <a:prstGeom prst="rect">
            <a:avLst/>
          </a:prstGeom>
          <a:solidFill>
            <a:schemeClr val="bg1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274320" rIns="457200" bIns="457200" rtlCol="0" anchor="t" anchorCtr="0">
            <a:spAutoFit/>
          </a:bodyPr>
          <a:lstStyle/>
          <a:p>
            <a:pPr marL="914400" indent="-914400">
              <a:spcBef>
                <a:spcPts val="0"/>
              </a:spcBef>
            </a:pPr>
            <a:r>
              <a:rPr lang="en-US" sz="4900" dirty="0" smtClean="0">
                <a:solidFill>
                  <a:srgbClr val="000000"/>
                </a:solidFill>
                <a:latin typeface="Arial Black" pitchFamily="34" charset="0"/>
              </a:rPr>
              <a:t>4. Large-Scale Forcing Datasets</a:t>
            </a:r>
          </a:p>
          <a:p>
            <a:pPr marL="182880" lvl="2"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Large-scale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forcings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obtained: </a:t>
            </a:r>
          </a:p>
          <a:p>
            <a:pPr marL="640080" lvl="1" indent="-365760">
              <a:spcBef>
                <a:spcPts val="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From the ARM variational analysis (ARM VA) for a standard domain (300 km, 25 mb) &amp; reduced domain (150 km, 10 mb) </a:t>
            </a:r>
          </a:p>
          <a:p>
            <a:pPr marL="640080" lvl="1" indent="-365760">
              <a:spcBef>
                <a:spcPts val="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Derived from ECMWF for a standard domain (300 km) and a reduced domain (150 km), both with 3-25 </a:t>
            </a:r>
            <a:r>
              <a:rPr lang="en-US" sz="3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mb</a:t>
            </a:r>
            <a:r>
              <a:rPr lang="en-US" sz="3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vertical resolution  </a:t>
            </a:r>
          </a:p>
          <a:p>
            <a:pPr marL="640080" lvl="1" indent="-365760">
              <a:spcBef>
                <a:spcPts val="0"/>
              </a:spcBef>
              <a:buClr>
                <a:srgbClr val="0000CC"/>
              </a:buClr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Derived from a Multi-Scale Data Assimilation (MS-DA) System (300 km, 25 </a:t>
            </a:r>
            <a:r>
              <a:rPr lang="en-US" sz="3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mb</a:t>
            </a:r>
            <a:r>
              <a:rPr lang="en-US" sz="3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182880" lvl="2">
              <a:spcBef>
                <a:spcPts val="1800"/>
              </a:spcBef>
              <a:buClr>
                <a:srgbClr val="FF0000"/>
              </a:buClr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Forcings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assessed using “Toy” LES runs and bulk observations (in progress)</a:t>
            </a:r>
            <a:endParaRPr lang="en-US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3">
              <a:spcBef>
                <a:spcPts val="0"/>
              </a:spcBef>
              <a:buClr>
                <a:srgbClr val="FF0000"/>
              </a:buClr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r>
              <a: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0000FF"/>
              </a:buClr>
              <a:defRPr/>
            </a:pPr>
            <a:endParaRPr lang="en-US" sz="800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06980" y="15919963"/>
            <a:ext cx="18664830" cy="7832914"/>
          </a:xfrm>
          <a:prstGeom prst="rect">
            <a:avLst/>
          </a:prstGeom>
          <a:solidFill>
            <a:schemeClr val="bg1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274320" rIns="457200" bIns="274320" rtlCol="0" anchor="t" anchorCtr="0">
            <a:spAutoFit/>
          </a:bodyPr>
          <a:lstStyle/>
          <a:p>
            <a:pPr marL="914400" indent="-914400">
              <a:spcBef>
                <a:spcPts val="0"/>
              </a:spcBef>
            </a:pPr>
            <a:r>
              <a:rPr lang="en-US" sz="4900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1. FASTER Case Study Selection/Development</a:t>
            </a:r>
            <a:r>
              <a:rPr lang="en-US" sz="5400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 </a:t>
            </a:r>
            <a:endParaRPr lang="en-US" sz="5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914400" lvl="3">
              <a:spcBef>
                <a:spcPts val="600"/>
              </a:spcBef>
              <a:buClr>
                <a:srgbClr val="FF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Data-model integration takes a team</a:t>
            </a:r>
          </a:p>
          <a:p>
            <a:pPr marL="1828800" lvl="5">
              <a:spcBef>
                <a:spcPts val="1200"/>
              </a:spcBef>
              <a:buClr>
                <a:srgbClr val="FF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Observations and initial conditions (This poster)</a:t>
            </a: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Selects multi-day periods with aircraft flights that sampled different cloud types</a:t>
            </a: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Generates aerosol size distributions and hygroscopicity data</a:t>
            </a: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Assesses large-scale forcing datasets </a:t>
            </a:r>
          </a:p>
          <a:p>
            <a:pPr marL="1828800" lvl="5">
              <a:spcBef>
                <a:spcPts val="1200"/>
              </a:spcBef>
              <a:buClr>
                <a:srgbClr val="FF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High-resolution modeling (Lead: Ann Fridlind and Satoshi Endo)</a:t>
            </a: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Examines simulated cloud properties for study periods		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See Satoshi Endo’s poster </a:t>
            </a:r>
            <a:endParaRPr lang="en-US" sz="3200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 marL="1828800" lvl="5">
              <a:spcBef>
                <a:spcPts val="1200"/>
              </a:spcBef>
              <a:buClr>
                <a:srgbClr val="FF0000"/>
              </a:buClr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Single-Column Model (SCM) diagnostics (Lead: Wuyin Lin)	</a:t>
            </a: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Examines SCM biases for low-level clouds		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Examines reason for over triggering in the CAM5 SCM </a:t>
            </a:r>
          </a:p>
          <a:p>
            <a:pPr marL="2286000" lvl="6">
              <a:buClr>
                <a:srgbClr val="FF0000"/>
              </a:buClr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See Wuyin Lin’s poster </a:t>
            </a:r>
            <a:endParaRPr lang="en-US" sz="3200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2" y="25176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" y="301666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2" y="333839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2" y="602286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Picture 841" descr="RACORO_takeoff"/>
          <p:cNvPicPr>
            <a:picLocks noChangeAspect="1" noChangeArrowheads="1"/>
          </p:cNvPicPr>
          <p:nvPr/>
        </p:nvPicPr>
        <p:blipFill>
          <a:blip r:embed="rId2" cstate="print"/>
          <a:srcRect l="9813" r="12511" b="19853"/>
          <a:stretch>
            <a:fillRect/>
          </a:stretch>
        </p:blipFill>
        <p:spPr bwMode="auto">
          <a:xfrm>
            <a:off x="15923335" y="20658130"/>
            <a:ext cx="3108960" cy="238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2" y="1046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2" y="301666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2" y="333839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2" y="602286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" y="6344594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828700" y="17854565"/>
            <a:ext cx="998528" cy="5415105"/>
            <a:chOff x="1559867" y="31169905"/>
            <a:chExt cx="998528" cy="4416575"/>
          </a:xfrm>
        </p:grpSpPr>
        <p:sp>
          <p:nvSpPr>
            <p:cNvPr id="101" name="Left Brace 100"/>
            <p:cNvSpPr/>
            <p:nvPr/>
          </p:nvSpPr>
          <p:spPr>
            <a:xfrm>
              <a:off x="2174345" y="31169905"/>
              <a:ext cx="384050" cy="4416575"/>
            </a:xfrm>
            <a:prstGeom prst="leftBrac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16200000">
              <a:off x="-239113" y="33144394"/>
              <a:ext cx="4059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Observation-LES-SCM Approach</a:t>
              </a:r>
              <a:endPara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868575" y="7410514"/>
            <a:ext cx="18716046" cy="7602081"/>
          </a:xfrm>
          <a:prstGeom prst="rect">
            <a:avLst/>
          </a:prstGeom>
          <a:solidFill>
            <a:srgbClr val="FFFF00"/>
          </a:solidFill>
          <a:ln w="1270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274320" rIns="457200" bIns="457200" rtlCol="0" anchor="t" anchorCtr="0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Summary</a:t>
            </a:r>
            <a:endParaRPr lang="en-US" sz="5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lvl="8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studies are constructed to assess and improve models of continental boundary layer clouds and their fast-physics processes, as part of the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-physics System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TEstbed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Research (FASTER) project.  </a:t>
            </a:r>
          </a:p>
          <a:p>
            <a:pPr marL="457200" lvl="8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Cases are a synthesis of data from the RACORO aircraft campaign (Vogelmann et al., 2012) and the ARM SGP site, which were selected to capture diverse physical states: </a:t>
            </a:r>
          </a:p>
          <a:p>
            <a:pPr marL="1097280" lvl="3">
              <a:spcBef>
                <a:spcPts val="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Boundary layer cloud types (Cu, St, drizzling St)</a:t>
            </a:r>
          </a:p>
          <a:p>
            <a:pPr marL="1097280" lvl="3">
              <a:spcBef>
                <a:spcPts val="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Time variation/transitions (multiple days/timing)</a:t>
            </a:r>
          </a:p>
          <a:p>
            <a:pPr marL="457200" lvl="8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cases  are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physical contrast to the Global Atmospheric System Studies (GASS, previously GCSS) that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primarily focus on steady-state, marine boundary layer clouds.</a:t>
            </a:r>
          </a:p>
          <a:p>
            <a:pPr marL="457200" lvl="8" indent="-4572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use the FASTER integrated observation-LES-SCM evaluation framework to address the inherent multi-scale nature of the problem.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68575" y="24652249"/>
            <a:ext cx="18741640" cy="13480156"/>
            <a:chOff x="676550" y="25228325"/>
            <a:chExt cx="18741640" cy="13480156"/>
          </a:xfrm>
        </p:grpSpPr>
        <p:sp>
          <p:nvSpPr>
            <p:cNvPr id="100" name="Rectangle 99"/>
            <p:cNvSpPr/>
            <p:nvPr/>
          </p:nvSpPr>
          <p:spPr>
            <a:xfrm>
              <a:off x="676550" y="25228325"/>
              <a:ext cx="18741640" cy="13480156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0" tIns="274320" rIns="457200" bIns="365760" rtlCol="0" anchor="t" anchorCtr="0">
              <a:noAutofit/>
            </a:bodyPr>
            <a:lstStyle/>
            <a:p>
              <a:pPr marL="0" lvl="1">
                <a:spcBef>
                  <a:spcPts val="1200"/>
                </a:spcBef>
                <a:buClr>
                  <a:srgbClr val="FF0000"/>
                </a:buClr>
              </a:pPr>
              <a:r>
                <a:rPr lang="en-US" sz="4900" dirty="0" smtClean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2.  Three 3-day Case Study Periods Selected</a:t>
              </a:r>
            </a:p>
            <a:p>
              <a:pPr marL="0" lvl="1">
                <a:spcBef>
                  <a:spcPts val="2400"/>
                </a:spcBef>
                <a:buClr>
                  <a:srgbClr val="FF0000"/>
                </a:buClr>
              </a:pPr>
              <a:r>
                <a:rPr lang="en-US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Case 1: Cumulus with Variable Aerosol (May 22-24)</a:t>
              </a:r>
            </a:p>
            <a:p>
              <a:pPr marL="0" lvl="1">
                <a:spcBef>
                  <a:spcPts val="23400"/>
                </a:spcBef>
                <a:buClr>
                  <a:srgbClr val="FF0000"/>
                </a:buClr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Case 2: Cumulus and Drizzling Stratus (May 26-28)</a:t>
              </a:r>
            </a:p>
            <a:p>
              <a:pPr marL="0" lvl="1">
                <a:spcBef>
                  <a:spcPts val="23400"/>
                </a:spcBef>
                <a:buClr>
                  <a:srgbClr val="FF0000"/>
                </a:buClr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Case 3: Variable Cloud Types (May 6-8)</a:t>
              </a:r>
            </a:p>
            <a:p>
              <a:pPr>
                <a:spcBef>
                  <a:spcPts val="21600"/>
                </a:spcBef>
                <a:buClr>
                  <a:srgbClr val="0000FF"/>
                </a:buClr>
                <a:defRPr/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The Plan:</a:t>
              </a:r>
            </a:p>
            <a:p>
              <a:pPr lvl="1"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3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 Generate i</a:t>
              </a:r>
              <a:r>
                <a:rPr lang="en-US" sz="3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ntegrated, </a:t>
              </a:r>
              <a:r>
                <a:rPr lang="en-US" sz="3200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realistic</a:t>
              </a:r>
              <a:r>
                <a:rPr lang="en-US" sz="3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cases for FASTER, ASR and broader communities</a:t>
              </a:r>
            </a:p>
            <a:p>
              <a:pPr lvl="1"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en-US" sz="32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 Later, simplify to observationally constrained “idealized/hybrid” cases (for ease of use)</a:t>
              </a:r>
            </a:p>
            <a:p>
              <a:pPr marL="914400" indent="-914400" algn="ctr">
                <a:spcBef>
                  <a:spcPts val="0"/>
                </a:spcBef>
              </a:pPr>
              <a:endParaRPr lang="en-US" sz="5400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endParaRPr>
            </a:p>
          </p:txBody>
        </p:sp>
        <p:grpSp>
          <p:nvGrpSpPr>
            <p:cNvPr id="102" name="Group 408"/>
            <p:cNvGrpSpPr/>
            <p:nvPr/>
          </p:nvGrpSpPr>
          <p:grpSpPr>
            <a:xfrm>
              <a:off x="2149009" y="26841335"/>
              <a:ext cx="16541312" cy="2733980"/>
              <a:chOff x="5504984" y="28223915"/>
              <a:chExt cx="16541312" cy="2733980"/>
            </a:xfrm>
          </p:grpSpPr>
          <p:pic>
            <p:nvPicPr>
              <p:cNvPr id="174" name="Picture 3" descr="20090522_RACORO_1756_UTC_JB_C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6696" b="-8929"/>
              <a:stretch>
                <a:fillRect/>
              </a:stretch>
            </p:blipFill>
            <p:spPr bwMode="auto">
              <a:xfrm>
                <a:off x="5504984" y="28761585"/>
                <a:ext cx="2506921" cy="192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5" name="Group 406"/>
              <p:cNvGrpSpPr/>
              <p:nvPr/>
            </p:nvGrpSpPr>
            <p:grpSpPr>
              <a:xfrm>
                <a:off x="15924598" y="28223915"/>
                <a:ext cx="6121698" cy="2555037"/>
                <a:chOff x="15924598" y="28223915"/>
                <a:chExt cx="6121698" cy="2555037"/>
              </a:xfrm>
            </p:grpSpPr>
            <p:pic>
              <p:nvPicPr>
                <p:cNvPr id="19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5924598" y="28569560"/>
                  <a:ext cx="6121698" cy="2209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95" name="TextBox 194"/>
                <p:cNvSpPr txBox="1"/>
                <p:nvPr/>
              </p:nvSpPr>
              <p:spPr bwMode="auto">
                <a:xfrm>
                  <a:off x="16115360" y="28223915"/>
                  <a:ext cx="586224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800" b="1" dirty="0">
                      <a:latin typeface="Calibri" pitchFamily="34" charset="0"/>
                      <a:ea typeface="ＭＳ Ｐゴシック" charset="-128"/>
                    </a:rPr>
                    <a:t>Liquid water content field in DHARMA</a:t>
                  </a:r>
                </a:p>
              </p:txBody>
            </p:sp>
          </p:grpSp>
          <p:grpSp>
            <p:nvGrpSpPr>
              <p:cNvPr id="180" name="Group 407"/>
              <p:cNvGrpSpPr/>
              <p:nvPr/>
            </p:nvGrpSpPr>
            <p:grpSpPr>
              <a:xfrm>
                <a:off x="8549575" y="28710959"/>
                <a:ext cx="7335355" cy="2246936"/>
                <a:chOff x="8549575" y="28710959"/>
                <a:chExt cx="7335355" cy="2246936"/>
              </a:xfrm>
            </p:grpSpPr>
            <p:grpSp>
              <p:nvGrpSpPr>
                <p:cNvPr id="181" name="Group 21"/>
                <p:cNvGrpSpPr/>
                <p:nvPr/>
              </p:nvGrpSpPr>
              <p:grpSpPr>
                <a:xfrm>
                  <a:off x="8549575" y="28710959"/>
                  <a:ext cx="5882582" cy="2246936"/>
                  <a:chOff x="3467403" y="955416"/>
                  <a:chExt cx="4428804" cy="1691645"/>
                </a:xfrm>
              </p:grpSpPr>
              <p:pic>
                <p:nvPicPr>
                  <p:cNvPr id="184" name="Picture 183" descr="ARSCL-3Cases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t="33043" r="11023" b="34783"/>
                  <a:stretch>
                    <a:fillRect/>
                  </a:stretch>
                </p:blipFill>
                <p:spPr>
                  <a:xfrm>
                    <a:off x="3467403" y="955416"/>
                    <a:ext cx="4428804" cy="1691645"/>
                  </a:xfrm>
                  <a:prstGeom prst="rect">
                    <a:avLst/>
                  </a:prstGeom>
                </p:spPr>
              </p:pic>
              <p:grpSp>
                <p:nvGrpSpPr>
                  <p:cNvPr id="185" name="Group 19"/>
                  <p:cNvGrpSpPr/>
                  <p:nvPr/>
                </p:nvGrpSpPr>
                <p:grpSpPr>
                  <a:xfrm>
                    <a:off x="4296923" y="1022674"/>
                    <a:ext cx="3205163" cy="1190679"/>
                    <a:chOff x="4095750" y="3067269"/>
                    <a:chExt cx="3205163" cy="1190679"/>
                  </a:xfrm>
                </p:grpSpPr>
                <p:sp>
                  <p:nvSpPr>
                    <p:cNvPr id="188" name="Rectangle 187"/>
                    <p:cNvSpPr/>
                    <p:nvPr/>
                  </p:nvSpPr>
                  <p:spPr>
                    <a:xfrm>
                      <a:off x="4095750" y="3067269"/>
                      <a:ext cx="271463" cy="11853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Rectangle 6"/>
                    <p:cNvSpPr/>
                    <p:nvPr/>
                  </p:nvSpPr>
                  <p:spPr>
                    <a:xfrm>
                      <a:off x="5493720" y="3067269"/>
                      <a:ext cx="264143" cy="11853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>
                    <a:xfrm>
                      <a:off x="7010283" y="3072573"/>
                      <a:ext cx="290630" cy="11853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182" name="Straight Arrow Connector 181"/>
                <p:cNvCxnSpPr/>
                <p:nvPr/>
              </p:nvCxnSpPr>
              <p:spPr>
                <a:xfrm flipH="1">
                  <a:off x="13926275" y="29018199"/>
                  <a:ext cx="537670" cy="307240"/>
                </a:xfrm>
                <a:prstGeom prst="straightConnector1">
                  <a:avLst/>
                </a:prstGeom>
                <a:ln w="38100">
                  <a:solidFill>
                    <a:srgbClr val="00CC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/>
                <p:cNvSpPr txBox="1"/>
                <p:nvPr/>
              </p:nvSpPr>
              <p:spPr>
                <a:xfrm>
                  <a:off x="14463945" y="28787769"/>
                  <a:ext cx="1420985" cy="923330"/>
                </a:xfrm>
                <a:prstGeom prst="rect">
                  <a:avLst/>
                </a:prstGeom>
                <a:noFill/>
                <a:ln w="38100">
                  <a:solidFill>
                    <a:srgbClr val="00CC6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 smtClean="0">
                      <a:latin typeface="Arial" pitchFamily="34" charset="0"/>
                      <a:cs typeface="Arial" pitchFamily="34" charset="0"/>
                    </a:rPr>
                    <a:t>Boxes indicate flight times</a:t>
                  </a:r>
                </a:p>
              </p:txBody>
            </p:sp>
          </p:grpSp>
        </p:grpSp>
        <p:grpSp>
          <p:nvGrpSpPr>
            <p:cNvPr id="112" name="Group 409"/>
            <p:cNvGrpSpPr/>
            <p:nvPr/>
          </p:nvGrpSpPr>
          <p:grpSpPr>
            <a:xfrm>
              <a:off x="2159605" y="30451405"/>
              <a:ext cx="16624171" cy="2880375"/>
              <a:chOff x="5477175" y="30681835"/>
              <a:chExt cx="16624171" cy="2880375"/>
            </a:xfrm>
          </p:grpSpPr>
          <p:pic>
            <p:nvPicPr>
              <p:cNvPr id="143" name="Picture 4" descr="20090526_RACORO_2025_UTC_JB_C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-6000" b="-8000"/>
              <a:stretch>
                <a:fillRect/>
              </a:stretch>
            </p:blipFill>
            <p:spPr bwMode="auto">
              <a:xfrm>
                <a:off x="5477175" y="31065895"/>
                <a:ext cx="2506921" cy="192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863091" y="30681835"/>
                <a:ext cx="6238255" cy="288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6" name="Group 376"/>
              <p:cNvGrpSpPr/>
              <p:nvPr/>
            </p:nvGrpSpPr>
            <p:grpSpPr>
              <a:xfrm>
                <a:off x="8552956" y="30964793"/>
                <a:ext cx="7160252" cy="2295631"/>
                <a:chOff x="8552956" y="30964793"/>
                <a:chExt cx="7160252" cy="2295631"/>
              </a:xfrm>
            </p:grpSpPr>
            <p:grpSp>
              <p:nvGrpSpPr>
                <p:cNvPr id="147" name="Group 166"/>
                <p:cNvGrpSpPr/>
                <p:nvPr/>
              </p:nvGrpSpPr>
              <p:grpSpPr>
                <a:xfrm>
                  <a:off x="8552956" y="30964793"/>
                  <a:ext cx="5882479" cy="2295631"/>
                  <a:chOff x="34012090" y="9635895"/>
                  <a:chExt cx="6186652" cy="2414334"/>
                </a:xfrm>
              </p:grpSpPr>
              <p:pic>
                <p:nvPicPr>
                  <p:cNvPr id="151" name="Picture 150" descr="ARSCL-3Cases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t="65217" r="11023" b="1913"/>
                  <a:stretch>
                    <a:fillRect/>
                  </a:stretch>
                </p:blipFill>
                <p:spPr>
                  <a:xfrm>
                    <a:off x="34012090" y="9635895"/>
                    <a:ext cx="6186652" cy="2414334"/>
                  </a:xfrm>
                  <a:prstGeom prst="rect">
                    <a:avLst/>
                  </a:prstGeom>
                </p:spPr>
              </p:pic>
              <p:sp>
                <p:nvSpPr>
                  <p:cNvPr id="166" name="Rectangle 165"/>
                  <p:cNvSpPr/>
                  <p:nvPr/>
                </p:nvSpPr>
                <p:spPr>
                  <a:xfrm>
                    <a:off x="35261034" y="9814878"/>
                    <a:ext cx="377512" cy="1655894"/>
                  </a:xfrm>
                  <a:prstGeom prst="rect">
                    <a:avLst/>
                  </a:prstGeom>
                  <a:noFill/>
                  <a:ln w="38100">
                    <a:solidFill>
                      <a:srgbClr val="00CC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37408975" y="9814878"/>
                    <a:ext cx="368991" cy="1655894"/>
                  </a:xfrm>
                  <a:prstGeom prst="rect">
                    <a:avLst/>
                  </a:prstGeom>
                  <a:noFill/>
                  <a:ln w="38100">
                    <a:solidFill>
                      <a:srgbClr val="00CC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70"/>
                <p:cNvGrpSpPr>
                  <a:grpSpLocks noChangeAspect="1"/>
                </p:cNvGrpSpPr>
                <p:nvPr/>
              </p:nvGrpSpPr>
              <p:grpSpPr>
                <a:xfrm>
                  <a:off x="14425534" y="30982875"/>
                  <a:ext cx="1287674" cy="2010487"/>
                  <a:chOff x="8180271" y="3071940"/>
                  <a:chExt cx="919768" cy="1436062"/>
                </a:xfrm>
              </p:grpSpPr>
              <p:pic>
                <p:nvPicPr>
                  <p:cNvPr id="149" name="Picture 148" descr="ARSCL-3Cases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l="88181" t="33043" r="-1837" b="40869"/>
                  <a:stretch>
                    <a:fillRect/>
                  </a:stretch>
                </p:blipFill>
                <p:spPr>
                  <a:xfrm>
                    <a:off x="8180271" y="3109432"/>
                    <a:ext cx="679710" cy="137162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sp>
                <p:nvSpPr>
                  <p:cNvPr id="150" name="TextBox 149"/>
                  <p:cNvSpPr txBox="1"/>
                  <p:nvPr/>
                </p:nvSpPr>
                <p:spPr>
                  <a:xfrm rot="5400000">
                    <a:off x="8272088" y="3680050"/>
                    <a:ext cx="1436062" cy="2198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>
                        <a:latin typeface="Arial Black" pitchFamily="34" charset="0"/>
                      </a:rPr>
                      <a:t>ARSCL Cloud Field</a:t>
                    </a:r>
                    <a:endParaRPr lang="en-US" sz="1400" b="1" dirty="0">
                      <a:latin typeface="Arial Black" pitchFamily="34" charset="0"/>
                    </a:endParaRPr>
                  </a:p>
                </p:txBody>
              </p:sp>
            </p:grpSp>
          </p:grpSp>
        </p:grpSp>
        <p:grpSp>
          <p:nvGrpSpPr>
            <p:cNvPr id="114" name="Group 411"/>
            <p:cNvGrpSpPr/>
            <p:nvPr/>
          </p:nvGrpSpPr>
          <p:grpSpPr>
            <a:xfrm>
              <a:off x="2198010" y="33907855"/>
              <a:ext cx="16492311" cy="2803565"/>
              <a:chOff x="5600806" y="32986135"/>
              <a:chExt cx="16492311" cy="2803565"/>
            </a:xfrm>
          </p:grpSpPr>
          <p:grpSp>
            <p:nvGrpSpPr>
              <p:cNvPr id="116" name="Group 410"/>
              <p:cNvGrpSpPr/>
              <p:nvPr/>
            </p:nvGrpSpPr>
            <p:grpSpPr>
              <a:xfrm>
                <a:off x="5600806" y="32986135"/>
                <a:ext cx="16492311" cy="2599813"/>
                <a:chOff x="5600806" y="32986135"/>
                <a:chExt cx="16492311" cy="2599813"/>
              </a:xfrm>
            </p:grpSpPr>
            <p:grpSp>
              <p:nvGrpSpPr>
                <p:cNvPr id="126" name="Group 167"/>
                <p:cNvGrpSpPr/>
                <p:nvPr/>
              </p:nvGrpSpPr>
              <p:grpSpPr>
                <a:xfrm>
                  <a:off x="8552956" y="33339005"/>
                  <a:ext cx="5882516" cy="2246943"/>
                  <a:chOff x="34050495" y="12212091"/>
                  <a:chExt cx="6186691" cy="2363128"/>
                </a:xfrm>
              </p:grpSpPr>
              <p:pic>
                <p:nvPicPr>
                  <p:cNvPr id="129" name="Picture 128" descr="ARSCL-3Cases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 r="11023" b="67826"/>
                  <a:stretch>
                    <a:fillRect/>
                  </a:stretch>
                </p:blipFill>
                <p:spPr>
                  <a:xfrm>
                    <a:off x="34050495" y="12212091"/>
                    <a:ext cx="6186691" cy="2363128"/>
                  </a:xfrm>
                  <a:prstGeom prst="rect">
                    <a:avLst/>
                  </a:prstGeom>
                </p:spPr>
              </p:pic>
              <p:grpSp>
                <p:nvGrpSpPr>
                  <p:cNvPr id="133" name="Group 13"/>
                  <p:cNvGrpSpPr/>
                  <p:nvPr/>
                </p:nvGrpSpPr>
                <p:grpSpPr>
                  <a:xfrm>
                    <a:off x="35215008" y="12325987"/>
                    <a:ext cx="4370965" cy="1663304"/>
                    <a:chOff x="4076700" y="884604"/>
                    <a:chExt cx="3128963" cy="1190679"/>
                  </a:xfrm>
                </p:grpSpPr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4076700" y="884604"/>
                      <a:ext cx="304800" cy="11853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>
                    <a:xfrm>
                      <a:off x="5726590" y="884605"/>
                      <a:ext cx="304800" cy="11853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Rectangle 136"/>
                    <p:cNvSpPr/>
                    <p:nvPr/>
                  </p:nvSpPr>
                  <p:spPr>
                    <a:xfrm>
                      <a:off x="6975843" y="889908"/>
                      <a:ext cx="229820" cy="11853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pic>
              <p:nvPicPr>
                <p:cNvPr id="127" name="Picture 1" descr="20090506_RAOCOR_JB_1906C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-6429" b="-8571"/>
                <a:stretch>
                  <a:fillRect/>
                </a:stretch>
              </p:blipFill>
              <p:spPr bwMode="auto">
                <a:xfrm>
                  <a:off x="5600806" y="33408600"/>
                  <a:ext cx="2487909" cy="1920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8" name="Picture 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5931751" y="32986135"/>
                  <a:ext cx="6161366" cy="22055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18" name="TextBox 117"/>
              <p:cNvSpPr txBox="1"/>
              <p:nvPr/>
            </p:nvSpPr>
            <p:spPr>
              <a:xfrm>
                <a:off x="9560470" y="34958703"/>
                <a:ext cx="48650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16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UTC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20186290" y="7448063"/>
            <a:ext cx="20976451" cy="10300256"/>
            <a:chOff x="20186290" y="7448063"/>
            <a:chExt cx="20976451" cy="10300256"/>
          </a:xfrm>
        </p:grpSpPr>
        <p:sp>
          <p:nvSpPr>
            <p:cNvPr id="79" name="Rectangle 78"/>
            <p:cNvSpPr/>
            <p:nvPr/>
          </p:nvSpPr>
          <p:spPr>
            <a:xfrm>
              <a:off x="20186290" y="7448063"/>
              <a:ext cx="20976451" cy="10300256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0" tIns="274320" rIns="457200" bIns="457200" rtlCol="0" anchor="t" anchorCtr="0">
              <a:spAutoFit/>
            </a:bodyPr>
            <a:lstStyle/>
            <a:p>
              <a:pPr marL="914400" indent="-914400">
                <a:spcBef>
                  <a:spcPts val="0"/>
                </a:spcBef>
              </a:pPr>
              <a:r>
                <a:rPr lang="en-US" sz="4900" dirty="0" smtClean="0">
                  <a:solidFill>
                    <a:srgbClr val="000000"/>
                  </a:solidFill>
                  <a:latin typeface="Arial Black" pitchFamily="34" charset="0"/>
                </a:rPr>
                <a:t>3. Aerosol Size Distributions and Hygroscopicity</a:t>
              </a:r>
            </a:p>
            <a:p>
              <a:pPr marL="0" lvl="1" algn="ctr">
                <a:spcBef>
                  <a:spcPts val="1800"/>
                </a:spcBef>
                <a:buClr>
                  <a:srgbClr val="FF0000"/>
                </a:buClr>
              </a:pPr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RACORO aerosol </a:t>
              </a:r>
              <a:r>
                <a:rPr lang="en-US" sz="3200" b="1" u="sng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profile</a:t>
              </a:r>
              <a:r>
                <a: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observations of CCN (multiple supersaturations) and size distributions</a:t>
              </a: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  <a:buFont typeface="Arial" pitchFamily="34" charset="0"/>
                <a:buChar char="•"/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640080" lvl="2">
                <a:spcBef>
                  <a:spcPts val="0"/>
                </a:spcBef>
                <a:buClr>
                  <a:srgbClr val="0000FF"/>
                </a:buClr>
              </a:pPr>
              <a:endParaRPr lang="en-US" sz="8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r>
                <a:rPr lang="en-US" sz="800" b="1" dirty="0" smtClean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buClr>
                  <a:srgbClr val="0000FF"/>
                </a:buClr>
                <a:defRPr/>
              </a:pPr>
              <a:endParaRPr lang="en-US" sz="800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endParaRPr>
            </a:p>
            <a:p>
              <a:pPr algn="ctr">
                <a:spcBef>
                  <a:spcPts val="0"/>
                </a:spcBef>
                <a:buClr>
                  <a:srgbClr val="0000FF"/>
                </a:buClr>
                <a:defRPr/>
              </a:pPr>
              <a:r>
                <a:rPr lang="en-US" sz="34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The low kappa values observed (0.05-0.20) suggest a large organic aerosol fraction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28366555" y="9635895"/>
              <a:ext cx="8410696" cy="6759280"/>
              <a:chOff x="28366555" y="9559085"/>
              <a:chExt cx="8410696" cy="675928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28366555" y="9559085"/>
                <a:ext cx="8410696" cy="6759280"/>
              </a:xfrm>
              <a:prstGeom prst="rect">
                <a:avLst/>
              </a:prstGeom>
              <a:noFill/>
              <a:ln w="38100">
                <a:solidFill>
                  <a:srgbClr val="0000CC"/>
                </a:solidFill>
              </a:ln>
            </p:spPr>
            <p:txBody>
              <a:bodyPr wrap="square" lIns="182880" rIns="18288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400" b="1" dirty="0" smtClean="0">
                  <a:latin typeface="Arial Black" pitchFamily="34" charset="0"/>
                  <a:cs typeface="Arial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Arial Black" pitchFamily="34" charset="0"/>
                    <a:cs typeface="Arial" pitchFamily="34" charset="0"/>
                  </a:rPr>
                  <a:t>Lognormal Size Distribution Fits</a:t>
                </a:r>
              </a:p>
              <a:p>
                <a:pPr algn="ctr">
                  <a:spcBef>
                    <a:spcPts val="0"/>
                  </a:spcBef>
                </a:pPr>
                <a:endParaRPr lang="en-US" b="1" dirty="0" smtClean="0">
                  <a:solidFill>
                    <a:srgbClr val="0000CC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ts val="2400"/>
                  </a:spcBef>
                  <a:spcAft>
                    <a:spcPts val="0"/>
                  </a:spcAft>
                </a:pPr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ts val="2400"/>
                  </a:spcBef>
                  <a:spcAft>
                    <a:spcPts val="0"/>
                  </a:spcAft>
                </a:pPr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ts val="2400"/>
                  </a:spcBef>
                  <a:spcAft>
                    <a:spcPts val="0"/>
                  </a:spcAft>
                </a:pPr>
                <a:endParaRPr lang="en-US" sz="1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ts val="2400"/>
                  </a:spcBef>
                  <a:spcAft>
                    <a:spcPts val="600"/>
                  </a:spcAft>
                </a:pP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Aerosol size distribution profiles available in 3 formats:</a:t>
                </a:r>
                <a:r>
                  <a:rPr lang="en-US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Raw data: Single size distribution from combined SMPS </a:t>
                </a:r>
              </a:p>
              <a:p>
                <a:pPr marL="1188720" lvl="2" indent="-3429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and PCASP data per 100-m altitude interval; 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Intermediate format: 3 lognormal modal fits of #1; and </a:t>
                </a:r>
              </a:p>
              <a:p>
                <a:pPr marL="800100" lvl="1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Simplified profile: Fixed D,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σ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, variable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(z)</a:t>
                </a:r>
                <a:endParaRPr lang="en-US" sz="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800100" lvl="1" indent="-342900"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2334" t="10380" r="4669"/>
              <a:stretch>
                <a:fillRect/>
              </a:stretch>
            </p:blipFill>
            <p:spPr bwMode="auto">
              <a:xfrm>
                <a:off x="28893667" y="10619435"/>
                <a:ext cx="7653154" cy="3317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20723960" y="9639479"/>
              <a:ext cx="7143329" cy="6755696"/>
              <a:chOff x="20954391" y="9328655"/>
              <a:chExt cx="7143329" cy="675569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0954391" y="9328655"/>
                <a:ext cx="7143329" cy="6755696"/>
              </a:xfrm>
              <a:prstGeom prst="rect">
                <a:avLst/>
              </a:prstGeom>
              <a:noFill/>
              <a:ln w="38100">
                <a:solidFill>
                  <a:srgbClr val="0000CC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400" b="1" dirty="0" smtClean="0">
                  <a:latin typeface="Arial Black" pitchFamily="34" charset="0"/>
                  <a:cs typeface="Arial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Arial Black" pitchFamily="34" charset="0"/>
                    <a:cs typeface="Arial" pitchFamily="34" charset="0"/>
                  </a:rPr>
                  <a:t>Aerosol Hygroscopicity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Arial Black" pitchFamily="34" charset="0"/>
                    <a:cs typeface="Arial" pitchFamily="34" charset="0"/>
                  </a:rPr>
                  <a:t>(Kappa)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CC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4679675" y="10596020"/>
                <a:ext cx="3236913" cy="282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21108011" y="10978980"/>
                <a:ext cx="3571670" cy="4734835"/>
                <a:chOff x="36809680" y="19879010"/>
                <a:chExt cx="3571670" cy="4734835"/>
              </a:xfrm>
            </p:grpSpPr>
            <p:pic>
              <p:nvPicPr>
                <p:cNvPr id="186" name="Picture 8" descr="http://www.faster.bnl.gov/quicklooks/racoro/case_studies2/aerosol_profiles.ccn.0507.no_cloud.0.ps.gif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l="3556" t="4667" b="6000"/>
                <a:stretch>
                  <a:fillRect/>
                </a:stretch>
              </p:blipFill>
              <p:spPr bwMode="auto">
                <a:xfrm>
                  <a:off x="36809680" y="19879010"/>
                  <a:ext cx="3571670" cy="4411015"/>
                </a:xfrm>
                <a:prstGeom prst="rect">
                  <a:avLst/>
                </a:prstGeom>
                <a:noFill/>
              </p:spPr>
            </p:pic>
            <p:sp>
              <p:nvSpPr>
                <p:cNvPr id="187" name="Rectangle 186"/>
                <p:cNvSpPr/>
                <p:nvPr/>
              </p:nvSpPr>
              <p:spPr>
                <a:xfrm>
                  <a:off x="37539375" y="19904344"/>
                  <a:ext cx="268835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b="1" dirty="0" smtClean="0">
                      <a:latin typeface="Arial" pitchFamily="34" charset="0"/>
                      <a:cs typeface="Arial" pitchFamily="34" charset="0"/>
                    </a:rPr>
                    <a:t>CCN (0.2% SS)  </a:t>
                  </a:r>
                  <a:endParaRPr lang="en-US" sz="1800" dirty="0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37660565" y="24275291"/>
                  <a:ext cx="268835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CCN (cm</a:t>
                  </a:r>
                  <a:r>
                    <a:rPr lang="en-US" sz="1600" b="1" baseline="30000" dirty="0" smtClean="0">
                      <a:latin typeface="Arial" pitchFamily="34" charset="0"/>
                      <a:cs typeface="Arial" pitchFamily="34" charset="0"/>
                    </a:rPr>
                    <a:t>-3</a:t>
                  </a:r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)  </a:t>
                  </a:r>
                  <a:endParaRPr lang="en-US" sz="1600" dirty="0"/>
                </a:p>
              </p:txBody>
            </p:sp>
          </p:grpSp>
        </p:grpSp>
        <p:sp>
          <p:nvSpPr>
            <p:cNvPr id="122" name="Rectangle 121"/>
            <p:cNvSpPr/>
            <p:nvPr/>
          </p:nvSpPr>
          <p:spPr>
            <a:xfrm>
              <a:off x="37238110" y="9639479"/>
              <a:ext cx="3456451" cy="6755696"/>
            </a:xfrm>
            <a:prstGeom prst="rect">
              <a:avLst/>
            </a:prstGeom>
            <a:noFill/>
            <a:ln w="38100">
              <a:solidFill>
                <a:srgbClr val="0000CC"/>
              </a:solidFill>
            </a:ln>
          </p:spPr>
          <p:txBody>
            <a:bodyPr wrap="square" lIns="182880" rIns="182880">
              <a:spAutoFit/>
            </a:bodyPr>
            <a:lstStyle/>
            <a:p>
              <a:pPr algn="ctr">
                <a:spcBef>
                  <a:spcPts val="0"/>
                </a:spcBef>
              </a:pPr>
              <a:endParaRPr lang="en-US" sz="400" b="1" dirty="0" smtClean="0">
                <a:latin typeface="Arial Black" pitchFamily="34" charset="0"/>
                <a:cs typeface="Arial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srgbClr val="0000CC"/>
                  </a:solidFill>
                  <a:latin typeface="Arial Black" pitchFamily="34" charset="0"/>
                  <a:cs typeface="Arial" pitchFamily="34" charset="0"/>
                </a:rPr>
                <a:t>Modal Kappa Fit</a:t>
              </a:r>
              <a:r>
                <a:rPr lang="en-US" sz="800" b="1" dirty="0" smtClean="0">
                  <a:solidFill>
                    <a:srgbClr val="0000CC"/>
                  </a:solidFill>
                  <a:latin typeface="Arial Black" pitchFamily="34" charset="0"/>
                  <a:cs typeface="Arial" pitchFamily="34" charset="0"/>
                </a:rPr>
                <a:t>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CC"/>
                </a:solidFill>
                <a:latin typeface="Arial Black" pitchFamily="34" charset="0"/>
                <a:cs typeface="Arial" pitchFamily="34" charset="0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  <a:p>
              <a:pPr marL="800100" lvl="1" indent="-342900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0224695" y="22252083"/>
            <a:ext cx="21967660" cy="6751754"/>
            <a:chOff x="20224695" y="22342635"/>
            <a:chExt cx="21967660" cy="6751754"/>
          </a:xfrm>
        </p:grpSpPr>
        <p:grpSp>
          <p:nvGrpSpPr>
            <p:cNvPr id="179" name="Group 178"/>
            <p:cNvGrpSpPr/>
            <p:nvPr/>
          </p:nvGrpSpPr>
          <p:grpSpPr>
            <a:xfrm>
              <a:off x="20224695" y="22342635"/>
              <a:ext cx="20794135" cy="6751754"/>
              <a:chOff x="20224695" y="21464635"/>
              <a:chExt cx="20794135" cy="6751754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0649489" y="22656848"/>
                <a:ext cx="2709716" cy="345479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b="1" dirty="0" smtClean="0">
                    <a:latin typeface="Calibri" pitchFamily="34" charset="0"/>
                    <a:cs typeface="Arial" pitchFamily="34" charset="0"/>
                  </a:rPr>
                  <a:t>Observations</a:t>
                </a:r>
              </a:p>
              <a:p>
                <a:pPr marL="274320">
                  <a:spcBef>
                    <a:spcPts val="0"/>
                  </a:spcBef>
                </a:pPr>
                <a:r>
                  <a:rPr lang="en-US" dirty="0" smtClean="0">
                    <a:latin typeface="Calibri" pitchFamily="34" charset="0"/>
                    <a:cs typeface="Arial" pitchFamily="34" charset="0"/>
                  </a:rPr>
                  <a:t>Raman </a:t>
                </a:r>
                <a:r>
                  <a:rPr lang="en-US" dirty="0" err="1" smtClean="0">
                    <a:latin typeface="Calibri" pitchFamily="34" charset="0"/>
                    <a:cs typeface="Arial" pitchFamily="34" charset="0"/>
                  </a:rPr>
                  <a:t>lidar</a:t>
                </a:r>
                <a:r>
                  <a:rPr lang="en-US" dirty="0" smtClean="0">
                    <a:latin typeface="Calibri" pitchFamily="34" charset="0"/>
                    <a:cs typeface="Arial" pitchFamily="34" charset="0"/>
                  </a:rPr>
                  <a:t> WV</a:t>
                </a:r>
              </a:p>
              <a:p>
                <a:pPr marL="274320">
                  <a:spcBef>
                    <a:spcPts val="0"/>
                  </a:spcBef>
                </a:pPr>
                <a:r>
                  <a:rPr lang="en-US" dirty="0" err="1" smtClean="0">
                    <a:latin typeface="Calibri" pitchFamily="34" charset="0"/>
                    <a:cs typeface="Arial" pitchFamily="34" charset="0"/>
                  </a:rPr>
                  <a:t>MWRRet</a:t>
                </a:r>
                <a:r>
                  <a:rPr lang="en-US" dirty="0" smtClean="0">
                    <a:latin typeface="Calibri" pitchFamily="34" charset="0"/>
                    <a:cs typeface="Arial" pitchFamily="34" charset="0"/>
                  </a:rPr>
                  <a:t> LWP</a:t>
                </a:r>
              </a:p>
              <a:p>
                <a:pPr marL="274320">
                  <a:spcBef>
                    <a:spcPts val="0"/>
                  </a:spcBef>
                </a:pPr>
                <a:r>
                  <a:rPr lang="en-US" dirty="0" smtClean="0">
                    <a:latin typeface="Calibri" pitchFamily="34" charset="0"/>
                    <a:cs typeface="Arial" pitchFamily="34" charset="0"/>
                  </a:rPr>
                  <a:t>TSI  cloud cover</a:t>
                </a:r>
              </a:p>
              <a:p>
                <a:pPr>
                  <a:spcBef>
                    <a:spcPts val="300"/>
                  </a:spcBef>
                </a:pPr>
                <a:r>
                  <a:rPr lang="en-US" b="1" dirty="0" err="1" smtClean="0">
                    <a:latin typeface="Calibri" pitchFamily="34" charset="0"/>
                    <a:cs typeface="Arial" pitchFamily="34" charset="0"/>
                  </a:rPr>
                  <a:t>Forcings</a:t>
                </a:r>
                <a:endParaRPr lang="en-US" b="1" dirty="0" smtClean="0">
                  <a:latin typeface="Calibri" pitchFamily="34" charset="0"/>
                  <a:cs typeface="Arial" pitchFamily="34" charset="0"/>
                </a:endParaRPr>
              </a:p>
              <a:p>
                <a:pPr marL="274320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00FF"/>
                    </a:solidFill>
                    <a:latin typeface="Calibri" pitchFamily="34" charset="0"/>
                    <a:cs typeface="Arial" pitchFamily="34" charset="0"/>
                  </a:rPr>
                  <a:t>ECMWF</a:t>
                </a:r>
              </a:p>
              <a:p>
                <a:pPr marL="274320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00FF00"/>
                    </a:solidFill>
                    <a:latin typeface="Calibri" pitchFamily="34" charset="0"/>
                    <a:cs typeface="Arial" pitchFamily="34" charset="0"/>
                  </a:rPr>
                  <a:t>MS-DA</a:t>
                </a:r>
              </a:p>
              <a:p>
                <a:pPr marL="274320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  <a:cs typeface="Arial" pitchFamily="34" charset="0"/>
                  </a:rPr>
                  <a:t>ARM VA standard</a:t>
                </a:r>
              </a:p>
              <a:p>
                <a:pPr marL="274320">
                  <a:spcBef>
                    <a:spcPts val="0"/>
                  </a:spcBef>
                </a:pPr>
                <a:r>
                  <a:rPr lang="en-US" b="1" dirty="0" smtClean="0">
                    <a:solidFill>
                      <a:srgbClr val="FF00FF"/>
                    </a:solidFill>
                    <a:latin typeface="Calibri" pitchFamily="34" charset="0"/>
                    <a:cs typeface="Arial" pitchFamily="34" charset="0"/>
                  </a:rPr>
                  <a:t>ARM VA reduced</a:t>
                </a: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33535155" y="21464635"/>
                <a:ext cx="7483675" cy="5699820"/>
                <a:chOff x="33535155" y="21464635"/>
                <a:chExt cx="7483675" cy="5699820"/>
              </a:xfrm>
            </p:grpSpPr>
            <p:pic>
              <p:nvPicPr>
                <p:cNvPr id="165" name="Picture 11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t="6295"/>
                <a:stretch>
                  <a:fillRect/>
                </a:stretch>
              </p:blipFill>
              <p:spPr bwMode="auto">
                <a:xfrm>
                  <a:off x="33551230" y="22232735"/>
                  <a:ext cx="7467600" cy="2722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 t="3299"/>
                <a:stretch>
                  <a:fillRect/>
                </a:stretch>
              </p:blipFill>
              <p:spPr bwMode="auto">
                <a:xfrm>
                  <a:off x="33535155" y="24484120"/>
                  <a:ext cx="7172325" cy="2680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34204116" y="21464635"/>
                  <a:ext cx="649044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000CC"/>
                      </a:solidFill>
                      <a:latin typeface="Arial Black" pitchFamily="34" charset="0"/>
                      <a:cs typeface="Arial" pitchFamily="34" charset="0"/>
                    </a:rPr>
                    <a:t>Averages Over Flight Periods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1800" b="1" dirty="0" smtClean="0">
                      <a:latin typeface="Arial" pitchFamily="34" charset="0"/>
                      <a:cs typeface="Arial" pitchFamily="34" charset="0"/>
                    </a:rPr>
                    <a:t>May 22	             May 23		       May 24</a:t>
                  </a: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23565930" y="21464635"/>
                <a:ext cx="9101985" cy="5779807"/>
                <a:chOff x="23565930" y="21464635"/>
                <a:chExt cx="9101985" cy="5779807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23565930" y="21464635"/>
                  <a:ext cx="7220140" cy="5779807"/>
                  <a:chOff x="22989855" y="21464635"/>
                  <a:chExt cx="7220140" cy="5779807"/>
                </a:xfrm>
              </p:grpSpPr>
              <p:grpSp>
                <p:nvGrpSpPr>
                  <p:cNvPr id="160" name="Group 159"/>
                  <p:cNvGrpSpPr/>
                  <p:nvPr/>
                </p:nvGrpSpPr>
                <p:grpSpPr>
                  <a:xfrm>
                    <a:off x="22989855" y="21464635"/>
                    <a:ext cx="6968398" cy="5779807"/>
                    <a:chOff x="24969822" y="21464635"/>
                    <a:chExt cx="6968398" cy="5779807"/>
                  </a:xfrm>
                </p:grpSpPr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24969822" y="21887090"/>
                      <a:ext cx="6968398" cy="5357352"/>
                      <a:chOff x="20668462" y="21721464"/>
                      <a:chExt cx="6968398" cy="5357352"/>
                    </a:xfrm>
                  </p:grpSpPr>
                  <p:pic>
                    <p:nvPicPr>
                      <p:cNvPr id="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 cstate="print"/>
                      <a:srcRect l="4472" b="22252"/>
                      <a:stretch>
                        <a:fillRect/>
                      </a:stretch>
                    </p:blipFill>
                    <p:spPr bwMode="auto">
                      <a:xfrm>
                        <a:off x="21155026" y="21721464"/>
                        <a:ext cx="6465659" cy="246770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032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 cstate="print"/>
                      <a:srcRect t="13622"/>
                      <a:stretch>
                        <a:fillRect/>
                      </a:stretch>
                    </p:blipFill>
                    <p:spPr bwMode="auto">
                      <a:xfrm>
                        <a:off x="20668462" y="24383415"/>
                        <a:ext cx="6968398" cy="26954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157" name="TextBox 156"/>
                      <p:cNvSpPr txBox="1"/>
                      <p:nvPr/>
                    </p:nvSpPr>
                    <p:spPr>
                      <a:xfrm rot="16200000">
                        <a:off x="18630485" y="24056570"/>
                        <a:ext cx="4570195" cy="461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tIns="91440" bIns="91440" rtlCol="0">
                        <a:spAutoFit/>
                      </a:bodyPr>
                      <a:lstStyle/>
                      <a:p>
                        <a:r>
                          <a:rPr lang="en-US" sz="1800" b="1" dirty="0" smtClean="0">
                            <a:latin typeface="Arial" pitchFamily="34" charset="0"/>
                            <a:cs typeface="Arial" pitchFamily="34" charset="0"/>
                          </a:rPr>
                          <a:t>         LWP (g m</a:t>
                        </a:r>
                        <a:r>
                          <a:rPr lang="en-US" sz="1800" b="1" baseline="30000" dirty="0" smtClean="0">
                            <a:latin typeface="Arial" pitchFamily="34" charset="0"/>
                            <a:cs typeface="Arial" pitchFamily="34" charset="0"/>
                          </a:rPr>
                          <a:t>-2</a:t>
                        </a:r>
                        <a:r>
                          <a:rPr lang="en-US" sz="1800" b="1" dirty="0" smtClean="0">
                            <a:latin typeface="Arial" pitchFamily="34" charset="0"/>
                            <a:cs typeface="Arial" pitchFamily="34" charset="0"/>
                          </a:rPr>
                          <a:t>)      Water Vapor (g kg</a:t>
                        </a:r>
                        <a:r>
                          <a:rPr lang="en-US" sz="1800" b="1" baseline="30000" dirty="0" smtClean="0">
                            <a:latin typeface="Arial" pitchFamily="34" charset="0"/>
                            <a:cs typeface="Arial" pitchFamily="34" charset="0"/>
                          </a:rPr>
                          <a:t>-1</a:t>
                        </a:r>
                        <a:r>
                          <a:rPr lang="en-US" sz="1800" b="1" dirty="0" smtClean="0">
                            <a:latin typeface="Arial" pitchFamily="34" charset="0"/>
                            <a:cs typeface="Arial" pitchFamily="34" charset="0"/>
                          </a:rPr>
                          <a:t>)</a:t>
                        </a:r>
                      </a:p>
                    </p:txBody>
                  </p:sp>
                </p:grpSp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25755014" y="21464635"/>
                      <a:ext cx="5991181" cy="4608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no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  <a:latin typeface="Arial Black" pitchFamily="34" charset="0"/>
                          <a:cs typeface="Arial" pitchFamily="34" charset="0"/>
                        </a:rPr>
                        <a:t>Time Series Over Domain</a:t>
                      </a:r>
                      <a:endParaRPr lang="en-US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26830355" y="22431314"/>
                    <a:ext cx="337964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tabLst>
                        <a:tab pos="45720" algn="l"/>
                      </a:tabLst>
                    </a:pPr>
                    <a:r>
                      <a:rPr lang="en-US" sz="1800" b="1" dirty="0" smtClean="0">
                        <a:latin typeface="Calibri" pitchFamily="34" charset="0"/>
                        <a:cs typeface="Arial" pitchFamily="34" charset="0"/>
                      </a:rPr>
                      <a:t>­ ­  Without relaxation</a:t>
                    </a:r>
                  </a:p>
                  <a:p>
                    <a:pPr>
                      <a:tabLst>
                        <a:tab pos="45720" algn="l"/>
                      </a:tabLst>
                    </a:pPr>
                    <a:r>
                      <a:rPr lang="en-US" sz="1800" b="1" dirty="0" smtClean="0">
                        <a:latin typeface="Calibri" pitchFamily="34" charset="0"/>
                        <a:cs typeface="Arial" pitchFamily="34" charset="0"/>
                      </a:rPr>
                      <a:t>—  With relaxation</a:t>
                    </a:r>
                  </a:p>
                </p:txBody>
              </p:sp>
            </p:grpSp>
            <p:cxnSp>
              <p:nvCxnSpPr>
                <p:cNvPr id="170" name="Straight Arrow Connector 169"/>
                <p:cNvCxnSpPr/>
                <p:nvPr/>
              </p:nvCxnSpPr>
              <p:spPr>
                <a:xfrm flipH="1">
                  <a:off x="29749136" y="22194330"/>
                  <a:ext cx="883314" cy="38405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TextBox 170"/>
                <p:cNvSpPr txBox="1"/>
                <p:nvPr/>
              </p:nvSpPr>
              <p:spPr>
                <a:xfrm>
                  <a:off x="30623766" y="21847880"/>
                  <a:ext cx="20441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Flight period</a:t>
                  </a:r>
                </a:p>
              </p:txBody>
            </p:sp>
          </p:grpSp>
          <p:sp>
            <p:nvSpPr>
              <p:cNvPr id="176" name="TextBox 175"/>
              <p:cNvSpPr txBox="1"/>
              <p:nvPr/>
            </p:nvSpPr>
            <p:spPr>
              <a:xfrm>
                <a:off x="20224695" y="22522523"/>
                <a:ext cx="353326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CC"/>
                    </a:solidFill>
                    <a:latin typeface="Arial Black" pitchFamily="34" charset="0"/>
                    <a:cs typeface="Arial" pitchFamily="34" charset="0"/>
                  </a:rPr>
                  <a:t>NASA GISS DHARMA Toy Simulations</a:t>
                </a:r>
              </a:p>
              <a:p>
                <a:pPr marL="274320">
                  <a:spcBef>
                    <a:spcPts val="12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3.6 km Domain </a:t>
                </a:r>
              </a:p>
              <a:p>
                <a:pPr marL="274320">
                  <a:spcBef>
                    <a:spcPts val="12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70-75 m Resolution</a:t>
                </a:r>
              </a:p>
              <a:p>
                <a:pPr marL="274320">
                  <a:spcBef>
                    <a:spcPts val="12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~1/7  Time of full run</a:t>
                </a:r>
              </a:p>
              <a:p>
                <a:pPr marL="91440">
                  <a:spcBef>
                    <a:spcPts val="1200"/>
                  </a:spcBef>
                </a:pPr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Relaxation times</a:t>
                </a:r>
              </a:p>
              <a:p>
                <a:pPr marL="274320">
                  <a:spcBef>
                    <a:spcPts val="12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3 h winds</a:t>
                </a:r>
              </a:p>
              <a:p>
                <a:pPr marL="274320">
                  <a:spcBef>
                    <a:spcPts val="12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 h thermodynamics</a:t>
                </a:r>
              </a:p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38812715" y="23307002"/>
              <a:ext cx="33796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b="1" dirty="0" smtClean="0">
                  <a:latin typeface="Calibri" pitchFamily="34" charset="0"/>
                  <a:cs typeface="Arial" pitchFamily="34" charset="0"/>
                </a:rPr>
                <a:t>□ W/out relaxation</a:t>
              </a:r>
            </a:p>
            <a:p>
              <a:r>
                <a:rPr lang="en-US" sz="1700" b="1" dirty="0" smtClean="0">
                  <a:latin typeface="Calibri" pitchFamily="34" charset="0"/>
                  <a:cs typeface="Arial" pitchFamily="34" charset="0"/>
                </a:rPr>
                <a:t>◊ With relaxation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692145" y="11210500"/>
            <a:ext cx="2872123" cy="42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7" name="Group 196"/>
          <p:cNvGrpSpPr/>
          <p:nvPr/>
        </p:nvGrpSpPr>
        <p:grpSpPr>
          <a:xfrm>
            <a:off x="24372435" y="13898849"/>
            <a:ext cx="3368978" cy="2265896"/>
            <a:chOff x="24310343" y="13898849"/>
            <a:chExt cx="3368978" cy="226589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679675" y="13898850"/>
              <a:ext cx="2999646" cy="192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" name="TextBox 191"/>
            <p:cNvSpPr txBox="1"/>
            <p:nvPr/>
          </p:nvSpPr>
          <p:spPr>
            <a:xfrm>
              <a:off x="25140535" y="15134901"/>
              <a:ext cx="2419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Day 26, Spiral 1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 rot="-5400000">
              <a:off x="23669301" y="14539891"/>
              <a:ext cx="1651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Kappa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5102130" y="15795413"/>
              <a:ext cx="2457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Supersaturation</a:t>
              </a:r>
            </a:p>
          </p:txBody>
        </p:sp>
      </p:grpSp>
      <p:sp>
        <p:nvSpPr>
          <p:cNvPr id="207" name="Curved Left Arrow 206"/>
          <p:cNvSpPr/>
          <p:nvPr/>
        </p:nvSpPr>
        <p:spPr>
          <a:xfrm rot="21016895">
            <a:off x="27181421" y="12860606"/>
            <a:ext cx="565105" cy="1477328"/>
          </a:xfrm>
          <a:prstGeom prst="curvedLef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274320" rIns="457200" bIns="365760" rtlCol="0" anchor="t" anchorCtr="0">
            <a:spAutoFit/>
          </a:bodyPr>
          <a:lstStyle/>
          <a:p>
            <a:pPr marL="914400" indent="-914400" algn="ctr">
              <a:spcBef>
                <a:spcPts val="0"/>
              </a:spcBef>
            </a:pPr>
            <a:endParaRPr lang="en-US" sz="5400" dirty="0" smtClean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98" name="Right Arrow 197"/>
          <p:cNvSpPr/>
          <p:nvPr/>
        </p:nvSpPr>
        <p:spPr>
          <a:xfrm>
            <a:off x="24295625" y="12746700"/>
            <a:ext cx="640080" cy="365760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274320" rIns="457200" bIns="365760" rtlCol="0" anchor="t" anchorCtr="0">
            <a:spAutoFit/>
          </a:bodyPr>
          <a:lstStyle/>
          <a:p>
            <a:pPr marL="914400" indent="-914400" algn="ctr">
              <a:spcBef>
                <a:spcPts val="0"/>
              </a:spcBef>
            </a:pPr>
            <a:endParaRPr lang="en-US" sz="5400" dirty="0" smtClean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 rot="16200000">
            <a:off x="35561573" y="13007504"/>
            <a:ext cx="399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CCN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38121425" y="15534205"/>
            <a:ext cx="230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Supersaturation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38121425" y="14743760"/>
            <a:ext cx="234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itchFamily="34" charset="0"/>
                <a:cs typeface="Arial" pitchFamily="34" charset="0"/>
              </a:rPr>
              <a:t>Day 26, Spiral 1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9273575" y="11364120"/>
            <a:ext cx="2342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Data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Fit</a:t>
            </a:r>
          </a:p>
          <a:p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κ=0.11</a:t>
            </a:r>
          </a:p>
        </p:txBody>
      </p:sp>
      <p:sp>
        <p:nvSpPr>
          <p:cNvPr id="203" name="Right Arrow 202"/>
          <p:cNvSpPr/>
          <p:nvPr/>
        </p:nvSpPr>
        <p:spPr>
          <a:xfrm>
            <a:off x="36700440" y="12362650"/>
            <a:ext cx="640080" cy="365760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0" tIns="274320" rIns="457200" bIns="365760" rtlCol="0" anchor="t" anchorCtr="0">
            <a:spAutoFit/>
          </a:bodyPr>
          <a:lstStyle/>
          <a:p>
            <a:pPr marL="914400" indent="-914400" algn="ctr">
              <a:spcBef>
                <a:spcPts val="0"/>
              </a:spcBef>
            </a:pPr>
            <a:endParaRPr lang="en-US" sz="5400" dirty="0" smtClean="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791766" y="725935"/>
            <a:ext cx="40402060" cy="5799155"/>
            <a:chOff x="791766" y="725935"/>
            <a:chExt cx="40402060" cy="5799155"/>
          </a:xfrm>
        </p:grpSpPr>
        <p:sp>
          <p:nvSpPr>
            <p:cNvPr id="42" name="AutoShape 103"/>
            <p:cNvSpPr>
              <a:spLocks noChangeArrowheads="1"/>
            </p:cNvSpPr>
            <p:nvPr/>
          </p:nvSpPr>
          <p:spPr bwMode="auto">
            <a:xfrm>
              <a:off x="791766" y="725935"/>
              <a:ext cx="40402060" cy="5799155"/>
            </a:xfrm>
            <a:prstGeom prst="flowChartAlternateProcess">
              <a:avLst/>
            </a:prstGeom>
            <a:solidFill>
              <a:schemeClr val="bg1"/>
            </a:solidFill>
            <a:ln w="1270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6600" b="1" dirty="0" smtClean="0">
                  <a:latin typeface="Arial Black" pitchFamily="34" charset="0"/>
                </a:rPr>
                <a:t>1. RACORO*: Case Study Generation for Continental Boundary Layer Clouds</a:t>
              </a:r>
              <a:endParaRPr lang="en-US" sz="6600" dirty="0">
                <a:latin typeface="Arial Black" pitchFamily="34" charset="0"/>
              </a:endParaRPr>
            </a:p>
            <a:p>
              <a:pPr algn="ctr">
                <a:spcBef>
                  <a:spcPts val="1800"/>
                </a:spcBef>
              </a:pPr>
              <a:r>
                <a:rPr lang="en-US" sz="48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Andy </a:t>
              </a:r>
              <a:r>
                <a:rPr lang="en-US" sz="4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Vogelmann</a:t>
              </a:r>
              <a:r>
                <a:rPr lang="en-US" sz="48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Ann Fridlind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Tami Toto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Satoshi Endo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Wuyin Lin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Yangang Liu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Jian Wang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Greg McFarquhar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>
                <a:spcBef>
                  <a:spcPts val="0"/>
                </a:spcBef>
              </a:pP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Robert Jackson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4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 Zhijin Li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Sha Feng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Andrew Ackerman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Minghua Zhang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Shaocheng Xie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4800" b="1" dirty="0" smtClean="0">
                  <a:latin typeface="Arial" pitchFamily="34" charset="0"/>
                  <a:cs typeface="Arial" pitchFamily="34" charset="0"/>
                </a:rPr>
                <a:t>, and Yunyan Zhang</a:t>
              </a:r>
              <a:r>
                <a:rPr lang="en-US" sz="4800" b="1" baseline="300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4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ts val="1200"/>
                </a:spcBef>
              </a:pPr>
              <a:r>
                <a:rPr lang="en-US" sz="6000" b="1" dirty="0" smtClean="0">
                  <a:latin typeface="Arial" pitchFamily="34" charset="0"/>
                  <a:cs typeface="Arial" pitchFamily="34" charset="0"/>
                </a:rPr>
                <a:t> </a:t>
              </a: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Brookhaven National Laboratory, </a:t>
              </a: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NASA Goddard Institute for Space Studies, </a:t>
              </a: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University of Illinois, Urbana, </a:t>
              </a:r>
            </a:p>
            <a:p>
              <a:pPr algn="ctr">
                <a:spcBef>
                  <a:spcPts val="0"/>
                </a:spcBef>
              </a:pP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Jet Propulsion Laboratory, </a:t>
              </a: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UCLA-JIFRESSE, </a:t>
              </a: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Stony Brook University, </a:t>
              </a:r>
              <a:r>
                <a:rPr lang="en-US" sz="4800" b="1" i="1" baseline="30000" dirty="0" smtClean="0"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4800" b="1" i="1" dirty="0" smtClean="0">
                  <a:latin typeface="Arial" pitchFamily="34" charset="0"/>
                  <a:cs typeface="Arial" pitchFamily="34" charset="0"/>
                </a:rPr>
                <a:t>Lawrence Livermore National Laboratory</a:t>
              </a:r>
            </a:p>
            <a:p>
              <a:pPr algn="ctr">
                <a:spcBef>
                  <a:spcPts val="1800"/>
                </a:spcBef>
              </a:pPr>
              <a:r>
                <a:rPr lang="en-US" sz="3600" b="1" i="1" dirty="0" smtClean="0">
                  <a:latin typeface="Arial" pitchFamily="34" charset="0"/>
                  <a:cs typeface="Arial" pitchFamily="34" charset="0"/>
                </a:rPr>
                <a:t>*RACORO=Routine Atmospheric Radiation Measurement (ARM) Aerial Facility (AAF) Clouds with Low Optical Water Depths (CLOWD) Optical Radiative Observations</a:t>
              </a:r>
            </a:p>
            <a:p>
              <a:pPr algn="ctr">
                <a:spcBef>
                  <a:spcPts val="1800"/>
                </a:spcBef>
              </a:pPr>
              <a:endParaRPr lang="en-US" sz="48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" name="Picture 118" descr="asr-logo-final-small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642295" y="3145450"/>
              <a:ext cx="3474720" cy="1639018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20147885" y="29195485"/>
            <a:ext cx="21007535" cy="9682138"/>
            <a:chOff x="20147885" y="29195485"/>
            <a:chExt cx="21007535" cy="9682138"/>
          </a:xfrm>
        </p:grpSpPr>
        <p:sp>
          <p:nvSpPr>
            <p:cNvPr id="144" name="Rectangle 143"/>
            <p:cNvSpPr/>
            <p:nvPr/>
          </p:nvSpPr>
          <p:spPr>
            <a:xfrm>
              <a:off x="20147885" y="29195485"/>
              <a:ext cx="21007535" cy="9682138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0" tIns="274320" rIns="457200" bIns="365760" rtlCol="0" anchor="t" anchorCtr="0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sz="5400" dirty="0" smtClean="0">
                  <a:solidFill>
                    <a:srgbClr val="000000"/>
                  </a:solidFill>
                  <a:latin typeface="Arial Black" pitchFamily="34" charset="0"/>
                  <a:cs typeface="Arial" charset="0"/>
                </a:rPr>
                <a:t>Acknowledgements &amp; References</a:t>
              </a:r>
              <a:endParaRPr lang="en-US" sz="4400" dirty="0" smtClean="0">
                <a:latin typeface="Arial Black" pitchFamily="34" charset="0"/>
              </a:endParaRPr>
            </a:p>
            <a:p>
              <a:pPr marL="457200" indent="-457200">
                <a:spcBef>
                  <a:spcPts val="1200"/>
                </a:spcBef>
              </a:pPr>
              <a:r>
                <a:rPr lang="en-US" sz="2800" dirty="0" smtClean="0">
                  <a:solidFill>
                    <a:srgbClr val="000000"/>
                  </a:solidFill>
                  <a:latin typeface="Arial Black" pitchFamily="34" charset="0"/>
                </a:rPr>
                <a:t>Contact: Andy</a:t>
              </a:r>
              <a:r>
                <a:rPr lang="en-US" sz="2800" dirty="0" smtClean="0">
                  <a:solidFill>
                    <a:srgbClr val="000000"/>
                  </a:solidFill>
                  <a:latin typeface="Arial Black" pitchFamily="34" charset="0"/>
                  <a:cs typeface="Arial" pitchFamily="34" charset="0"/>
                </a:rPr>
                <a:t> Vogelmann, vogelmann@bnl.gov, 631-344-4421</a:t>
              </a:r>
              <a:endParaRPr lang="en-US" sz="28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endParaRPr>
            </a:p>
            <a:p>
              <a:pPr marL="457200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We acknowledge the constructive and engaging discussions with FASTER Team Members, particularly Leo Donner, </a:t>
              </a:r>
            </a:p>
            <a:p>
              <a:pPr marL="914400" lvl="1" indent="-457200">
                <a:spcBef>
                  <a:spcPts val="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Marat Khairoutdinov, and Wei Zhang.  We thank the RACORO team for their diligent work on the campaign.  </a:t>
              </a:r>
            </a:p>
            <a:p>
              <a:pPr marL="457200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This research was supported by the U.S. DOE's Earth System Modeling Program via the FASTER Project and</a:t>
              </a:r>
            </a:p>
            <a:p>
              <a:pPr marL="457200" indent="-457200">
                <a:spcBef>
                  <a:spcPts val="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	by the Atmospheric Science Program Atmospheric System Research Program.</a:t>
              </a:r>
            </a:p>
            <a:p>
              <a:pPr marL="457200" indent="-457200">
                <a:spcBef>
                  <a:spcPts val="1800"/>
                </a:spcBef>
              </a:pPr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For more information on RACORO:</a:t>
              </a:r>
            </a:p>
            <a:p>
              <a:pPr marL="914400" lvl="1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RACORO ACRF Website: http://acrf-campaign.arm.gov/racoro/</a:t>
              </a:r>
            </a:p>
            <a:p>
              <a:pPr marL="914400" lvl="1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Vogelmann, A. M., 2012: RACORO Data Guide Version 2: http://www.arm.gov/publications/programdocs/doe-sc-arm-10-031.pdf?id=13</a:t>
              </a:r>
            </a:p>
            <a:p>
              <a:pPr marL="914400" lvl="1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Vogelmann, A. M., G. M. McFarquhar, J. A. Ogren, D. D. Turner, J. M. Comstock, G. Feingold, C. N. Long, and 19 co-authors, 2012: RACORO Extended-Term, Aircraft Observations of Boundary Layer Clouds, 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BAMS,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93, 861–878. </a:t>
              </a:r>
            </a:p>
            <a:p>
              <a:pPr marL="457200" indent="-457200">
                <a:spcBef>
                  <a:spcPts val="1800"/>
                </a:spcBef>
              </a:pPr>
              <a:r>
                <a:rPr lang="en-US" sz="2800" dirty="0" smtClean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rPr>
                <a:t>Papers in preparation/submitted:</a:t>
              </a:r>
              <a:endParaRPr lang="en-US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lvl="2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Endo, S. et al., RACORO-FASTER Large Eddy Simulations of Continental Boundary Layer Cumulus Clouds (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in prep)</a:t>
              </a:r>
            </a:p>
            <a:p>
              <a:pPr lvl="2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Lin, W. et al., RACORO-FASTER Single-column model simulations and parameterization improvement in the SCAM5 (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in prep) </a:t>
              </a:r>
            </a:p>
            <a:p>
              <a:pPr lvl="2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Vogelmann, A. M. et al., RACORO-FASTER Case Studies of Continental Boundary Layer Clouds (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in prep)</a:t>
              </a:r>
            </a:p>
            <a:p>
              <a:pPr lvl="2" indent="-457200">
                <a:spcBef>
                  <a:spcPts val="60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Development and Analysis of Large-Scale Forcing Using a Multi-Scale Data Assimilation System.</a:t>
              </a:r>
            </a:p>
            <a:p>
              <a:pPr lvl="3" indent="-457200">
                <a:spcBef>
                  <a:spcPts val="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Part I: Methodology and Evaluations (Li, Z. et al., 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submitted)</a:t>
              </a:r>
            </a:p>
            <a:p>
              <a:pPr lvl="3" indent="-457200">
                <a:spcBef>
                  <a:spcPts val="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Part II: Scale-Aware Forcing and Single-Column Model Experiments (Feng, S. et al., 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in prep)</a:t>
              </a:r>
            </a:p>
            <a:p>
              <a:pPr lvl="3" indent="-457200">
                <a:spcBef>
                  <a:spcPts val="0"/>
                </a:spcBef>
              </a:pP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Part III: Hydrometeor Forcing and Single-Column Model Experiments (Feng, S. et al., </a:t>
              </a:r>
              <a:r>
                <a:rPr lang="en-US" i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JGR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in prep)</a:t>
              </a:r>
            </a:p>
          </p:txBody>
        </p:sp>
        <p:pic>
          <p:nvPicPr>
            <p:cNvPr id="88" name="Picture 10" descr="sgp-central-facility-HR.jpg"/>
            <p:cNvPicPr>
              <a:picLocks noChangeAspect="1"/>
            </p:cNvPicPr>
            <p:nvPr/>
          </p:nvPicPr>
          <p:blipFill>
            <a:blip r:embed="rId20" cstate="print"/>
            <a:srcRect t="45844"/>
            <a:stretch>
              <a:fillRect/>
            </a:stretch>
          </p:blipFill>
          <p:spPr bwMode="auto">
            <a:xfrm>
              <a:off x="36393200" y="36761270"/>
              <a:ext cx="4572000" cy="180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3" descr="2104 UTC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6585225" y="30028950"/>
              <a:ext cx="3840480" cy="288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2" cstate="print"/>
          <a:srcRect r="51677"/>
          <a:stretch>
            <a:fillRect/>
          </a:stretch>
        </p:blipFill>
        <p:spPr bwMode="auto">
          <a:xfrm>
            <a:off x="1210662" y="3183855"/>
            <a:ext cx="28455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0">
          <a:solidFill>
            <a:srgbClr val="0000FF"/>
          </a:solidFill>
        </a:ln>
      </a:spPr>
      <a:bodyPr wrap="square" lIns="457200" tIns="274320" rIns="457200" bIns="365760" rtlCol="0" anchor="t" anchorCtr="0">
        <a:spAutoFit/>
      </a:bodyPr>
      <a:lstStyle>
        <a:defPPr marL="914400" indent="-914400">
          <a:spcBef>
            <a:spcPts val="0"/>
          </a:spcBef>
          <a:defRPr sz="5400" dirty="0" smtClean="0">
            <a:solidFill>
              <a:srgbClr val="000000"/>
            </a:solidFill>
            <a:latin typeface="Arial Black" pitchFamily="34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6326</TotalTime>
  <Words>714</Words>
  <Application>Microsoft Office PowerPoint</Application>
  <PresentationFormat>Custom</PresentationFormat>
  <Paragraphs>348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Wingdings</vt:lpstr>
      <vt:lpstr>Times New Roman</vt:lpstr>
      <vt:lpstr>ＭＳ Ｐゴシック</vt:lpstr>
      <vt:lpstr>Default Design</vt:lpstr>
      <vt:lpstr>Slide 1</vt:lpstr>
    </vt:vector>
  </TitlesOfParts>
  <Company>ESSD/BNL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vogelmann</dc:creator>
  <cp:lastModifiedBy>Home</cp:lastModifiedBy>
  <cp:revision>496</cp:revision>
  <dcterms:created xsi:type="dcterms:W3CDTF">2008-03-08T20:41:23Z</dcterms:created>
  <dcterms:modified xsi:type="dcterms:W3CDTF">2014-05-08T21:05:48Z</dcterms:modified>
</cp:coreProperties>
</file>