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
  </p:notesMasterIdLst>
  <p:sldIdLst>
    <p:sldId id="256" r:id="rId2"/>
  </p:sldIdLst>
  <p:sldSz cx="38404800" cy="310896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DDFFCA"/>
    <a:srgbClr val="D2FFBB"/>
    <a:srgbClr val="D6FFB0"/>
    <a:srgbClr val="CCFFA8"/>
    <a:srgbClr val="C7FF96"/>
    <a:srgbClr val="B9FFD4"/>
    <a:srgbClr val="B3FFEA"/>
    <a:srgbClr val="DDFFA9"/>
    <a:srgbClr val="66FF66"/>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2787"/>
    <p:restoredTop sz="90929"/>
  </p:normalViewPr>
  <p:slideViewPr>
    <p:cSldViewPr>
      <p:cViewPr varScale="1">
        <p:scale>
          <a:sx n="39" d="100"/>
          <a:sy n="39" d="100"/>
        </p:scale>
        <p:origin x="-1160" y="-168"/>
      </p:cViewPr>
      <p:guideLst>
        <p:guide orient="horz" pos="9792"/>
        <p:guide pos="12096"/>
      </p:guideLst>
    </p:cSldViewPr>
  </p:slideViewPr>
  <p:outlineViewPr>
    <p:cViewPr>
      <p:scale>
        <a:sx n="33" d="100"/>
        <a:sy n="33" d="100"/>
      </p:scale>
      <p:origin x="0" y="0"/>
    </p:cViewPr>
  </p:outlineViewPr>
  <p:notesTextViewPr>
    <p:cViewPr>
      <p:scale>
        <a:sx n="33" d="100"/>
        <a:sy n="33"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633D2-4229-634F-B19C-516657DB95A8}" type="doc">
      <dgm:prSet loTypeId="urn:microsoft.com/office/officeart/2005/8/layout/arrow2" loCatId="process" qsTypeId="urn:microsoft.com/office/officeart/2005/8/quickstyle/simple4" qsCatId="simple" csTypeId="urn:microsoft.com/office/officeart/2005/8/colors/accent1_2" csCatId="accent1" phldr="1"/>
      <dgm:spPr/>
    </dgm:pt>
    <dgm:pt modelId="{65A06C7C-7491-E84A-AC83-458B181DB4F4}">
      <dgm:prSet phldrT="[Text]" custT="1"/>
      <dgm:spPr>
        <a:scene3d>
          <a:camera prst="orthographicFront">
            <a:rot lat="0" lon="0" rev="960000"/>
          </a:camera>
          <a:lightRig rig="threePt" dir="t"/>
        </a:scene3d>
      </dgm:spPr>
      <dgm:t>
        <a:bodyPr/>
        <a:lstStyle/>
        <a:p>
          <a:r>
            <a:rPr lang="en-US" sz="1200" b="1" dirty="0" smtClean="0">
              <a:ln w="0" cap="flat" cmpd="sng" algn="ctr">
                <a:noFill/>
                <a:prstDash val="solid"/>
                <a:round/>
                <a:headEnd type="none" w="med" len="med"/>
                <a:tailEnd type="none" w="med" len="med"/>
              </a:ln>
              <a:solidFill>
                <a:srgbClr val="FF0000"/>
              </a:solidFill>
            </a:rPr>
            <a:t>2D CRM</a:t>
          </a:r>
          <a:endParaRPr lang="en-US" sz="1200" b="1" dirty="0">
            <a:ln w="0" cap="flat" cmpd="sng" algn="ctr">
              <a:noFill/>
              <a:prstDash val="solid"/>
              <a:round/>
              <a:headEnd type="none" w="med" len="med"/>
              <a:tailEnd type="none" w="med" len="med"/>
            </a:ln>
            <a:solidFill>
              <a:srgbClr val="FF0000"/>
            </a:solidFill>
          </a:endParaRPr>
        </a:p>
      </dgm:t>
    </dgm:pt>
    <dgm:pt modelId="{B9D8EF36-6A21-F74A-A30C-9076B3718974}" type="sibTrans" cxnId="{ED4C9D34-3D04-1944-B4E2-BB47039149B5}">
      <dgm:prSet/>
      <dgm:spPr/>
      <dgm:t>
        <a:bodyPr/>
        <a:lstStyle/>
        <a:p>
          <a:endParaRPr lang="en-US"/>
        </a:p>
      </dgm:t>
    </dgm:pt>
    <dgm:pt modelId="{8B8281C5-F4AF-CA4A-8171-A737E1F04AA4}" type="parTrans" cxnId="{ED4C9D34-3D04-1944-B4E2-BB47039149B5}">
      <dgm:prSet/>
      <dgm:spPr/>
      <dgm:t>
        <a:bodyPr/>
        <a:lstStyle/>
        <a:p>
          <a:endParaRPr lang="en-US"/>
        </a:p>
      </dgm:t>
    </dgm:pt>
    <dgm:pt modelId="{82C27100-AFA2-B447-9A2C-62F58E72E4D2}" type="pres">
      <dgm:prSet presAssocID="{F05633D2-4229-634F-B19C-516657DB95A8}" presName="arrowDiagram" presStyleCnt="0">
        <dgm:presLayoutVars>
          <dgm:chMax val="5"/>
          <dgm:dir/>
          <dgm:resizeHandles val="exact"/>
        </dgm:presLayoutVars>
      </dgm:prSet>
      <dgm:spPr/>
    </dgm:pt>
    <dgm:pt modelId="{725B5EC6-25DE-6F4A-A393-8B7D8C9A5213}" type="pres">
      <dgm:prSet presAssocID="{F05633D2-4229-634F-B19C-516657DB95A8}" presName="arrow" presStyleLbl="bgShp" presStyleIdx="0" presStyleCnt="1" custLinFactNeighborX="385" custLinFactNeighborY="-1088"/>
      <dgm:spPr>
        <a:solidFill>
          <a:schemeClr val="tx1">
            <a:lumMod val="50000"/>
            <a:lumOff val="50000"/>
            <a:alpha val="30000"/>
          </a:schemeClr>
        </a:solidFill>
      </dgm:spPr>
    </dgm:pt>
    <dgm:pt modelId="{7B4AE000-5CF9-B84F-B116-60F7EEB40C94}" type="pres">
      <dgm:prSet presAssocID="{F05633D2-4229-634F-B19C-516657DB95A8}" presName="arrowDiagram1" presStyleCnt="0">
        <dgm:presLayoutVars>
          <dgm:bulletEnabled val="1"/>
        </dgm:presLayoutVars>
      </dgm:prSet>
      <dgm:spPr/>
    </dgm:pt>
    <dgm:pt modelId="{0376EA74-7A3A-7A42-BE9D-F3F21ED5958D}" type="pres">
      <dgm:prSet presAssocID="{65A06C7C-7491-E84A-AC83-458B181DB4F4}" presName="bullet1" presStyleLbl="node1" presStyleIdx="0" presStyleCnt="1"/>
      <dgm:spPr>
        <a:noFill/>
      </dgm:spPr>
    </dgm:pt>
    <dgm:pt modelId="{77BF3698-C24B-FD4F-99C9-A85E26CB6B19}" type="pres">
      <dgm:prSet presAssocID="{65A06C7C-7491-E84A-AC83-458B181DB4F4}" presName="textBox1" presStyleLbl="revTx" presStyleIdx="0" presStyleCnt="1" custAng="21480000" custScaleX="137302" custScaleY="82511" custLinFactNeighborX="-9685" custLinFactNeighborY="-12497">
        <dgm:presLayoutVars>
          <dgm:bulletEnabled val="1"/>
        </dgm:presLayoutVars>
      </dgm:prSet>
      <dgm:spPr/>
      <dgm:t>
        <a:bodyPr/>
        <a:lstStyle/>
        <a:p>
          <a:endParaRPr lang="en-US"/>
        </a:p>
      </dgm:t>
    </dgm:pt>
  </dgm:ptLst>
  <dgm:cxnLst>
    <dgm:cxn modelId="{47577FE4-0365-8143-B2FC-2274E51F7BB3}" type="presOf" srcId="{65A06C7C-7491-E84A-AC83-458B181DB4F4}" destId="{77BF3698-C24B-FD4F-99C9-A85E26CB6B19}" srcOrd="0" destOrd="0" presId="urn:microsoft.com/office/officeart/2005/8/layout/arrow2"/>
    <dgm:cxn modelId="{625B730B-426B-EB43-84E3-F7A88E996406}" type="presOf" srcId="{F05633D2-4229-634F-B19C-516657DB95A8}" destId="{82C27100-AFA2-B447-9A2C-62F58E72E4D2}" srcOrd="0" destOrd="0" presId="urn:microsoft.com/office/officeart/2005/8/layout/arrow2"/>
    <dgm:cxn modelId="{ED4C9D34-3D04-1944-B4E2-BB47039149B5}" srcId="{F05633D2-4229-634F-B19C-516657DB95A8}" destId="{65A06C7C-7491-E84A-AC83-458B181DB4F4}" srcOrd="0" destOrd="0" parTransId="{8B8281C5-F4AF-CA4A-8171-A737E1F04AA4}" sibTransId="{B9D8EF36-6A21-F74A-A30C-9076B3718974}"/>
    <dgm:cxn modelId="{D86A5762-05AD-8148-9AD1-8CCC384C11F9}" type="presParOf" srcId="{82C27100-AFA2-B447-9A2C-62F58E72E4D2}" destId="{725B5EC6-25DE-6F4A-A393-8B7D8C9A5213}" srcOrd="0" destOrd="0" presId="urn:microsoft.com/office/officeart/2005/8/layout/arrow2"/>
    <dgm:cxn modelId="{83CBDFD1-E807-C84B-BAFA-440E3F899D18}" type="presParOf" srcId="{82C27100-AFA2-B447-9A2C-62F58E72E4D2}" destId="{7B4AE000-5CF9-B84F-B116-60F7EEB40C94}" srcOrd="1" destOrd="0" presId="urn:microsoft.com/office/officeart/2005/8/layout/arrow2"/>
    <dgm:cxn modelId="{2F4FFACD-2776-0641-B85E-05FE7CCB1205}" type="presParOf" srcId="{7B4AE000-5CF9-B84F-B116-60F7EEB40C94}" destId="{0376EA74-7A3A-7A42-BE9D-F3F21ED5958D}" srcOrd="0" destOrd="0" presId="urn:microsoft.com/office/officeart/2005/8/layout/arrow2"/>
    <dgm:cxn modelId="{70936AFC-2062-5945-8022-E91D67D95FCB}" type="presParOf" srcId="{7B4AE000-5CF9-B84F-B116-60F7EEB40C94}" destId="{77BF3698-C24B-FD4F-99C9-A85E26CB6B19}" srcOrd="1" destOrd="0" presId="urn:microsoft.com/office/officeart/2005/8/layout/arrow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B5EC6-25DE-6F4A-A393-8B7D8C9A5213}">
      <dsp:nvSpPr>
        <dsp:cNvPr id="0" name=""/>
        <dsp:cNvSpPr/>
      </dsp:nvSpPr>
      <dsp:spPr>
        <a:xfrm>
          <a:off x="0" y="120010"/>
          <a:ext cx="1288208" cy="805130"/>
        </a:xfrm>
        <a:prstGeom prst="swooshArrow">
          <a:avLst>
            <a:gd name="adj1" fmla="val 25000"/>
            <a:gd name="adj2" fmla="val 25000"/>
          </a:avLst>
        </a:prstGeom>
        <a:solidFill>
          <a:schemeClr val="tx1">
            <a:lumMod val="50000"/>
            <a:lumOff val="50000"/>
            <a:alpha val="3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376EA74-7A3A-7A42-BE9D-F3F21ED5958D}">
      <dsp:nvSpPr>
        <dsp:cNvPr id="0" name=""/>
        <dsp:cNvSpPr/>
      </dsp:nvSpPr>
      <dsp:spPr>
        <a:xfrm>
          <a:off x="982902" y="292050"/>
          <a:ext cx="95327" cy="95327"/>
        </a:xfrm>
        <a:prstGeom prst="ellipse">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BF3698-C24B-FD4F-99C9-A85E26CB6B19}">
      <dsp:nvSpPr>
        <dsp:cNvPr id="0" name=""/>
        <dsp:cNvSpPr/>
      </dsp:nvSpPr>
      <dsp:spPr>
        <a:xfrm rot="21480000">
          <a:off x="369272" y="317417"/>
          <a:ext cx="707494" cy="490268"/>
        </a:xfrm>
        <a:prstGeom prst="round2DiagRect">
          <a:avLst/>
        </a:prstGeom>
        <a:noFill/>
        <a:ln>
          <a:noFill/>
        </a:ln>
        <a:effectLst/>
        <a:scene3d>
          <a:camera prst="orthographicFront">
            <a:rot lat="0" lon="0" rev="960000"/>
          </a:camera>
          <a:lightRig rig="threePt" dir="t"/>
        </a:scene3d>
      </dsp:spPr>
      <dsp:style>
        <a:lnRef idx="0">
          <a:scrgbClr r="0" g="0" b="0"/>
        </a:lnRef>
        <a:fillRef idx="0">
          <a:scrgbClr r="0" g="0" b="0"/>
        </a:fillRef>
        <a:effectRef idx="0">
          <a:scrgbClr r="0" g="0" b="0"/>
        </a:effectRef>
        <a:fontRef idx="minor"/>
      </dsp:style>
      <dsp:txBody>
        <a:bodyPr spcFirstLastPara="0" vert="horz" wrap="square" lIns="0" tIns="0" rIns="50512" bIns="0" numCol="1" spcCol="1270" anchor="t" anchorCtr="0">
          <a:noAutofit/>
        </a:bodyPr>
        <a:lstStyle/>
        <a:p>
          <a:pPr lvl="0" algn="r" defTabSz="533400">
            <a:lnSpc>
              <a:spcPct val="90000"/>
            </a:lnSpc>
            <a:spcBef>
              <a:spcPct val="0"/>
            </a:spcBef>
            <a:spcAft>
              <a:spcPct val="35000"/>
            </a:spcAft>
          </a:pPr>
          <a:r>
            <a:rPr lang="en-US" sz="1200" b="1" kern="1200" dirty="0" smtClean="0">
              <a:ln w="0" cap="flat" cmpd="sng" algn="ctr">
                <a:noFill/>
                <a:prstDash val="solid"/>
                <a:round/>
                <a:headEnd type="none" w="med" len="med"/>
                <a:tailEnd type="none" w="med" len="med"/>
              </a:ln>
              <a:solidFill>
                <a:srgbClr val="FF0000"/>
              </a:solidFill>
            </a:rPr>
            <a:t>2D CRM</a:t>
          </a:r>
          <a:endParaRPr lang="en-US" sz="1200" b="1" kern="1200" dirty="0">
            <a:ln w="0" cap="flat" cmpd="sng" algn="ctr">
              <a:noFill/>
              <a:prstDash val="solid"/>
              <a:round/>
              <a:headEnd type="none" w="med" len="med"/>
              <a:tailEnd type="none" w="med" len="med"/>
            </a:ln>
            <a:solidFill>
              <a:srgbClr val="FF0000"/>
            </a:solidFill>
          </a:endParaRPr>
        </a:p>
      </dsp:txBody>
      <dsp:txXfrm>
        <a:off x="393205" y="341350"/>
        <a:ext cx="659628" cy="44240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1FBC7-2B4A-9F40-B6FD-B5984C29ABF7}" type="datetimeFigureOut">
              <a:rPr lang="en-US" smtClean="0"/>
              <a:t>5/6/14</a:t>
            </a:fld>
            <a:endParaRPr lang="en-US"/>
          </a:p>
        </p:txBody>
      </p:sp>
      <p:sp>
        <p:nvSpPr>
          <p:cNvPr id="4" name="Slide Image Placeholder 3"/>
          <p:cNvSpPr>
            <a:spLocks noGrp="1" noRot="1" noChangeAspect="1"/>
          </p:cNvSpPr>
          <p:nvPr>
            <p:ph type="sldImg" idx="2"/>
          </p:nvPr>
        </p:nvSpPr>
        <p:spPr>
          <a:xfrm>
            <a:off x="1311275" y="685800"/>
            <a:ext cx="4235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B0548-DB06-AC4B-8D4F-5640A135FD3F}" type="slidenum">
              <a:rPr lang="en-US" smtClean="0"/>
              <a:t>‹#›</a:t>
            </a:fld>
            <a:endParaRPr lang="en-US"/>
          </a:p>
        </p:txBody>
      </p:sp>
    </p:spTree>
    <p:extLst>
      <p:ext uri="{BB962C8B-B14F-4D97-AF65-F5344CB8AC3E}">
        <p14:creationId xmlns:p14="http://schemas.microsoft.com/office/powerpoint/2010/main" val="186122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B0548-DB06-AC4B-8D4F-5640A135FD3F}" type="slidenum">
              <a:rPr lang="en-US" smtClean="0"/>
              <a:t>1</a:t>
            </a:fld>
            <a:endParaRPr lang="en-US"/>
          </a:p>
        </p:txBody>
      </p:sp>
    </p:spTree>
    <p:extLst>
      <p:ext uri="{BB962C8B-B14F-4D97-AF65-F5344CB8AC3E}">
        <p14:creationId xmlns:p14="http://schemas.microsoft.com/office/powerpoint/2010/main" val="229757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725" y="9658350"/>
            <a:ext cx="32645350"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038" y="17618075"/>
            <a:ext cx="26882725"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9877BC-AB6C-4C4B-A763-95C6EC9BBA4F}" type="slidenum">
              <a:rPr lang="en-US"/>
              <a:pPr/>
              <a:t>‹#›</a:t>
            </a:fld>
            <a:endParaRPr lang="en-US"/>
          </a:p>
        </p:txBody>
      </p:sp>
    </p:spTree>
    <p:extLst>
      <p:ext uri="{BB962C8B-B14F-4D97-AF65-F5344CB8AC3E}">
        <p14:creationId xmlns:p14="http://schemas.microsoft.com/office/powerpoint/2010/main" val="1057253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67AF58-EDC2-0548-8884-31BCB15F5585}" type="slidenum">
              <a:rPr lang="en-US"/>
              <a:pPr/>
              <a:t>‹#›</a:t>
            </a:fld>
            <a:endParaRPr lang="en-US"/>
          </a:p>
        </p:txBody>
      </p:sp>
    </p:spTree>
    <p:extLst>
      <p:ext uri="{BB962C8B-B14F-4D97-AF65-F5344CB8AC3E}">
        <p14:creationId xmlns:p14="http://schemas.microsoft.com/office/powerpoint/2010/main" val="86370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363738" y="2762250"/>
            <a:ext cx="8159750" cy="24872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81313" y="2762250"/>
            <a:ext cx="24330025" cy="24872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CAFEABC-5BCF-454F-85A6-980A3596DCF4}" type="slidenum">
              <a:rPr lang="en-US"/>
              <a:pPr/>
              <a:t>‹#›</a:t>
            </a:fld>
            <a:endParaRPr lang="en-US"/>
          </a:p>
        </p:txBody>
      </p:sp>
    </p:spTree>
    <p:extLst>
      <p:ext uri="{BB962C8B-B14F-4D97-AF65-F5344CB8AC3E}">
        <p14:creationId xmlns:p14="http://schemas.microsoft.com/office/powerpoint/2010/main" val="195635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AA6BDE-4DE6-1244-8BAE-46A3EEDFAA57}" type="slidenum">
              <a:rPr lang="en-US"/>
              <a:pPr/>
              <a:t>‹#›</a:t>
            </a:fld>
            <a:endParaRPr lang="en-US"/>
          </a:p>
        </p:txBody>
      </p:sp>
    </p:spTree>
    <p:extLst>
      <p:ext uri="{BB962C8B-B14F-4D97-AF65-F5344CB8AC3E}">
        <p14:creationId xmlns:p14="http://schemas.microsoft.com/office/powerpoint/2010/main" val="213258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3" y="19978688"/>
            <a:ext cx="32643762"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3" y="13177838"/>
            <a:ext cx="32643762"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F85B90D-7711-9A4F-B0A5-D18B2AC31E04}" type="slidenum">
              <a:rPr lang="en-US"/>
              <a:pPr/>
              <a:t>‹#›</a:t>
            </a:fld>
            <a:endParaRPr lang="en-US"/>
          </a:p>
        </p:txBody>
      </p:sp>
    </p:spTree>
    <p:extLst>
      <p:ext uri="{BB962C8B-B14F-4D97-AF65-F5344CB8AC3E}">
        <p14:creationId xmlns:p14="http://schemas.microsoft.com/office/powerpoint/2010/main" val="210642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1313" y="8982075"/>
            <a:ext cx="16244887" cy="1865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78600" y="8982075"/>
            <a:ext cx="16244888" cy="1865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C92CDCB-930B-1345-B2FD-2849FBAE02AC}" type="slidenum">
              <a:rPr lang="en-US"/>
              <a:pPr/>
              <a:t>‹#›</a:t>
            </a:fld>
            <a:endParaRPr lang="en-US"/>
          </a:p>
        </p:txBody>
      </p:sp>
    </p:spTree>
    <p:extLst>
      <p:ext uri="{BB962C8B-B14F-4D97-AF65-F5344CB8AC3E}">
        <p14:creationId xmlns:p14="http://schemas.microsoft.com/office/powerpoint/2010/main" val="32569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244600"/>
            <a:ext cx="34563050"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875" y="6959600"/>
            <a:ext cx="16968788"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20875" y="9859963"/>
            <a:ext cx="16968788"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8788" y="6959600"/>
            <a:ext cx="16975137"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9508788" y="9859963"/>
            <a:ext cx="16975137"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2B1F3B3-4CA4-4341-AB69-019DC03B5746}" type="slidenum">
              <a:rPr lang="en-US"/>
              <a:pPr/>
              <a:t>‹#›</a:t>
            </a:fld>
            <a:endParaRPr lang="en-US"/>
          </a:p>
        </p:txBody>
      </p:sp>
    </p:spTree>
    <p:extLst>
      <p:ext uri="{BB962C8B-B14F-4D97-AF65-F5344CB8AC3E}">
        <p14:creationId xmlns:p14="http://schemas.microsoft.com/office/powerpoint/2010/main" val="298484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7BC8F0C-18F8-AB47-8444-C702B0568E4A}" type="slidenum">
              <a:rPr lang="en-US"/>
              <a:pPr/>
              <a:t>‹#›</a:t>
            </a:fld>
            <a:endParaRPr lang="en-US"/>
          </a:p>
        </p:txBody>
      </p:sp>
    </p:spTree>
    <p:extLst>
      <p:ext uri="{BB962C8B-B14F-4D97-AF65-F5344CB8AC3E}">
        <p14:creationId xmlns:p14="http://schemas.microsoft.com/office/powerpoint/2010/main" val="76091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E365597-8FA3-E04E-9FFC-BCD6A606A6BE}" type="slidenum">
              <a:rPr lang="en-US"/>
              <a:pPr/>
              <a:t>‹#›</a:t>
            </a:fld>
            <a:endParaRPr lang="en-US"/>
          </a:p>
        </p:txBody>
      </p:sp>
    </p:spTree>
    <p:extLst>
      <p:ext uri="{BB962C8B-B14F-4D97-AF65-F5344CB8AC3E}">
        <p14:creationId xmlns:p14="http://schemas.microsoft.com/office/powerpoint/2010/main" val="314490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875" y="1238250"/>
            <a:ext cx="12634913"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014575" y="1238250"/>
            <a:ext cx="2146935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875" y="6505575"/>
            <a:ext cx="12634913"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BD11A1-636F-6849-B488-527752483AA1}" type="slidenum">
              <a:rPr lang="en-US"/>
              <a:pPr/>
              <a:t>‹#›</a:t>
            </a:fld>
            <a:endParaRPr lang="en-US"/>
          </a:p>
        </p:txBody>
      </p:sp>
    </p:spTree>
    <p:extLst>
      <p:ext uri="{BB962C8B-B14F-4D97-AF65-F5344CB8AC3E}">
        <p14:creationId xmlns:p14="http://schemas.microsoft.com/office/powerpoint/2010/main" val="182167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925" y="21763038"/>
            <a:ext cx="23042563"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527925" y="2778125"/>
            <a:ext cx="23042563" cy="18653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527925" y="24331613"/>
            <a:ext cx="23042563"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0A22F8-5D35-9742-9F9D-FD3A89200009}" type="slidenum">
              <a:rPr lang="en-US"/>
              <a:pPr/>
              <a:t>‹#›</a:t>
            </a:fld>
            <a:endParaRPr lang="en-US"/>
          </a:p>
        </p:txBody>
      </p:sp>
    </p:spTree>
    <p:extLst>
      <p:ext uri="{BB962C8B-B14F-4D97-AF65-F5344CB8AC3E}">
        <p14:creationId xmlns:p14="http://schemas.microsoft.com/office/powerpoint/2010/main" val="2342095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881313" y="2762250"/>
            <a:ext cx="326421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97106" tIns="198553" rIns="397106" bIns="198553"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2881313" y="8982075"/>
            <a:ext cx="32642175" cy="186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97106" tIns="198553" rIns="397106" bIns="1985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2881313" y="28327350"/>
            <a:ext cx="80010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97106" tIns="198553" rIns="397106" bIns="198553" numCol="1" anchor="t" anchorCtr="0" compatLnSpc="1">
            <a:prstTxWarp prst="textNoShape">
              <a:avLst/>
            </a:prstTxWarp>
          </a:bodyPr>
          <a:lstStyle>
            <a:lvl1pPr defTabSz="3970338">
              <a:defRPr sz="6100"/>
            </a:lvl1pPr>
          </a:lstStyle>
          <a:p>
            <a:endParaRPr lang="en-US"/>
          </a:p>
        </p:txBody>
      </p:sp>
      <p:sp>
        <p:nvSpPr>
          <p:cNvPr id="5125" name="Rectangle 5"/>
          <p:cNvSpPr>
            <a:spLocks noGrp="1" noChangeArrowheads="1"/>
          </p:cNvSpPr>
          <p:nvPr>
            <p:ph type="ftr" sz="quarter" idx="3"/>
          </p:nvPr>
        </p:nvSpPr>
        <p:spPr bwMode="auto">
          <a:xfrm>
            <a:off x="13120688" y="28327350"/>
            <a:ext cx="12163425"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97106" tIns="198553" rIns="397106" bIns="198553" numCol="1" anchor="t" anchorCtr="0" compatLnSpc="1">
            <a:prstTxWarp prst="textNoShape">
              <a:avLst/>
            </a:prstTxWarp>
          </a:bodyPr>
          <a:lstStyle>
            <a:lvl1pPr algn="ctr" defTabSz="3970338">
              <a:defRPr sz="6100"/>
            </a:lvl1pPr>
          </a:lstStyle>
          <a:p>
            <a:endParaRPr lang="en-US"/>
          </a:p>
        </p:txBody>
      </p:sp>
      <p:sp>
        <p:nvSpPr>
          <p:cNvPr id="5126" name="Rectangle 6"/>
          <p:cNvSpPr>
            <a:spLocks noGrp="1" noChangeArrowheads="1"/>
          </p:cNvSpPr>
          <p:nvPr>
            <p:ph type="sldNum" sz="quarter" idx="4"/>
          </p:nvPr>
        </p:nvSpPr>
        <p:spPr bwMode="auto">
          <a:xfrm>
            <a:off x="27522488" y="28327350"/>
            <a:ext cx="8001000"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397106" tIns="198553" rIns="397106" bIns="198553" numCol="1" anchor="t" anchorCtr="0" compatLnSpc="1">
            <a:prstTxWarp prst="textNoShape">
              <a:avLst/>
            </a:prstTxWarp>
          </a:bodyPr>
          <a:lstStyle>
            <a:lvl1pPr algn="r" defTabSz="3970338">
              <a:defRPr sz="6100"/>
            </a:lvl1pPr>
          </a:lstStyle>
          <a:p>
            <a:fld id="{C07FF187-186F-3440-931D-D0B528F480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3970338" rtl="0" fontAlgn="base">
        <a:spcBef>
          <a:spcPct val="0"/>
        </a:spcBef>
        <a:spcAft>
          <a:spcPct val="0"/>
        </a:spcAft>
        <a:defRPr sz="19100">
          <a:solidFill>
            <a:schemeClr val="tx2"/>
          </a:solidFill>
          <a:latin typeface="+mj-lt"/>
          <a:ea typeface="+mj-ea"/>
          <a:cs typeface="+mj-cs"/>
        </a:defRPr>
      </a:lvl1pPr>
      <a:lvl2pPr algn="ctr" defTabSz="3970338" rtl="0" fontAlgn="base">
        <a:spcBef>
          <a:spcPct val="0"/>
        </a:spcBef>
        <a:spcAft>
          <a:spcPct val="0"/>
        </a:spcAft>
        <a:defRPr sz="19100">
          <a:solidFill>
            <a:schemeClr val="tx2"/>
          </a:solidFill>
          <a:latin typeface="Times" charset="0"/>
          <a:ea typeface="ＭＳ Ｐゴシック" charset="0"/>
        </a:defRPr>
      </a:lvl2pPr>
      <a:lvl3pPr algn="ctr" defTabSz="3970338" rtl="0" fontAlgn="base">
        <a:spcBef>
          <a:spcPct val="0"/>
        </a:spcBef>
        <a:spcAft>
          <a:spcPct val="0"/>
        </a:spcAft>
        <a:defRPr sz="19100">
          <a:solidFill>
            <a:schemeClr val="tx2"/>
          </a:solidFill>
          <a:latin typeface="Times" charset="0"/>
          <a:ea typeface="ＭＳ Ｐゴシック" charset="0"/>
        </a:defRPr>
      </a:lvl3pPr>
      <a:lvl4pPr algn="ctr" defTabSz="3970338" rtl="0" fontAlgn="base">
        <a:spcBef>
          <a:spcPct val="0"/>
        </a:spcBef>
        <a:spcAft>
          <a:spcPct val="0"/>
        </a:spcAft>
        <a:defRPr sz="19100">
          <a:solidFill>
            <a:schemeClr val="tx2"/>
          </a:solidFill>
          <a:latin typeface="Times" charset="0"/>
          <a:ea typeface="ＭＳ Ｐゴシック" charset="0"/>
        </a:defRPr>
      </a:lvl4pPr>
      <a:lvl5pPr algn="ctr" defTabSz="3970338" rtl="0" fontAlgn="base">
        <a:spcBef>
          <a:spcPct val="0"/>
        </a:spcBef>
        <a:spcAft>
          <a:spcPct val="0"/>
        </a:spcAft>
        <a:defRPr sz="19100">
          <a:solidFill>
            <a:schemeClr val="tx2"/>
          </a:solidFill>
          <a:latin typeface="Times" charset="0"/>
          <a:ea typeface="ＭＳ Ｐゴシック" charset="0"/>
        </a:defRPr>
      </a:lvl5pPr>
      <a:lvl6pPr marL="457200" algn="ctr" defTabSz="3970338" rtl="0" fontAlgn="base">
        <a:spcBef>
          <a:spcPct val="0"/>
        </a:spcBef>
        <a:spcAft>
          <a:spcPct val="0"/>
        </a:spcAft>
        <a:defRPr sz="19100">
          <a:solidFill>
            <a:schemeClr val="tx2"/>
          </a:solidFill>
          <a:latin typeface="Times" charset="0"/>
          <a:ea typeface="ＭＳ Ｐゴシック" charset="0"/>
        </a:defRPr>
      </a:lvl6pPr>
      <a:lvl7pPr marL="914400" algn="ctr" defTabSz="3970338" rtl="0" fontAlgn="base">
        <a:spcBef>
          <a:spcPct val="0"/>
        </a:spcBef>
        <a:spcAft>
          <a:spcPct val="0"/>
        </a:spcAft>
        <a:defRPr sz="19100">
          <a:solidFill>
            <a:schemeClr val="tx2"/>
          </a:solidFill>
          <a:latin typeface="Times" charset="0"/>
          <a:ea typeface="ＭＳ Ｐゴシック" charset="0"/>
        </a:defRPr>
      </a:lvl7pPr>
      <a:lvl8pPr marL="1371600" algn="ctr" defTabSz="3970338" rtl="0" fontAlgn="base">
        <a:spcBef>
          <a:spcPct val="0"/>
        </a:spcBef>
        <a:spcAft>
          <a:spcPct val="0"/>
        </a:spcAft>
        <a:defRPr sz="19100">
          <a:solidFill>
            <a:schemeClr val="tx2"/>
          </a:solidFill>
          <a:latin typeface="Times" charset="0"/>
          <a:ea typeface="ＭＳ Ｐゴシック" charset="0"/>
        </a:defRPr>
      </a:lvl8pPr>
      <a:lvl9pPr marL="1828800" algn="ctr" defTabSz="3970338" rtl="0" fontAlgn="base">
        <a:spcBef>
          <a:spcPct val="0"/>
        </a:spcBef>
        <a:spcAft>
          <a:spcPct val="0"/>
        </a:spcAft>
        <a:defRPr sz="19100">
          <a:solidFill>
            <a:schemeClr val="tx2"/>
          </a:solidFill>
          <a:latin typeface="Times" charset="0"/>
          <a:ea typeface="ＭＳ Ｐゴシック" charset="0"/>
        </a:defRPr>
      </a:lvl9pPr>
    </p:titleStyle>
    <p:bodyStyle>
      <a:lvl1pPr marL="1489075" indent="-1489075" algn="l" defTabSz="3970338" rtl="0" fontAlgn="base">
        <a:spcBef>
          <a:spcPct val="20000"/>
        </a:spcBef>
        <a:spcAft>
          <a:spcPct val="0"/>
        </a:spcAft>
        <a:buChar char="•"/>
        <a:defRPr sz="13900">
          <a:solidFill>
            <a:schemeClr val="tx1"/>
          </a:solidFill>
          <a:latin typeface="+mn-lt"/>
          <a:ea typeface="+mn-ea"/>
          <a:cs typeface="+mn-cs"/>
        </a:defRPr>
      </a:lvl1pPr>
      <a:lvl2pPr marL="3225800" indent="-1239838" algn="l" defTabSz="3970338" rtl="0" fontAlgn="base">
        <a:spcBef>
          <a:spcPct val="20000"/>
        </a:spcBef>
        <a:spcAft>
          <a:spcPct val="0"/>
        </a:spcAft>
        <a:buChar char="–"/>
        <a:defRPr sz="12200">
          <a:solidFill>
            <a:schemeClr val="tx1"/>
          </a:solidFill>
          <a:latin typeface="+mn-lt"/>
          <a:ea typeface="+mn-ea"/>
        </a:defRPr>
      </a:lvl2pPr>
      <a:lvl3pPr marL="4964113" indent="-993775" algn="l" defTabSz="3970338" rtl="0" fontAlgn="base">
        <a:spcBef>
          <a:spcPct val="20000"/>
        </a:spcBef>
        <a:spcAft>
          <a:spcPct val="0"/>
        </a:spcAft>
        <a:buChar char="•"/>
        <a:defRPr sz="10400">
          <a:solidFill>
            <a:schemeClr val="tx1"/>
          </a:solidFill>
          <a:latin typeface="+mn-lt"/>
          <a:ea typeface="+mn-ea"/>
        </a:defRPr>
      </a:lvl3pPr>
      <a:lvl4pPr marL="6950075" indent="-993775" algn="l" defTabSz="3970338" rtl="0" fontAlgn="base">
        <a:spcBef>
          <a:spcPct val="20000"/>
        </a:spcBef>
        <a:spcAft>
          <a:spcPct val="0"/>
        </a:spcAft>
        <a:buChar char="–"/>
        <a:defRPr sz="8700">
          <a:solidFill>
            <a:schemeClr val="tx1"/>
          </a:solidFill>
          <a:latin typeface="+mn-lt"/>
          <a:ea typeface="+mn-ea"/>
        </a:defRPr>
      </a:lvl4pPr>
      <a:lvl5pPr marL="8934450" indent="-992188" algn="l" defTabSz="3970338" rtl="0" fontAlgn="base">
        <a:spcBef>
          <a:spcPct val="20000"/>
        </a:spcBef>
        <a:spcAft>
          <a:spcPct val="0"/>
        </a:spcAft>
        <a:buChar char="»"/>
        <a:defRPr sz="8700">
          <a:solidFill>
            <a:schemeClr val="tx1"/>
          </a:solidFill>
          <a:latin typeface="+mn-lt"/>
          <a:ea typeface="+mn-ea"/>
        </a:defRPr>
      </a:lvl5pPr>
      <a:lvl6pPr marL="9391650" indent="-992188" algn="l" defTabSz="3970338" rtl="0" fontAlgn="base">
        <a:spcBef>
          <a:spcPct val="20000"/>
        </a:spcBef>
        <a:spcAft>
          <a:spcPct val="0"/>
        </a:spcAft>
        <a:buChar char="»"/>
        <a:defRPr sz="8700">
          <a:solidFill>
            <a:schemeClr val="tx1"/>
          </a:solidFill>
          <a:latin typeface="+mn-lt"/>
          <a:ea typeface="+mn-ea"/>
        </a:defRPr>
      </a:lvl6pPr>
      <a:lvl7pPr marL="9848850" indent="-992188" algn="l" defTabSz="3970338" rtl="0" fontAlgn="base">
        <a:spcBef>
          <a:spcPct val="20000"/>
        </a:spcBef>
        <a:spcAft>
          <a:spcPct val="0"/>
        </a:spcAft>
        <a:buChar char="»"/>
        <a:defRPr sz="8700">
          <a:solidFill>
            <a:schemeClr val="tx1"/>
          </a:solidFill>
          <a:latin typeface="+mn-lt"/>
          <a:ea typeface="+mn-ea"/>
        </a:defRPr>
      </a:lvl7pPr>
      <a:lvl8pPr marL="10306050" indent="-992188" algn="l" defTabSz="3970338" rtl="0" fontAlgn="base">
        <a:spcBef>
          <a:spcPct val="20000"/>
        </a:spcBef>
        <a:spcAft>
          <a:spcPct val="0"/>
        </a:spcAft>
        <a:buChar char="»"/>
        <a:defRPr sz="8700">
          <a:solidFill>
            <a:schemeClr val="tx1"/>
          </a:solidFill>
          <a:latin typeface="+mn-lt"/>
          <a:ea typeface="+mn-ea"/>
        </a:defRPr>
      </a:lvl8pPr>
      <a:lvl9pPr marL="10763250" indent="-992188" algn="l" defTabSz="3970338" rtl="0" fontAlgn="base">
        <a:spcBef>
          <a:spcPct val="20000"/>
        </a:spcBef>
        <a:spcAft>
          <a:spcPct val="0"/>
        </a:spcAft>
        <a:buChar char="»"/>
        <a:defRPr sz="87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jpeg"/><Relationship Id="rId20" Type="http://schemas.openxmlformats.org/officeDocument/2006/relationships/image" Target="../media/image13.emf"/><Relationship Id="rId21" Type="http://schemas.openxmlformats.org/officeDocument/2006/relationships/image" Target="../media/image14.emf"/><Relationship Id="rId22" Type="http://schemas.openxmlformats.org/officeDocument/2006/relationships/image" Target="../media/image15.emf"/><Relationship Id="rId23" Type="http://schemas.openxmlformats.org/officeDocument/2006/relationships/image" Target="../media/image16.emf"/><Relationship Id="rId24" Type="http://schemas.openxmlformats.org/officeDocument/2006/relationships/image" Target="../media/image17.emf"/><Relationship Id="rId25" Type="http://schemas.openxmlformats.org/officeDocument/2006/relationships/image" Target="../media/image18.emf"/><Relationship Id="rId26" Type="http://schemas.openxmlformats.org/officeDocument/2006/relationships/image" Target="../media/image19.emf"/><Relationship Id="rId27" Type="http://schemas.openxmlformats.org/officeDocument/2006/relationships/image" Target="../media/image20.emf"/><Relationship Id="rId28" Type="http://schemas.openxmlformats.org/officeDocument/2006/relationships/image" Target="../media/image21.emf"/><Relationship Id="rId29" Type="http://schemas.openxmlformats.org/officeDocument/2006/relationships/image" Target="../media/image22.emf"/><Relationship Id="rId10" Type="http://schemas.openxmlformats.org/officeDocument/2006/relationships/image" Target="../media/image8.jpeg"/><Relationship Id="rId11" Type="http://schemas.openxmlformats.org/officeDocument/2006/relationships/image" Target="../media/image9.jpeg"/><Relationship Id="rId12" Type="http://schemas.openxmlformats.org/officeDocument/2006/relationships/diagramData" Target="../diagrams/data1.xml"/><Relationship Id="rId13" Type="http://schemas.openxmlformats.org/officeDocument/2006/relationships/diagramLayout" Target="../diagrams/layout1.xml"/><Relationship Id="rId14" Type="http://schemas.openxmlformats.org/officeDocument/2006/relationships/diagramQuickStyle" Target="../diagrams/quickStyle1.xml"/><Relationship Id="rId15" Type="http://schemas.openxmlformats.org/officeDocument/2006/relationships/diagramColors" Target="../diagrams/colors1.xml"/><Relationship Id="rId16" Type="http://schemas.microsoft.com/office/2007/relationships/diagramDrawing" Target="../diagrams/drawing1.xml"/><Relationship Id="rId17" Type="http://schemas.openxmlformats.org/officeDocument/2006/relationships/image" Target="../media/image10.emf"/><Relationship Id="rId18" Type="http://schemas.openxmlformats.org/officeDocument/2006/relationships/image" Target="../media/image11.emf"/><Relationship Id="rId19" Type="http://schemas.openxmlformats.org/officeDocument/2006/relationships/image" Target="../media/image12.emf"/><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gif"/><Relationship Id="rId6" Type="http://schemas.openxmlformats.org/officeDocument/2006/relationships/image" Target="../media/image4.gif"/><Relationship Id="rId7" Type="http://schemas.openxmlformats.org/officeDocument/2006/relationships/image" Target="../media/image5.jp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0" name="Rectangle 32"/>
          <p:cNvSpPr>
            <a:spLocks noChangeArrowheads="1"/>
          </p:cNvSpPr>
          <p:nvPr/>
        </p:nvSpPr>
        <p:spPr bwMode="auto">
          <a:xfrm>
            <a:off x="12700" y="3962400"/>
            <a:ext cx="38392100" cy="27127200"/>
          </a:xfrm>
          <a:prstGeom prst="rect">
            <a:avLst/>
          </a:prstGeom>
          <a:solidFill>
            <a:srgbClr val="FFF1E3"/>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059" name="Rectangle 11"/>
          <p:cNvSpPr>
            <a:spLocks noChangeArrowheads="1"/>
          </p:cNvSpPr>
          <p:nvPr/>
        </p:nvSpPr>
        <p:spPr bwMode="auto">
          <a:xfrm>
            <a:off x="0" y="3962400"/>
            <a:ext cx="38392100" cy="457200"/>
          </a:xfrm>
          <a:prstGeom prst="rect">
            <a:avLst/>
          </a:prstGeom>
          <a:solidFill>
            <a:srgbClr val="FF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0" name="Rectangle 12"/>
          <p:cNvSpPr>
            <a:spLocks noGrp="1" noChangeArrowheads="1"/>
          </p:cNvSpPr>
          <p:nvPr>
            <p:ph type="title"/>
          </p:nvPr>
        </p:nvSpPr>
        <p:spPr>
          <a:xfrm>
            <a:off x="2667000" y="4038600"/>
            <a:ext cx="32642175" cy="3505200"/>
          </a:xfrm>
        </p:spPr>
        <p:txBody>
          <a:bodyPr/>
          <a:lstStyle/>
          <a:p>
            <a:r>
              <a:rPr lang="en-US" sz="4400" baseline="30000" dirty="0" smtClean="0">
                <a:solidFill>
                  <a:schemeClr val="tx1"/>
                </a:solidFill>
                <a:latin typeface="Arial" charset="0"/>
              </a:rPr>
              <a:t>1 </a:t>
            </a:r>
            <a:r>
              <a:rPr lang="en-US" sz="4400" i="1" dirty="0" smtClean="0">
                <a:solidFill>
                  <a:schemeClr val="tx1"/>
                </a:solidFill>
                <a:latin typeface="Arial" charset="0"/>
              </a:rPr>
              <a:t>Center </a:t>
            </a:r>
            <a:r>
              <a:rPr lang="en-US" sz="4400" i="1" dirty="0">
                <a:solidFill>
                  <a:schemeClr val="tx1"/>
                </a:solidFill>
                <a:latin typeface="Arial" charset="0"/>
              </a:rPr>
              <a:t>for Ocean-Land-Atmosphere Studies, George Mason University, Fairfax, VA </a:t>
            </a:r>
            <a:r>
              <a:rPr lang="en-US" sz="4400" i="1" dirty="0" smtClean="0">
                <a:solidFill>
                  <a:schemeClr val="tx1"/>
                </a:solidFill>
                <a:latin typeface="Arial" charset="0"/>
              </a:rPr>
              <a:t>22030</a:t>
            </a:r>
            <a:br>
              <a:rPr lang="en-US" sz="4400" i="1" dirty="0" smtClean="0">
                <a:solidFill>
                  <a:schemeClr val="tx1"/>
                </a:solidFill>
                <a:latin typeface="Arial" charset="0"/>
              </a:rPr>
            </a:br>
            <a:r>
              <a:rPr lang="en-US" sz="4400" baseline="30000" dirty="0" smtClean="0">
                <a:solidFill>
                  <a:schemeClr val="tx1"/>
                </a:solidFill>
                <a:latin typeface="Arial" charset="0"/>
              </a:rPr>
              <a:t>2 </a:t>
            </a:r>
            <a:r>
              <a:rPr lang="en-US" sz="4400" i="1" dirty="0" smtClean="0">
                <a:solidFill>
                  <a:schemeClr val="tx1"/>
                </a:solidFill>
                <a:latin typeface="Arial" charset="0"/>
              </a:rPr>
              <a:t>Department </a:t>
            </a:r>
            <a:r>
              <a:rPr lang="en-US" sz="4400" i="1" dirty="0">
                <a:solidFill>
                  <a:schemeClr val="tx1"/>
                </a:solidFill>
                <a:latin typeface="Arial" charset="0"/>
              </a:rPr>
              <a:t>of Atmospheric, Oceanic and Earth </a:t>
            </a:r>
            <a:r>
              <a:rPr lang="en-US" sz="4400" i="1" dirty="0" smtClean="0">
                <a:solidFill>
                  <a:schemeClr val="tx1"/>
                </a:solidFill>
                <a:latin typeface="Arial" charset="0"/>
              </a:rPr>
              <a:t>Sciences, George </a:t>
            </a:r>
            <a:r>
              <a:rPr lang="en-US" sz="4400" i="1" dirty="0">
                <a:solidFill>
                  <a:schemeClr val="tx1"/>
                </a:solidFill>
                <a:latin typeface="Arial" charset="0"/>
              </a:rPr>
              <a:t>Mason University, Fairfax, VA </a:t>
            </a:r>
            <a:r>
              <a:rPr lang="en-US" sz="4400" i="1" dirty="0" smtClean="0">
                <a:solidFill>
                  <a:schemeClr val="tx1"/>
                </a:solidFill>
                <a:latin typeface="Arial" charset="0"/>
              </a:rPr>
              <a:t>22030</a:t>
            </a:r>
            <a:br>
              <a:rPr lang="en-US" sz="4400" i="1" dirty="0" smtClean="0">
                <a:solidFill>
                  <a:schemeClr val="tx1"/>
                </a:solidFill>
                <a:latin typeface="Arial" charset="0"/>
              </a:rPr>
            </a:br>
            <a:endParaRPr lang="en-US" sz="4400" i="1" dirty="0">
              <a:solidFill>
                <a:schemeClr val="tx1"/>
              </a:solidFill>
              <a:latin typeface="Arial" charset="0"/>
            </a:endParaRPr>
          </a:p>
        </p:txBody>
      </p:sp>
      <p:sp>
        <p:nvSpPr>
          <p:cNvPr id="2061" name="Text Box 13"/>
          <p:cNvSpPr txBox="1">
            <a:spLocks noChangeArrowheads="1"/>
          </p:cNvSpPr>
          <p:nvPr/>
        </p:nvSpPr>
        <p:spPr bwMode="auto">
          <a:xfrm>
            <a:off x="4267200" y="512405"/>
            <a:ext cx="27625713" cy="322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6000" b="1" dirty="0" smtClean="0">
                <a:latin typeface="Helvetica" charset="0"/>
              </a:rPr>
              <a:t>Projected changes of the tropical Atlantic vertical wind shear and its relationship with ENSO in the SP-CCSM4</a:t>
            </a:r>
            <a:endParaRPr lang="en-US" sz="4400" dirty="0">
              <a:latin typeface="Arial" charset="0"/>
            </a:endParaRPr>
          </a:p>
          <a:p>
            <a:pPr algn="ctr"/>
            <a:r>
              <a:rPr lang="en-US" sz="5400" dirty="0" smtClean="0">
                <a:latin typeface="Arial" charset="0"/>
              </a:rPr>
              <a:t>Xiaojie Zhu</a:t>
            </a:r>
            <a:r>
              <a:rPr lang="en-US" sz="5400" baseline="30000" dirty="0" smtClean="0">
                <a:latin typeface="Arial" charset="0"/>
              </a:rPr>
              <a:t>1</a:t>
            </a:r>
            <a:r>
              <a:rPr lang="en-US" sz="5400" dirty="0" smtClean="0">
                <a:latin typeface="Arial" charset="0"/>
              </a:rPr>
              <a:t>, Li Xu</a:t>
            </a:r>
            <a:r>
              <a:rPr lang="en-US" sz="5400" baseline="30000" dirty="0">
                <a:latin typeface="Arial" charset="0"/>
              </a:rPr>
              <a:t>1</a:t>
            </a:r>
            <a:r>
              <a:rPr lang="en-US" sz="5400" dirty="0" smtClean="0">
                <a:latin typeface="Arial" charset="0"/>
              </a:rPr>
              <a:t>, and Cristiana Stan</a:t>
            </a:r>
            <a:r>
              <a:rPr lang="en-US" sz="5400" baseline="30000" dirty="0" smtClean="0">
                <a:latin typeface="Arial" charset="0"/>
              </a:rPr>
              <a:t>1,2</a:t>
            </a:r>
            <a:r>
              <a:rPr lang="en-US" sz="4400" baseline="30000" dirty="0">
                <a:latin typeface="Arial" charset="0"/>
              </a:rPr>
              <a:t/>
            </a:r>
            <a:br>
              <a:rPr lang="en-US" sz="4400" baseline="30000" dirty="0">
                <a:latin typeface="Arial" charset="0"/>
              </a:rPr>
            </a:br>
            <a:endParaRPr lang="en-US" sz="4400" baseline="30000" dirty="0">
              <a:latin typeface="Arial" charset="0"/>
            </a:endParaRPr>
          </a:p>
        </p:txBody>
      </p:sp>
      <p:sp>
        <p:nvSpPr>
          <p:cNvPr id="2077" name="Text Box 29"/>
          <p:cNvSpPr txBox="1">
            <a:spLocks noChangeArrowheads="1"/>
          </p:cNvSpPr>
          <p:nvPr/>
        </p:nvSpPr>
        <p:spPr bwMode="auto">
          <a:xfrm>
            <a:off x="1371600" y="12192000"/>
            <a:ext cx="10969625" cy="6400800"/>
          </a:xfrm>
          <a:prstGeom prst="rect">
            <a:avLst/>
          </a:prstGeom>
          <a:solidFill>
            <a:srgbClr val="DDFFA9"/>
          </a:solidFill>
          <a:ln w="25400">
            <a:solidFill>
              <a:schemeClr val="tx1"/>
            </a:solidFill>
            <a:miter lim="800000"/>
            <a:headEnd/>
            <a:tailEnd/>
          </a:ln>
          <a:effectLst/>
          <a:extLst/>
        </p:spPr>
        <p:txBody>
          <a:bodyPr lIns="370656" tIns="370656" rIns="370656" bIns="370656"/>
          <a:lstStyle>
            <a:lvl1pPr defTabSz="941388">
              <a:defRPr sz="2400">
                <a:solidFill>
                  <a:schemeClr val="tx1"/>
                </a:solidFill>
                <a:latin typeface="Times" charset="0"/>
                <a:ea typeface="ＭＳ Ｐゴシック" charset="0"/>
              </a:defRPr>
            </a:lvl1pPr>
            <a:lvl2pPr marL="471488" defTabSz="941388">
              <a:defRPr sz="2400">
                <a:solidFill>
                  <a:schemeClr val="tx1"/>
                </a:solidFill>
                <a:latin typeface="Times" charset="0"/>
                <a:ea typeface="ＭＳ Ｐゴシック" charset="0"/>
              </a:defRPr>
            </a:lvl2pPr>
            <a:lvl3pPr marL="941388" defTabSz="941388">
              <a:defRPr sz="2400">
                <a:solidFill>
                  <a:schemeClr val="tx1"/>
                </a:solidFill>
                <a:latin typeface="Times" charset="0"/>
                <a:ea typeface="ＭＳ Ｐゴシック" charset="0"/>
              </a:defRPr>
            </a:lvl3pPr>
            <a:lvl4pPr marL="1412875" defTabSz="941388">
              <a:defRPr sz="2400">
                <a:solidFill>
                  <a:schemeClr val="tx1"/>
                </a:solidFill>
                <a:latin typeface="Times" charset="0"/>
                <a:ea typeface="ＭＳ Ｐゴシック" charset="0"/>
              </a:defRPr>
            </a:lvl4pPr>
            <a:lvl5pPr marL="1882775" defTabSz="941388">
              <a:defRPr sz="2400">
                <a:solidFill>
                  <a:schemeClr val="tx1"/>
                </a:solidFill>
                <a:latin typeface="Times" charset="0"/>
                <a:ea typeface="ＭＳ Ｐゴシック" charset="0"/>
              </a:defRPr>
            </a:lvl5pPr>
            <a:lvl6pPr marL="2339975" defTabSz="941388" eaLnBrk="0" fontAlgn="base" hangingPunct="0">
              <a:spcBef>
                <a:spcPct val="0"/>
              </a:spcBef>
              <a:spcAft>
                <a:spcPct val="0"/>
              </a:spcAft>
              <a:defRPr sz="2400">
                <a:solidFill>
                  <a:schemeClr val="tx1"/>
                </a:solidFill>
                <a:latin typeface="Times" charset="0"/>
                <a:ea typeface="ＭＳ Ｐゴシック" charset="0"/>
              </a:defRPr>
            </a:lvl6pPr>
            <a:lvl7pPr marL="2797175" defTabSz="941388" eaLnBrk="0" fontAlgn="base" hangingPunct="0">
              <a:spcBef>
                <a:spcPct val="0"/>
              </a:spcBef>
              <a:spcAft>
                <a:spcPct val="0"/>
              </a:spcAft>
              <a:defRPr sz="2400">
                <a:solidFill>
                  <a:schemeClr val="tx1"/>
                </a:solidFill>
                <a:latin typeface="Times" charset="0"/>
                <a:ea typeface="ＭＳ Ｐゴシック" charset="0"/>
              </a:defRPr>
            </a:lvl7pPr>
            <a:lvl8pPr marL="3254375" defTabSz="941388" eaLnBrk="0" fontAlgn="base" hangingPunct="0">
              <a:spcBef>
                <a:spcPct val="0"/>
              </a:spcBef>
              <a:spcAft>
                <a:spcPct val="0"/>
              </a:spcAft>
              <a:defRPr sz="2400">
                <a:solidFill>
                  <a:schemeClr val="tx1"/>
                </a:solidFill>
                <a:latin typeface="Times" charset="0"/>
                <a:ea typeface="ＭＳ Ｐゴシック" charset="0"/>
              </a:defRPr>
            </a:lvl8pPr>
            <a:lvl9pPr marL="3711575" defTabSz="941388"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pPr>
            <a:r>
              <a:rPr lang="en-GB" sz="4000" b="1" i="1" dirty="0" smtClean="0">
                <a:solidFill>
                  <a:srgbClr val="808000"/>
                </a:solidFill>
                <a:latin typeface="Arial" charset="0"/>
              </a:rPr>
              <a:t>Model and Experiments</a:t>
            </a:r>
            <a:endParaRPr lang="en-GB" sz="4000" b="1" i="1" dirty="0">
              <a:solidFill>
                <a:srgbClr val="808000"/>
              </a:solidFill>
              <a:latin typeface="Arial" charset="0"/>
            </a:endParaRPr>
          </a:p>
          <a:p>
            <a:pPr>
              <a:spcBef>
                <a:spcPct val="20000"/>
              </a:spcBef>
            </a:pPr>
            <a:endParaRPr lang="en-GB" sz="1000" b="1" i="1" dirty="0">
              <a:solidFill>
                <a:srgbClr val="808000"/>
              </a:solidFill>
              <a:latin typeface="Arial" charset="0"/>
            </a:endParaRPr>
          </a:p>
        </p:txBody>
      </p:sp>
      <p:sp>
        <p:nvSpPr>
          <p:cNvPr id="2082" name="Rectangle 34"/>
          <p:cNvSpPr>
            <a:spLocks noChangeArrowheads="1"/>
          </p:cNvSpPr>
          <p:nvPr/>
        </p:nvSpPr>
        <p:spPr bwMode="auto">
          <a:xfrm>
            <a:off x="24612600" y="27965400"/>
            <a:ext cx="12407900" cy="2286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0" tIns="360000" rIns="360000" bIns="360000"/>
          <a:lstStyle/>
          <a:p>
            <a:pPr>
              <a:spcBef>
                <a:spcPct val="50000"/>
              </a:spcBef>
            </a:pPr>
            <a:r>
              <a:rPr lang="en-GB" sz="4000" b="1" dirty="0">
                <a:solidFill>
                  <a:srgbClr val="006699"/>
                </a:solidFill>
                <a:latin typeface="Arial" charset="0"/>
              </a:rPr>
              <a:t>Acknowledgements</a:t>
            </a:r>
          </a:p>
          <a:p>
            <a:pPr algn="just">
              <a:spcBef>
                <a:spcPct val="50000"/>
              </a:spcBef>
            </a:pPr>
            <a:r>
              <a:rPr lang="en-US" sz="1600" dirty="0"/>
              <a:t>We thank all the scientists and software engineers who contributed to the development of the CCSM4 and the super-parameterization. This work has been supported by the Regional and Global Climate Modeling Program funded by U.S. Department of Energy, Office of Science under award number SC0006722. This research used resources of the National Energy Research Scientific Computing Center, which is supported by the Office of Science of the U.S. Department of Energy under Contract No. DE-AC02-05CH11231. </a:t>
            </a:r>
            <a:endParaRPr lang="en-US" sz="1600" b="1" dirty="0">
              <a:solidFill>
                <a:srgbClr val="CC3300"/>
              </a:solidFill>
              <a:latin typeface="Arial" charset="0"/>
            </a:endParaRPr>
          </a:p>
        </p:txBody>
      </p:sp>
      <p:sp>
        <p:nvSpPr>
          <p:cNvPr id="2083" name="Rectangle 35"/>
          <p:cNvSpPr>
            <a:spLocks noChangeArrowheads="1"/>
          </p:cNvSpPr>
          <p:nvPr/>
        </p:nvSpPr>
        <p:spPr bwMode="auto">
          <a:xfrm>
            <a:off x="12496800" y="7239000"/>
            <a:ext cx="11887200" cy="6705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0" tIns="360000" rIns="360000" bIns="360000"/>
          <a:lstStyle/>
          <a:p>
            <a:pPr>
              <a:spcBef>
                <a:spcPct val="50000"/>
              </a:spcBef>
            </a:pPr>
            <a:r>
              <a:rPr lang="en-GB" sz="3200" b="1" i="1" dirty="0">
                <a:solidFill>
                  <a:srgbClr val="006699"/>
                </a:solidFill>
                <a:latin typeface="Arial" charset="0"/>
              </a:rPr>
              <a:t>Projected</a:t>
            </a:r>
            <a:r>
              <a:rPr lang="en-GB" sz="3200" b="1" i="1" dirty="0" smtClean="0">
                <a:solidFill>
                  <a:srgbClr val="0000FF"/>
                </a:solidFill>
                <a:latin typeface="Arial" charset="0"/>
              </a:rPr>
              <a:t> </a:t>
            </a:r>
            <a:r>
              <a:rPr lang="en-GB" sz="3200" b="1" i="1" dirty="0">
                <a:solidFill>
                  <a:srgbClr val="006699"/>
                </a:solidFill>
                <a:latin typeface="Arial" charset="0"/>
              </a:rPr>
              <a:t>change of vertical wind shear in RCP8.5 </a:t>
            </a:r>
          </a:p>
        </p:txBody>
      </p:sp>
      <p:sp>
        <p:nvSpPr>
          <p:cNvPr id="2084" name="Rectangle 36"/>
          <p:cNvSpPr>
            <a:spLocks noChangeArrowheads="1"/>
          </p:cNvSpPr>
          <p:nvPr/>
        </p:nvSpPr>
        <p:spPr bwMode="auto">
          <a:xfrm>
            <a:off x="24612600" y="7239000"/>
            <a:ext cx="12420601" cy="144018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0" tIns="360000" rIns="360000" bIns="360000"/>
          <a:lstStyle/>
          <a:p>
            <a:pPr>
              <a:spcBef>
                <a:spcPct val="50000"/>
              </a:spcBef>
            </a:pPr>
            <a:r>
              <a:rPr lang="en-GB" sz="4000" b="1" i="1" dirty="0" smtClean="0">
                <a:solidFill>
                  <a:srgbClr val="006699"/>
                </a:solidFill>
                <a:latin typeface="Arial" charset="0"/>
              </a:rPr>
              <a:t>ENSO-shear relationship</a:t>
            </a:r>
          </a:p>
          <a:p>
            <a:pPr>
              <a:spcBef>
                <a:spcPct val="50000"/>
              </a:spcBef>
            </a:pPr>
            <a:endParaRPr lang="en-GB" sz="1000" b="1" i="1" dirty="0" smtClean="0">
              <a:solidFill>
                <a:srgbClr val="006699"/>
              </a:solidFill>
              <a:latin typeface="Arial" charset="0"/>
            </a:endParaRPr>
          </a:p>
          <a:p>
            <a:pPr>
              <a:spcBef>
                <a:spcPct val="50000"/>
              </a:spcBef>
            </a:pPr>
            <a:r>
              <a:rPr lang="en-GB" sz="4000" b="1" i="1" dirty="0" smtClean="0">
                <a:solidFill>
                  <a:srgbClr val="006699"/>
                </a:solidFill>
                <a:latin typeface="Arial" charset="0"/>
              </a:rPr>
              <a:t>                              Control run  </a:t>
            </a:r>
          </a:p>
          <a:p>
            <a:pPr>
              <a:spcBef>
                <a:spcPct val="50000"/>
              </a:spcBef>
            </a:pPr>
            <a:r>
              <a:rPr lang="en-GB" sz="2800" b="1" i="1" dirty="0" smtClean="0">
                <a:solidFill>
                  <a:srgbClr val="000000"/>
                </a:solidFill>
                <a:latin typeface="Arial" charset="0"/>
              </a:rPr>
              <a:t>                    SP-CCSM4 				       CCSM4</a:t>
            </a:r>
          </a:p>
          <a:p>
            <a:pPr>
              <a:spcBef>
                <a:spcPct val="50000"/>
              </a:spcBef>
            </a:pPr>
            <a:endParaRPr lang="en-GB" sz="2800" b="1" dirty="0">
              <a:latin typeface="Arial" charset="0"/>
            </a:endParaRPr>
          </a:p>
          <a:p>
            <a:pPr>
              <a:spcBef>
                <a:spcPct val="50000"/>
              </a:spcBef>
            </a:pPr>
            <a:endParaRPr lang="en-AU" sz="2800" dirty="0">
              <a:latin typeface="Arial" charset="0"/>
            </a:endParaRPr>
          </a:p>
        </p:txBody>
      </p:sp>
      <p:sp>
        <p:nvSpPr>
          <p:cNvPr id="2095" name="Rectangle 47"/>
          <p:cNvSpPr>
            <a:spLocks noChangeArrowheads="1"/>
          </p:cNvSpPr>
          <p:nvPr/>
        </p:nvSpPr>
        <p:spPr bwMode="auto">
          <a:xfrm>
            <a:off x="17463" y="30632400"/>
            <a:ext cx="38392100" cy="457200"/>
          </a:xfrm>
          <a:prstGeom prst="rect">
            <a:avLst/>
          </a:prstGeom>
          <a:solidFill>
            <a:srgbClr val="FF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b="1" dirty="0"/>
          </a:p>
        </p:txBody>
      </p:sp>
      <p:pic>
        <p:nvPicPr>
          <p:cNvPr id="12" name="Picture 11" descr="2010COLAlogo2.jpg"/>
          <p:cNvPicPr preferRelativeResize="0">
            <a:picLocks noChangeAspect="1"/>
          </p:cNvPicPr>
          <p:nvPr/>
        </p:nvPicPr>
        <p:blipFill>
          <a:blip r:embed="rId3"/>
          <a:stretch>
            <a:fillRect/>
          </a:stretch>
        </p:blipFill>
        <p:spPr>
          <a:xfrm>
            <a:off x="32156400" y="36576"/>
            <a:ext cx="6241664" cy="2706624"/>
          </a:xfrm>
          <a:prstGeom prst="rect">
            <a:avLst/>
          </a:prstGeom>
        </p:spPr>
      </p:pic>
      <p:pic>
        <p:nvPicPr>
          <p:cNvPr id="13" name="Picture 17" descr="gmulogo"/>
          <p:cNvPicPr>
            <a:picLocks noChangeAspect="1" noChangeArrowheads="1"/>
          </p:cNvPicPr>
          <p:nvPr/>
        </p:nvPicPr>
        <p:blipFill>
          <a:blip r:embed="rId4"/>
          <a:srcRect t="14650"/>
          <a:stretch>
            <a:fillRect/>
          </a:stretch>
        </p:blipFill>
        <p:spPr bwMode="auto">
          <a:xfrm>
            <a:off x="3522" y="-5199"/>
            <a:ext cx="4256255" cy="2705965"/>
          </a:xfrm>
          <a:prstGeom prst="rect">
            <a:avLst/>
          </a:prstGeom>
          <a:noFill/>
          <a:ln w="9525">
            <a:noFill/>
            <a:miter lim="800000"/>
            <a:headEnd/>
            <a:tailEnd/>
          </a:ln>
        </p:spPr>
      </p:pic>
      <p:pic>
        <p:nvPicPr>
          <p:cNvPr id="2" name="Picture 1" descr="doe_logo.gif"/>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7200" y="28270200"/>
            <a:ext cx="548640" cy="548640"/>
          </a:xfrm>
          <a:prstGeom prst="rect">
            <a:avLst/>
          </a:prstGeom>
        </p:spPr>
      </p:pic>
      <p:pic>
        <p:nvPicPr>
          <p:cNvPr id="3" name="Picture 2" descr="nsf_logo.gif"/>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4440" y="28254960"/>
            <a:ext cx="548640" cy="548640"/>
          </a:xfrm>
          <a:prstGeom prst="rect">
            <a:avLst/>
          </a:prstGeom>
        </p:spPr>
      </p:pic>
      <p:pic>
        <p:nvPicPr>
          <p:cNvPr id="4" name="Picture 3" descr="cmmapLogo.jpg"/>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6290250" y="28270200"/>
            <a:ext cx="605790" cy="548640"/>
          </a:xfrm>
          <a:prstGeom prst="rect">
            <a:avLst/>
          </a:prstGeom>
        </p:spPr>
      </p:pic>
      <p:sp>
        <p:nvSpPr>
          <p:cNvPr id="2076" name="Rectangle 28"/>
          <p:cNvSpPr>
            <a:spLocks noChangeArrowheads="1"/>
          </p:cNvSpPr>
          <p:nvPr/>
        </p:nvSpPr>
        <p:spPr bwMode="auto">
          <a:xfrm>
            <a:off x="1370013" y="7239000"/>
            <a:ext cx="10969625" cy="4800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0" tIns="360000" rIns="360000" bIns="360000"/>
          <a:lstStyle/>
          <a:p>
            <a:pPr>
              <a:spcBef>
                <a:spcPct val="50000"/>
              </a:spcBef>
            </a:pPr>
            <a:r>
              <a:rPr lang="en-GB" sz="4000" b="1" i="1" dirty="0" smtClean="0">
                <a:solidFill>
                  <a:srgbClr val="006699"/>
                </a:solidFill>
                <a:latin typeface="Arial" charset="0"/>
              </a:rPr>
              <a:t>Abstract</a:t>
            </a:r>
          </a:p>
          <a:p>
            <a:pPr algn="just">
              <a:spcBef>
                <a:spcPct val="50000"/>
              </a:spcBef>
            </a:pPr>
            <a:r>
              <a:rPr lang="en-US" sz="1800" dirty="0"/>
              <a:t>The vertical wind shear over the tropical Atlantic and its relationship with ENSO are analyzed in the Super Parameterized Community Climate System Model version 4 (SP-CCSM4) and in the conventional CCSM4. The climatology of vertical wind shear over the tropical Atlantic and the ENSO-shear relationship are well simulated in the control runs of SP-CCSM4 and CCSM4. However, due to different representations of cloud processes, </a:t>
            </a:r>
            <a:r>
              <a:rPr lang="en-US" sz="1800" b="1" dirty="0"/>
              <a:t>in a warmer climate such as the RCP8.5 scenario, the suppression of convection over the western Africa in SP-CCSM4 is stronger than in CCSM4.</a:t>
            </a:r>
            <a:r>
              <a:rPr lang="en-US" sz="1800" dirty="0"/>
              <a:t> As a result, </a:t>
            </a:r>
            <a:r>
              <a:rPr lang="en-US" sz="1800" b="1" dirty="0"/>
              <a:t>SP-CCSM4 projects increased </a:t>
            </a:r>
            <a:r>
              <a:rPr lang="en-US" sz="1800" b="1" dirty="0" err="1"/>
              <a:t>westerlies</a:t>
            </a:r>
            <a:r>
              <a:rPr lang="en-US" sz="1800" b="1" dirty="0"/>
              <a:t> at 200hPa that further contributes to an increased vertical wind shear over the equatorial Atlantic. </a:t>
            </a:r>
            <a:r>
              <a:rPr lang="en-US" sz="1800" dirty="0"/>
              <a:t>Furthermore, in the RCP8.5 scenario, </a:t>
            </a:r>
            <a:r>
              <a:rPr lang="en-US" sz="1800" b="1" dirty="0"/>
              <a:t>projection of the ENSO-shear relationship by the SP-CCSM4, with and without long-term linear trend, retains similar features as in observation. Conversely, the ENSO-shear relationship, with long-term trend, over the equatorial Atlantic projected by the CCSM4 is opposite to that in SP-CCSM4 and observation</a:t>
            </a:r>
            <a:r>
              <a:rPr lang="en-US" sz="1800" dirty="0"/>
              <a:t>. Likewise, the two models simulate a </a:t>
            </a:r>
            <a:r>
              <a:rPr lang="en-US" sz="1800" b="1" dirty="0"/>
              <a:t>different response of the tropical Atlantic SST to ENSO</a:t>
            </a:r>
            <a:r>
              <a:rPr lang="en-US" sz="1800" dirty="0"/>
              <a:t>. These differences are also present in the response of tropical Atlantic precipitation and convection to ENSO in warmer climate. </a:t>
            </a:r>
            <a:endParaRPr lang="en-GB" sz="4000" b="1" dirty="0">
              <a:solidFill>
                <a:srgbClr val="006699"/>
              </a:solidFill>
              <a:latin typeface="Arial" charset="0"/>
            </a:endParaRPr>
          </a:p>
        </p:txBody>
      </p:sp>
      <p:grpSp>
        <p:nvGrpSpPr>
          <p:cNvPr id="9" name="Group 8"/>
          <p:cNvGrpSpPr/>
          <p:nvPr/>
        </p:nvGrpSpPr>
        <p:grpSpPr>
          <a:xfrm>
            <a:off x="7924800" y="13223448"/>
            <a:ext cx="3476107" cy="5293152"/>
            <a:chOff x="2236798" y="13227913"/>
            <a:chExt cx="3476107" cy="5293152"/>
          </a:xfrm>
        </p:grpSpPr>
        <p:grpSp>
          <p:nvGrpSpPr>
            <p:cNvPr id="17" name="Group 16"/>
            <p:cNvGrpSpPr/>
            <p:nvPr/>
          </p:nvGrpSpPr>
          <p:grpSpPr>
            <a:xfrm>
              <a:off x="2286000" y="14478000"/>
              <a:ext cx="3302360" cy="3386254"/>
              <a:chOff x="379655" y="2211779"/>
              <a:chExt cx="3302360" cy="3386254"/>
            </a:xfrm>
          </p:grpSpPr>
          <p:sp>
            <p:nvSpPr>
              <p:cNvPr id="19" name="Cube 18"/>
              <p:cNvSpPr/>
              <p:nvPr/>
            </p:nvSpPr>
            <p:spPr>
              <a:xfrm>
                <a:off x="1928565" y="2668606"/>
                <a:ext cx="397200" cy="929698"/>
              </a:xfrm>
              <a:prstGeom prst="cube">
                <a:avLst>
                  <a:gd name="adj" fmla="val 37899"/>
                </a:avLst>
              </a:prstGeom>
              <a:solidFill>
                <a:schemeClr val="bg1">
                  <a:lumMod val="8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0" name="Picture 160"/>
              <p:cNvPicPr preferRelativeResize="0">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85578" y="3188272"/>
                <a:ext cx="193508" cy="24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Cube 20"/>
              <p:cNvSpPr/>
              <p:nvPr/>
            </p:nvSpPr>
            <p:spPr>
              <a:xfrm>
                <a:off x="1689227" y="2476747"/>
                <a:ext cx="996394" cy="1128136"/>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Cube 21"/>
              <p:cNvSpPr/>
              <p:nvPr/>
            </p:nvSpPr>
            <p:spPr>
              <a:xfrm>
                <a:off x="1587381" y="3783587"/>
                <a:ext cx="835986" cy="447308"/>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Cube 22"/>
              <p:cNvSpPr/>
              <p:nvPr/>
            </p:nvSpPr>
            <p:spPr>
              <a:xfrm>
                <a:off x="379656" y="3758370"/>
                <a:ext cx="996394" cy="1127040"/>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Cube 23"/>
              <p:cNvSpPr/>
              <p:nvPr/>
            </p:nvSpPr>
            <p:spPr>
              <a:xfrm>
                <a:off x="1376050" y="4469897"/>
                <a:ext cx="996394" cy="1128136"/>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Cube 24"/>
              <p:cNvSpPr/>
              <p:nvPr/>
            </p:nvSpPr>
            <p:spPr>
              <a:xfrm>
                <a:off x="2685621" y="3783587"/>
                <a:ext cx="996394" cy="1128136"/>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TextBox 13"/>
              <p:cNvSpPr txBox="1">
                <a:spLocks noChangeArrowheads="1"/>
              </p:cNvSpPr>
              <p:nvPr/>
            </p:nvSpPr>
            <p:spPr bwMode="auto">
              <a:xfrm>
                <a:off x="2083298" y="2211779"/>
                <a:ext cx="5266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CAM</a:t>
                </a:r>
              </a:p>
            </p:txBody>
          </p:sp>
          <p:sp>
            <p:nvSpPr>
              <p:cNvPr id="27" name="TextBox 14"/>
              <p:cNvSpPr txBox="1">
                <a:spLocks noChangeArrowheads="1"/>
              </p:cNvSpPr>
              <p:nvPr/>
            </p:nvSpPr>
            <p:spPr bwMode="auto">
              <a:xfrm>
                <a:off x="588012" y="3733827"/>
                <a:ext cx="509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CLM</a:t>
                </a:r>
              </a:p>
            </p:txBody>
          </p:sp>
          <p:sp>
            <p:nvSpPr>
              <p:cNvPr id="28" name="TextBox 15"/>
              <p:cNvSpPr txBox="1">
                <a:spLocks noChangeArrowheads="1"/>
              </p:cNvSpPr>
              <p:nvPr/>
            </p:nvSpPr>
            <p:spPr bwMode="auto">
              <a:xfrm>
                <a:off x="1675648" y="4469897"/>
                <a:ext cx="5068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POP</a:t>
                </a:r>
              </a:p>
            </p:txBody>
          </p:sp>
          <p:sp>
            <p:nvSpPr>
              <p:cNvPr id="29" name="TextBox 16"/>
              <p:cNvSpPr txBox="1">
                <a:spLocks noChangeArrowheads="1"/>
              </p:cNvSpPr>
              <p:nvPr/>
            </p:nvSpPr>
            <p:spPr bwMode="auto">
              <a:xfrm>
                <a:off x="2879335" y="3783587"/>
                <a:ext cx="552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t>CICE</a:t>
                </a:r>
                <a:endParaRPr lang="en-US" sz="1200" dirty="0"/>
              </a:p>
            </p:txBody>
          </p:sp>
          <p:sp>
            <p:nvSpPr>
              <p:cNvPr id="30" name="TextBox 17"/>
              <p:cNvSpPr txBox="1">
                <a:spLocks noChangeArrowheads="1"/>
              </p:cNvSpPr>
              <p:nvPr/>
            </p:nvSpPr>
            <p:spPr bwMode="auto">
              <a:xfrm>
                <a:off x="1772401" y="3946941"/>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CPL</a:t>
                </a:r>
              </a:p>
            </p:txBody>
          </p:sp>
          <p:cxnSp>
            <p:nvCxnSpPr>
              <p:cNvPr id="31" name="Straight Arrow Connector 30"/>
              <p:cNvCxnSpPr>
                <a:stCxn id="21" idx="3"/>
              </p:cNvCxnSpPr>
              <p:nvPr/>
            </p:nvCxnSpPr>
            <p:spPr>
              <a:xfrm rot="16200000" flipH="1">
                <a:off x="1926080" y="3733826"/>
                <a:ext cx="258737" cy="84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stCxn id="22" idx="2"/>
              </p:cNvCxnSpPr>
              <p:nvPr/>
            </p:nvCxnSpPr>
            <p:spPr>
              <a:xfrm rot="10800000" flipV="1">
                <a:off x="1171510" y="4075214"/>
                <a:ext cx="415871" cy="30587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5400000">
                <a:off x="1803456" y="4407845"/>
                <a:ext cx="310896" cy="84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324210" y="4087268"/>
                <a:ext cx="430863" cy="33439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35" name="Picture 22"/>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376050" y="4779738"/>
                <a:ext cx="704088"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3" descr="MP900432704.JPG"/>
              <p:cNvPicPr preferRelativeResize="0">
                <a:picLocks/>
              </p:cNvPicPr>
              <p:nvPr/>
            </p:nvPicPr>
            <p:blipFill>
              <a:blip r:embed="rId10">
                <a:extLst>
                  <a:ext uri="{28A0092B-C50C-407E-A947-70E740481C1C}">
                    <a14:useLocalDpi xmlns:a14="http://schemas.microsoft.com/office/drawing/2010/main" val="0"/>
                  </a:ext>
                </a:extLst>
              </a:blip>
              <a:srcRect t="16251"/>
              <a:stretch>
                <a:fillRect/>
              </a:stretch>
            </p:blipFill>
            <p:spPr bwMode="auto">
              <a:xfrm>
                <a:off x="379655" y="4067352"/>
                <a:ext cx="69494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4" descr="MP900414057.JPG"/>
              <p:cNvPicPr preferRelativeResize="0">
                <a:picLocks/>
              </p:cNvPicPr>
              <p:nvPr/>
            </p:nvPicPr>
            <p:blipFill>
              <a:blip r:embed="rId11">
                <a:extLst>
                  <a:ext uri="{28A0092B-C50C-407E-A947-70E740481C1C}">
                    <a14:useLocalDpi xmlns:a14="http://schemas.microsoft.com/office/drawing/2010/main" val="0"/>
                  </a:ext>
                </a:extLst>
              </a:blip>
              <a:srcRect t="12268"/>
              <a:stretch>
                <a:fillRect/>
              </a:stretch>
            </p:blipFill>
            <p:spPr bwMode="auto">
              <a:xfrm>
                <a:off x="2687319" y="4085640"/>
                <a:ext cx="69494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utoShape 526"/>
              <p:cNvSpPr>
                <a:spLocks noChangeArrowheads="1"/>
              </p:cNvSpPr>
              <p:nvPr/>
            </p:nvSpPr>
            <p:spPr bwMode="auto">
              <a:xfrm>
                <a:off x="1664614" y="3573089"/>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39" name="AutoShape 526"/>
              <p:cNvSpPr>
                <a:spLocks noChangeArrowheads="1"/>
              </p:cNvSpPr>
              <p:nvPr/>
            </p:nvSpPr>
            <p:spPr bwMode="auto">
              <a:xfrm>
                <a:off x="1904801" y="357528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0" name="AutoShape 526"/>
              <p:cNvSpPr>
                <a:spLocks noChangeArrowheads="1"/>
              </p:cNvSpPr>
              <p:nvPr/>
            </p:nvSpPr>
            <p:spPr bwMode="auto">
              <a:xfrm>
                <a:off x="2161114" y="357418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1" name="AutoShape 526"/>
              <p:cNvSpPr>
                <a:spLocks noChangeArrowheads="1"/>
              </p:cNvSpPr>
              <p:nvPr/>
            </p:nvSpPr>
            <p:spPr bwMode="auto">
              <a:xfrm>
                <a:off x="2401301" y="357418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2" name="AutoShape 526"/>
              <p:cNvSpPr>
                <a:spLocks noChangeArrowheads="1"/>
              </p:cNvSpPr>
              <p:nvPr/>
            </p:nvSpPr>
            <p:spPr bwMode="auto">
              <a:xfrm>
                <a:off x="1662068" y="278372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3" name="AutoShape 526"/>
              <p:cNvSpPr>
                <a:spLocks noChangeArrowheads="1"/>
              </p:cNvSpPr>
              <p:nvPr/>
            </p:nvSpPr>
            <p:spPr bwMode="auto">
              <a:xfrm>
                <a:off x="1902255" y="27859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4" name="AutoShape 526"/>
              <p:cNvSpPr>
                <a:spLocks noChangeArrowheads="1"/>
              </p:cNvSpPr>
              <p:nvPr/>
            </p:nvSpPr>
            <p:spPr bwMode="auto">
              <a:xfrm>
                <a:off x="2158568" y="27859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5" name="AutoShape 526"/>
              <p:cNvSpPr>
                <a:spLocks noChangeArrowheads="1"/>
              </p:cNvSpPr>
              <p:nvPr/>
            </p:nvSpPr>
            <p:spPr bwMode="auto">
              <a:xfrm>
                <a:off x="2398755" y="27859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6" name="AutoShape 526"/>
              <p:cNvSpPr>
                <a:spLocks noChangeArrowheads="1"/>
              </p:cNvSpPr>
              <p:nvPr/>
            </p:nvSpPr>
            <p:spPr bwMode="auto">
              <a:xfrm>
                <a:off x="2662706" y="3227741"/>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7" name="AutoShape 526"/>
              <p:cNvSpPr>
                <a:spLocks noChangeArrowheads="1"/>
              </p:cNvSpPr>
              <p:nvPr/>
            </p:nvSpPr>
            <p:spPr bwMode="auto">
              <a:xfrm>
                <a:off x="2535398" y="3393289"/>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8" name="AutoShape 526"/>
              <p:cNvSpPr>
                <a:spLocks noChangeArrowheads="1"/>
              </p:cNvSpPr>
              <p:nvPr/>
            </p:nvSpPr>
            <p:spPr bwMode="auto">
              <a:xfrm>
                <a:off x="2660160" y="2443856"/>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49" name="AutoShape 526"/>
              <p:cNvSpPr>
                <a:spLocks noChangeArrowheads="1"/>
              </p:cNvSpPr>
              <p:nvPr/>
            </p:nvSpPr>
            <p:spPr bwMode="auto">
              <a:xfrm>
                <a:off x="2533701" y="2610500"/>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cxnSp>
            <p:nvCxnSpPr>
              <p:cNvPr id="50" name="Straight Connector 49"/>
              <p:cNvCxnSpPr/>
              <p:nvPr/>
            </p:nvCxnSpPr>
            <p:spPr>
              <a:xfrm rot="16200000" flipH="1">
                <a:off x="2168192" y="3026934"/>
                <a:ext cx="782788" cy="2546"/>
              </a:xfrm>
              <a:prstGeom prst="line">
                <a:avLst/>
              </a:prstGeom>
            </p:spPr>
            <p:style>
              <a:lnRef idx="1">
                <a:schemeClr val="accent1"/>
              </a:lnRef>
              <a:fillRef idx="0">
                <a:schemeClr val="accent1"/>
              </a:fillRef>
              <a:effectRef idx="0">
                <a:schemeClr val="accent1"/>
              </a:effectRef>
              <a:fontRef idx="minor">
                <a:schemeClr val="tx1"/>
              </a:fontRef>
            </p:style>
          </p:cxnSp>
          <p:sp>
            <p:nvSpPr>
              <p:cNvPr id="51" name="AutoShape 526"/>
              <p:cNvSpPr>
                <a:spLocks noChangeArrowheads="1"/>
              </p:cNvSpPr>
              <p:nvPr/>
            </p:nvSpPr>
            <p:spPr bwMode="auto">
              <a:xfrm>
                <a:off x="1924322" y="244495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52" name="AutoShape 526"/>
              <p:cNvSpPr>
                <a:spLocks noChangeArrowheads="1"/>
              </p:cNvSpPr>
              <p:nvPr/>
            </p:nvSpPr>
            <p:spPr bwMode="auto">
              <a:xfrm>
                <a:off x="2164509" y="244714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53" name="AutoShape 526"/>
              <p:cNvSpPr>
                <a:spLocks noChangeArrowheads="1"/>
              </p:cNvSpPr>
              <p:nvPr/>
            </p:nvSpPr>
            <p:spPr bwMode="auto">
              <a:xfrm>
                <a:off x="2420821" y="244714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54" name="AutoShape 526"/>
              <p:cNvSpPr>
                <a:spLocks noChangeArrowheads="1"/>
              </p:cNvSpPr>
              <p:nvPr/>
            </p:nvSpPr>
            <p:spPr bwMode="auto">
              <a:xfrm>
                <a:off x="1802106" y="2608308"/>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cxnSp>
            <p:nvCxnSpPr>
              <p:cNvPr id="55" name="Straight Connector 54"/>
              <p:cNvCxnSpPr>
                <a:stCxn id="21" idx="4"/>
                <a:endCxn id="21" idx="5"/>
              </p:cNvCxnSpPr>
              <p:nvPr/>
            </p:nvCxnSpPr>
            <p:spPr>
              <a:xfrm flipV="1">
                <a:off x="2420821" y="2869237"/>
                <a:ext cx="264800" cy="342059"/>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2420821" y="2671895"/>
                <a:ext cx="264800" cy="342059"/>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V="1">
                <a:off x="2425914" y="3040266"/>
                <a:ext cx="264800" cy="342059"/>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1689227" y="3013954"/>
                <a:ext cx="731594" cy="1096"/>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689227" y="3210199"/>
                <a:ext cx="731594" cy="109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10800000">
                <a:off x="1684983" y="3381229"/>
                <a:ext cx="731594" cy="109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1926019" y="2471265"/>
                <a:ext cx="263951" cy="342059"/>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2182332" y="2471265"/>
                <a:ext cx="264800" cy="342059"/>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rot="10800000">
                <a:off x="1823324" y="2636813"/>
                <a:ext cx="732443" cy="1096"/>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4" name="AutoShape 526"/>
              <p:cNvSpPr>
                <a:spLocks noChangeArrowheads="1"/>
              </p:cNvSpPr>
              <p:nvPr/>
            </p:nvSpPr>
            <p:spPr bwMode="auto">
              <a:xfrm>
                <a:off x="2032109" y="2608308"/>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65" name="AutoShape 526"/>
              <p:cNvSpPr>
                <a:spLocks noChangeArrowheads="1"/>
              </p:cNvSpPr>
              <p:nvPr/>
            </p:nvSpPr>
            <p:spPr bwMode="auto">
              <a:xfrm>
                <a:off x="2290119" y="2605018"/>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cxnSp>
            <p:nvCxnSpPr>
              <p:cNvPr id="66" name="Straight Connector 65"/>
              <p:cNvCxnSpPr/>
              <p:nvPr/>
            </p:nvCxnSpPr>
            <p:spPr>
              <a:xfrm rot="16200000" flipH="1">
                <a:off x="1537048" y="3205089"/>
                <a:ext cx="783884" cy="2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H="1">
                <a:off x="1789664" y="3210023"/>
                <a:ext cx="782788" cy="2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1670844" y="3033512"/>
                <a:ext cx="782788" cy="2546"/>
              </a:xfrm>
              <a:prstGeom prst="line">
                <a:avLst/>
              </a:prstGeom>
              <a:ln w="9525" cap="flat" cmpd="sng" algn="ctr">
                <a:solidFill>
                  <a:schemeClr val="accent1">
                    <a:shade val="95000"/>
                    <a:satMod val="105000"/>
                  </a:schemeClr>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1924186" y="3025165"/>
                <a:ext cx="782788" cy="1697"/>
              </a:xfrm>
              <a:prstGeom prst="line">
                <a:avLst/>
              </a:prstGeom>
              <a:ln w="9525" cap="flat" cmpd="sng" algn="ctr">
                <a:solidFill>
                  <a:schemeClr val="accent1">
                    <a:shade val="95000"/>
                    <a:satMod val="105000"/>
                  </a:schemeClr>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1910948" y="3445494"/>
                <a:ext cx="171029" cy="132400"/>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5400000" flipH="1" flipV="1">
                <a:off x="2159923" y="3452620"/>
                <a:ext cx="172125" cy="132400"/>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rot="10800000">
                <a:off x="2057570" y="3419601"/>
                <a:ext cx="257161" cy="1096"/>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3" name="Picture 160"/>
              <p:cNvPicPr preferRelativeResize="0">
                <a:picLocks noChangeAspect="1"/>
              </p:cNvPicPr>
              <p:nvPr/>
            </p:nvPicPr>
            <p:blipFill>
              <a:blip r:embed="rId8">
                <a:duotone>
                  <a:prstClr val="black"/>
                  <a:schemeClr val="accent1">
                    <a:tint val="45000"/>
                    <a:satMod val="400000"/>
                  </a:schemeClr>
                </a:duotone>
              </a:blip>
              <a:srcRect/>
              <a:stretch>
                <a:fillRect/>
              </a:stretch>
            </p:blipFill>
            <p:spPr bwMode="auto">
              <a:xfrm>
                <a:off x="1794005" y="3276038"/>
                <a:ext cx="237986" cy="307423"/>
              </a:xfrm>
              <a:prstGeom prst="rect">
                <a:avLst/>
              </a:prstGeom>
              <a:noFill/>
              <a:ln w="9525">
                <a:noFill/>
                <a:miter lim="800000"/>
                <a:headEnd/>
                <a:tailEnd/>
              </a:ln>
            </p:spPr>
          </p:pic>
          <p:pic>
            <p:nvPicPr>
              <p:cNvPr id="124" name="Picture 160"/>
              <p:cNvPicPr preferRelativeResize="0">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2201003" y="3346146"/>
                <a:ext cx="193508" cy="24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60"/>
              <p:cNvPicPr preferRelativeResize="0">
                <a:picLocks noChangeAspect="1"/>
              </p:cNvPicPr>
              <p:nvPr/>
            </p:nvPicPr>
            <p:blipFill>
              <a:blip r:embed="rId8">
                <a:duotone>
                  <a:schemeClr val="accent1">
                    <a:shade val="45000"/>
                    <a:satMod val="135000"/>
                  </a:schemeClr>
                  <a:prstClr val="white"/>
                </a:duotone>
              </a:blip>
              <a:srcRect/>
              <a:stretch>
                <a:fillRect/>
              </a:stretch>
            </p:blipFill>
            <p:spPr bwMode="auto">
              <a:xfrm>
                <a:off x="1712528" y="3100624"/>
                <a:ext cx="192756" cy="248996"/>
              </a:xfrm>
              <a:prstGeom prst="rect">
                <a:avLst/>
              </a:prstGeom>
              <a:noFill/>
              <a:ln w="9525">
                <a:noFill/>
                <a:miter lim="800000"/>
                <a:headEnd/>
                <a:tailEnd/>
              </a:ln>
            </p:spPr>
          </p:pic>
          <p:sp>
            <p:nvSpPr>
              <p:cNvPr id="126" name="TextBox 2"/>
              <p:cNvSpPr txBox="1">
                <a:spLocks noChangeArrowheads="1"/>
              </p:cNvSpPr>
              <p:nvPr/>
            </p:nvSpPr>
            <p:spPr bwMode="auto">
              <a:xfrm>
                <a:off x="1112584" y="3234820"/>
                <a:ext cx="475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t>fv19</a:t>
                </a:r>
                <a:endParaRPr lang="en-US" sz="1200" dirty="0"/>
              </a:p>
            </p:txBody>
          </p:sp>
          <p:sp>
            <p:nvSpPr>
              <p:cNvPr id="127" name="TextBox 120"/>
              <p:cNvSpPr txBox="1">
                <a:spLocks noChangeArrowheads="1"/>
              </p:cNvSpPr>
              <p:nvPr/>
            </p:nvSpPr>
            <p:spPr bwMode="auto">
              <a:xfrm>
                <a:off x="2349646" y="4967211"/>
                <a:ext cx="6808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g</a:t>
                </a:r>
                <a:r>
                  <a:rPr lang="en-US" sz="1200" dirty="0" smtClean="0"/>
                  <a:t>x1_v6</a:t>
                </a:r>
                <a:endParaRPr lang="en-US" sz="1200" dirty="0"/>
              </a:p>
            </p:txBody>
          </p:sp>
        </p:grpSp>
        <p:sp>
          <p:nvSpPr>
            <p:cNvPr id="5" name="TextBox 4"/>
            <p:cNvSpPr txBox="1"/>
            <p:nvPr/>
          </p:nvSpPr>
          <p:spPr>
            <a:xfrm>
              <a:off x="2236798" y="13227913"/>
              <a:ext cx="3476107" cy="954107"/>
            </a:xfrm>
            <a:prstGeom prst="rect">
              <a:avLst/>
            </a:prstGeom>
            <a:noFill/>
          </p:spPr>
          <p:txBody>
            <a:bodyPr wrap="none" rtlCol="0">
              <a:spAutoFit/>
            </a:bodyPr>
            <a:lstStyle/>
            <a:p>
              <a:pPr algn="ctr"/>
              <a:r>
                <a:rPr lang="en-US" sz="2800" b="1" dirty="0" smtClean="0">
                  <a:solidFill>
                    <a:srgbClr val="0000FF"/>
                  </a:solidFill>
                </a:rPr>
                <a:t>CCSM4</a:t>
              </a:r>
            </a:p>
            <a:p>
              <a:pPr algn="ctr"/>
              <a:r>
                <a:rPr lang="en-US" sz="2800" dirty="0" smtClean="0"/>
                <a:t>Historical run, RCP8.5 </a:t>
              </a:r>
              <a:endParaRPr lang="en-US" sz="2800" dirty="0"/>
            </a:p>
          </p:txBody>
        </p:sp>
        <p:sp>
          <p:nvSpPr>
            <p:cNvPr id="6" name="TextBox 5"/>
            <p:cNvSpPr txBox="1"/>
            <p:nvPr/>
          </p:nvSpPr>
          <p:spPr>
            <a:xfrm>
              <a:off x="3200400" y="18059400"/>
              <a:ext cx="1723549" cy="461665"/>
            </a:xfrm>
            <a:prstGeom prst="rect">
              <a:avLst/>
            </a:prstGeom>
            <a:noFill/>
          </p:spPr>
          <p:txBody>
            <a:bodyPr wrap="none" rtlCol="0">
              <a:spAutoFit/>
            </a:bodyPr>
            <a:lstStyle/>
            <a:p>
              <a:r>
                <a:rPr lang="en-US" dirty="0" smtClean="0"/>
                <a:t>2006 – 2100 </a:t>
              </a:r>
              <a:endParaRPr lang="en-US" dirty="0"/>
            </a:p>
          </p:txBody>
        </p:sp>
      </p:grpSp>
      <p:grpSp>
        <p:nvGrpSpPr>
          <p:cNvPr id="7" name="Group 6"/>
          <p:cNvGrpSpPr/>
          <p:nvPr/>
        </p:nvGrpSpPr>
        <p:grpSpPr>
          <a:xfrm>
            <a:off x="2505186" y="13254335"/>
            <a:ext cx="3895614" cy="5262265"/>
            <a:chOff x="7762986" y="13335000"/>
            <a:chExt cx="3895614" cy="5262265"/>
          </a:xfrm>
        </p:grpSpPr>
        <p:grpSp>
          <p:nvGrpSpPr>
            <p:cNvPr id="130" name="Group 129"/>
            <p:cNvGrpSpPr/>
            <p:nvPr/>
          </p:nvGrpSpPr>
          <p:grpSpPr>
            <a:xfrm>
              <a:off x="7762986" y="14310360"/>
              <a:ext cx="3895614" cy="3776650"/>
              <a:chOff x="379655" y="1821383"/>
              <a:chExt cx="3895614" cy="3776650"/>
            </a:xfrm>
          </p:grpSpPr>
          <p:pic>
            <p:nvPicPr>
              <p:cNvPr id="131" name="Picture 160"/>
              <p:cNvPicPr preferRelativeResize="0">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49064" y="2810035"/>
                <a:ext cx="262254" cy="33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Cube 131"/>
              <p:cNvSpPr/>
              <p:nvPr/>
            </p:nvSpPr>
            <p:spPr>
              <a:xfrm>
                <a:off x="1928565" y="2668606"/>
                <a:ext cx="397200" cy="929698"/>
              </a:xfrm>
              <a:prstGeom prst="cube">
                <a:avLst>
                  <a:gd name="adj" fmla="val 37899"/>
                </a:avLst>
              </a:prstGeom>
              <a:solidFill>
                <a:schemeClr val="bg1">
                  <a:lumMod val="85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3" name="Picture 160"/>
              <p:cNvPicPr preferRelativeResize="0">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85578" y="3188272"/>
                <a:ext cx="193508" cy="24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Cube 133"/>
              <p:cNvSpPr/>
              <p:nvPr/>
            </p:nvSpPr>
            <p:spPr>
              <a:xfrm>
                <a:off x="1689227" y="2476747"/>
                <a:ext cx="996394" cy="1128136"/>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5" name="Cube 134"/>
              <p:cNvSpPr/>
              <p:nvPr/>
            </p:nvSpPr>
            <p:spPr>
              <a:xfrm>
                <a:off x="1587381" y="3783587"/>
                <a:ext cx="835986" cy="447308"/>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6" name="Cube 135"/>
              <p:cNvSpPr/>
              <p:nvPr/>
            </p:nvSpPr>
            <p:spPr>
              <a:xfrm>
                <a:off x="379656" y="3758370"/>
                <a:ext cx="996394" cy="1127040"/>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7" name="Cube 136"/>
              <p:cNvSpPr/>
              <p:nvPr/>
            </p:nvSpPr>
            <p:spPr>
              <a:xfrm>
                <a:off x="1376050" y="4469897"/>
                <a:ext cx="996394" cy="1128136"/>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8" name="Cube 137"/>
              <p:cNvSpPr/>
              <p:nvPr/>
            </p:nvSpPr>
            <p:spPr>
              <a:xfrm>
                <a:off x="2685621" y="3783587"/>
                <a:ext cx="996394" cy="1128136"/>
              </a:xfrm>
              <a:prstGeom prst="cube">
                <a:avLst>
                  <a:gd name="adj" fmla="val 30303"/>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9" name="TextBox 13"/>
              <p:cNvSpPr txBox="1">
                <a:spLocks noChangeArrowheads="1"/>
              </p:cNvSpPr>
              <p:nvPr/>
            </p:nvSpPr>
            <p:spPr bwMode="auto">
              <a:xfrm>
                <a:off x="2083298" y="2211779"/>
                <a:ext cx="5266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CAM</a:t>
                </a:r>
              </a:p>
            </p:txBody>
          </p:sp>
          <p:sp>
            <p:nvSpPr>
              <p:cNvPr id="140" name="TextBox 14"/>
              <p:cNvSpPr txBox="1">
                <a:spLocks noChangeArrowheads="1"/>
              </p:cNvSpPr>
              <p:nvPr/>
            </p:nvSpPr>
            <p:spPr bwMode="auto">
              <a:xfrm>
                <a:off x="588012" y="3733827"/>
                <a:ext cx="509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CLM</a:t>
                </a:r>
              </a:p>
            </p:txBody>
          </p:sp>
          <p:sp>
            <p:nvSpPr>
              <p:cNvPr id="141" name="TextBox 15"/>
              <p:cNvSpPr txBox="1">
                <a:spLocks noChangeArrowheads="1"/>
              </p:cNvSpPr>
              <p:nvPr/>
            </p:nvSpPr>
            <p:spPr bwMode="auto">
              <a:xfrm>
                <a:off x="1675648" y="4469897"/>
                <a:ext cx="5068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POP</a:t>
                </a:r>
              </a:p>
            </p:txBody>
          </p:sp>
          <p:sp>
            <p:nvSpPr>
              <p:cNvPr id="142" name="TextBox 16"/>
              <p:cNvSpPr txBox="1">
                <a:spLocks noChangeArrowheads="1"/>
              </p:cNvSpPr>
              <p:nvPr/>
            </p:nvSpPr>
            <p:spPr bwMode="auto">
              <a:xfrm>
                <a:off x="2879335" y="3783587"/>
                <a:ext cx="552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t>CICE</a:t>
                </a:r>
                <a:endParaRPr lang="en-US" sz="1200" dirty="0"/>
              </a:p>
            </p:txBody>
          </p:sp>
          <p:sp>
            <p:nvSpPr>
              <p:cNvPr id="143" name="TextBox 17"/>
              <p:cNvSpPr txBox="1">
                <a:spLocks noChangeArrowheads="1"/>
              </p:cNvSpPr>
              <p:nvPr/>
            </p:nvSpPr>
            <p:spPr bwMode="auto">
              <a:xfrm>
                <a:off x="1772401" y="3946941"/>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CPL</a:t>
                </a:r>
              </a:p>
            </p:txBody>
          </p:sp>
          <p:cxnSp>
            <p:nvCxnSpPr>
              <p:cNvPr id="144" name="Straight Arrow Connector 143"/>
              <p:cNvCxnSpPr>
                <a:stCxn id="134" idx="3"/>
              </p:cNvCxnSpPr>
              <p:nvPr/>
            </p:nvCxnSpPr>
            <p:spPr>
              <a:xfrm rot="16200000" flipH="1">
                <a:off x="1926080" y="3733826"/>
                <a:ext cx="258737" cy="84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5" name="Straight Arrow Connector 144"/>
              <p:cNvCxnSpPr>
                <a:stCxn id="135" idx="2"/>
              </p:cNvCxnSpPr>
              <p:nvPr/>
            </p:nvCxnSpPr>
            <p:spPr>
              <a:xfrm rot="10800000" flipV="1">
                <a:off x="1171510" y="4075214"/>
                <a:ext cx="415871" cy="305879"/>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rot="5400000">
                <a:off x="1803456" y="4407845"/>
                <a:ext cx="310896" cy="848"/>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rot="16200000" flipH="1">
                <a:off x="2324210" y="4087268"/>
                <a:ext cx="430863" cy="33439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pic>
            <p:nvPicPr>
              <p:cNvPr id="148" name="Picture 22"/>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376050" y="4779738"/>
                <a:ext cx="704088" cy="813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23" descr="MP900432704.JPG"/>
              <p:cNvPicPr preferRelativeResize="0">
                <a:picLocks/>
              </p:cNvPicPr>
              <p:nvPr/>
            </p:nvPicPr>
            <p:blipFill>
              <a:blip r:embed="rId10">
                <a:extLst>
                  <a:ext uri="{28A0092B-C50C-407E-A947-70E740481C1C}">
                    <a14:useLocalDpi xmlns:a14="http://schemas.microsoft.com/office/drawing/2010/main" val="0"/>
                  </a:ext>
                </a:extLst>
              </a:blip>
              <a:srcRect t="16251"/>
              <a:stretch>
                <a:fillRect/>
              </a:stretch>
            </p:blipFill>
            <p:spPr bwMode="auto">
              <a:xfrm>
                <a:off x="379655" y="4067352"/>
                <a:ext cx="69494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24" descr="MP900414057.JPG"/>
              <p:cNvPicPr preferRelativeResize="0">
                <a:picLocks/>
              </p:cNvPicPr>
              <p:nvPr/>
            </p:nvPicPr>
            <p:blipFill>
              <a:blip r:embed="rId11">
                <a:extLst>
                  <a:ext uri="{28A0092B-C50C-407E-A947-70E740481C1C}">
                    <a14:useLocalDpi xmlns:a14="http://schemas.microsoft.com/office/drawing/2010/main" val="0"/>
                  </a:ext>
                </a:extLst>
              </a:blip>
              <a:srcRect t="12268"/>
              <a:stretch>
                <a:fillRect/>
              </a:stretch>
            </p:blipFill>
            <p:spPr bwMode="auto">
              <a:xfrm>
                <a:off x="2687319" y="4085640"/>
                <a:ext cx="694944"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AutoShape 526"/>
              <p:cNvSpPr>
                <a:spLocks noChangeArrowheads="1"/>
              </p:cNvSpPr>
              <p:nvPr/>
            </p:nvSpPr>
            <p:spPr bwMode="auto">
              <a:xfrm>
                <a:off x="1664614" y="3573089"/>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2" name="AutoShape 526"/>
              <p:cNvSpPr>
                <a:spLocks noChangeArrowheads="1"/>
              </p:cNvSpPr>
              <p:nvPr/>
            </p:nvSpPr>
            <p:spPr bwMode="auto">
              <a:xfrm>
                <a:off x="1904801" y="357528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3" name="AutoShape 526"/>
              <p:cNvSpPr>
                <a:spLocks noChangeArrowheads="1"/>
              </p:cNvSpPr>
              <p:nvPr/>
            </p:nvSpPr>
            <p:spPr bwMode="auto">
              <a:xfrm>
                <a:off x="2161114" y="357418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4" name="AutoShape 526"/>
              <p:cNvSpPr>
                <a:spLocks noChangeArrowheads="1"/>
              </p:cNvSpPr>
              <p:nvPr/>
            </p:nvSpPr>
            <p:spPr bwMode="auto">
              <a:xfrm>
                <a:off x="2401301" y="357418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5" name="AutoShape 526"/>
              <p:cNvSpPr>
                <a:spLocks noChangeArrowheads="1"/>
              </p:cNvSpPr>
              <p:nvPr/>
            </p:nvSpPr>
            <p:spPr bwMode="auto">
              <a:xfrm>
                <a:off x="1662068" y="278372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6" name="AutoShape 526"/>
              <p:cNvSpPr>
                <a:spLocks noChangeArrowheads="1"/>
              </p:cNvSpPr>
              <p:nvPr/>
            </p:nvSpPr>
            <p:spPr bwMode="auto">
              <a:xfrm>
                <a:off x="1902255" y="27859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7" name="AutoShape 526"/>
              <p:cNvSpPr>
                <a:spLocks noChangeArrowheads="1"/>
              </p:cNvSpPr>
              <p:nvPr/>
            </p:nvSpPr>
            <p:spPr bwMode="auto">
              <a:xfrm>
                <a:off x="2158568" y="27859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8" name="AutoShape 526"/>
              <p:cNvSpPr>
                <a:spLocks noChangeArrowheads="1"/>
              </p:cNvSpPr>
              <p:nvPr/>
            </p:nvSpPr>
            <p:spPr bwMode="auto">
              <a:xfrm>
                <a:off x="2398755" y="27859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59" name="AutoShape 526"/>
              <p:cNvSpPr>
                <a:spLocks noChangeArrowheads="1"/>
              </p:cNvSpPr>
              <p:nvPr/>
            </p:nvSpPr>
            <p:spPr bwMode="auto">
              <a:xfrm>
                <a:off x="2662706" y="3227741"/>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60" name="AutoShape 526"/>
              <p:cNvSpPr>
                <a:spLocks noChangeArrowheads="1"/>
              </p:cNvSpPr>
              <p:nvPr/>
            </p:nvSpPr>
            <p:spPr bwMode="auto">
              <a:xfrm>
                <a:off x="2535398" y="3393289"/>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61" name="AutoShape 526"/>
              <p:cNvSpPr>
                <a:spLocks noChangeArrowheads="1"/>
              </p:cNvSpPr>
              <p:nvPr/>
            </p:nvSpPr>
            <p:spPr bwMode="auto">
              <a:xfrm>
                <a:off x="2660160" y="2443856"/>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62" name="AutoShape 526"/>
              <p:cNvSpPr>
                <a:spLocks noChangeArrowheads="1"/>
              </p:cNvSpPr>
              <p:nvPr/>
            </p:nvSpPr>
            <p:spPr bwMode="auto">
              <a:xfrm>
                <a:off x="2533701" y="2610500"/>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cxnSp>
            <p:nvCxnSpPr>
              <p:cNvPr id="163" name="Straight Connector 162"/>
              <p:cNvCxnSpPr/>
              <p:nvPr/>
            </p:nvCxnSpPr>
            <p:spPr>
              <a:xfrm rot="16200000" flipH="1">
                <a:off x="2168192" y="3026934"/>
                <a:ext cx="782788" cy="2546"/>
              </a:xfrm>
              <a:prstGeom prst="line">
                <a:avLst/>
              </a:prstGeom>
            </p:spPr>
            <p:style>
              <a:lnRef idx="1">
                <a:schemeClr val="accent1"/>
              </a:lnRef>
              <a:fillRef idx="0">
                <a:schemeClr val="accent1"/>
              </a:fillRef>
              <a:effectRef idx="0">
                <a:schemeClr val="accent1"/>
              </a:effectRef>
              <a:fontRef idx="minor">
                <a:schemeClr val="tx1"/>
              </a:fontRef>
            </p:style>
          </p:cxnSp>
          <p:sp>
            <p:nvSpPr>
              <p:cNvPr id="164" name="AutoShape 526"/>
              <p:cNvSpPr>
                <a:spLocks noChangeArrowheads="1"/>
              </p:cNvSpPr>
              <p:nvPr/>
            </p:nvSpPr>
            <p:spPr bwMode="auto">
              <a:xfrm>
                <a:off x="1924322" y="244495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65" name="AutoShape 526"/>
              <p:cNvSpPr>
                <a:spLocks noChangeArrowheads="1"/>
              </p:cNvSpPr>
              <p:nvPr/>
            </p:nvSpPr>
            <p:spPr bwMode="auto">
              <a:xfrm>
                <a:off x="2164509" y="244714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66" name="AutoShape 526"/>
              <p:cNvSpPr>
                <a:spLocks noChangeArrowheads="1"/>
              </p:cNvSpPr>
              <p:nvPr/>
            </p:nvSpPr>
            <p:spPr bwMode="auto">
              <a:xfrm>
                <a:off x="2420821" y="244714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67" name="AutoShape 526"/>
              <p:cNvSpPr>
                <a:spLocks noChangeArrowheads="1"/>
              </p:cNvSpPr>
              <p:nvPr/>
            </p:nvSpPr>
            <p:spPr bwMode="auto">
              <a:xfrm>
                <a:off x="1802106" y="2608308"/>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cxnSp>
            <p:nvCxnSpPr>
              <p:cNvPr id="168" name="Straight Connector 167"/>
              <p:cNvCxnSpPr>
                <a:stCxn id="134" idx="4"/>
                <a:endCxn id="134" idx="5"/>
              </p:cNvCxnSpPr>
              <p:nvPr/>
            </p:nvCxnSpPr>
            <p:spPr>
              <a:xfrm flipV="1">
                <a:off x="2420821" y="2869237"/>
                <a:ext cx="264800" cy="342059"/>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V="1">
                <a:off x="2420821" y="2671895"/>
                <a:ext cx="264800" cy="342059"/>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2425914" y="3040266"/>
                <a:ext cx="264800" cy="342059"/>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rot="10800000">
                <a:off x="1689227" y="3013954"/>
                <a:ext cx="731594" cy="1096"/>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rot="10800000">
                <a:off x="1689227" y="3210199"/>
                <a:ext cx="731594" cy="109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rot="10800000">
                <a:off x="1684983" y="3381229"/>
                <a:ext cx="731594" cy="109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flipV="1">
                <a:off x="1926019" y="2471265"/>
                <a:ext cx="263951" cy="342059"/>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2182332" y="2471265"/>
                <a:ext cx="264800" cy="342059"/>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10800000">
                <a:off x="1823324" y="2636813"/>
                <a:ext cx="732443" cy="1096"/>
              </a:xfrm>
              <a:prstGeom prst="line">
                <a:avLst/>
              </a:prstGeom>
              <a:ln w="9525" cap="flat" cmpd="sng" algn="ctr">
                <a:solidFill>
                  <a:schemeClr val="accent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7" name="AutoShape 526"/>
              <p:cNvSpPr>
                <a:spLocks noChangeArrowheads="1"/>
              </p:cNvSpPr>
              <p:nvPr/>
            </p:nvSpPr>
            <p:spPr bwMode="auto">
              <a:xfrm>
                <a:off x="2032109" y="2608308"/>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178" name="AutoShape 526"/>
              <p:cNvSpPr>
                <a:spLocks noChangeArrowheads="1"/>
              </p:cNvSpPr>
              <p:nvPr/>
            </p:nvSpPr>
            <p:spPr bwMode="auto">
              <a:xfrm>
                <a:off x="2290119" y="2605018"/>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cxnSp>
            <p:nvCxnSpPr>
              <p:cNvPr id="179" name="Straight Connector 178"/>
              <p:cNvCxnSpPr/>
              <p:nvPr/>
            </p:nvCxnSpPr>
            <p:spPr>
              <a:xfrm rot="16200000" flipH="1">
                <a:off x="1537048" y="3205089"/>
                <a:ext cx="783884" cy="2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6200000" flipH="1">
                <a:off x="1789664" y="3210023"/>
                <a:ext cx="782788" cy="2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16200000" flipH="1">
                <a:off x="1670844" y="3033512"/>
                <a:ext cx="782788" cy="2546"/>
              </a:xfrm>
              <a:prstGeom prst="line">
                <a:avLst/>
              </a:prstGeom>
              <a:ln w="9525" cap="flat" cmpd="sng" algn="ctr">
                <a:solidFill>
                  <a:schemeClr val="accent1">
                    <a:shade val="95000"/>
                    <a:satMod val="105000"/>
                  </a:schemeClr>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1924186" y="3025165"/>
                <a:ext cx="782788" cy="1697"/>
              </a:xfrm>
              <a:prstGeom prst="line">
                <a:avLst/>
              </a:prstGeom>
              <a:ln w="9525" cap="flat" cmpd="sng" algn="ctr">
                <a:solidFill>
                  <a:schemeClr val="accent1">
                    <a:shade val="95000"/>
                    <a:satMod val="105000"/>
                  </a:schemeClr>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flipH="1" flipV="1">
                <a:off x="1910948" y="3445494"/>
                <a:ext cx="171029" cy="132400"/>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rot="5400000" flipH="1" flipV="1">
                <a:off x="2159923" y="3452620"/>
                <a:ext cx="172125" cy="132400"/>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10800000">
                <a:off x="2057570" y="3419601"/>
                <a:ext cx="257161" cy="1096"/>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aphicFrame>
            <p:nvGraphicFramePr>
              <p:cNvPr id="186" name="Diagram 185"/>
              <p:cNvGraphicFramePr/>
              <p:nvPr>
                <p:extLst>
                  <p:ext uri="{D42A27DB-BD31-4B8C-83A1-F6EECF244321}">
                    <p14:modId xmlns:p14="http://schemas.microsoft.com/office/powerpoint/2010/main" val="2534503785"/>
                  </p:ext>
                </p:extLst>
              </p:nvPr>
            </p:nvGraphicFramePr>
            <p:xfrm>
              <a:off x="2277072" y="2315975"/>
              <a:ext cx="1288208" cy="10626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87" name="Straight Connector 186"/>
              <p:cNvCxnSpPr/>
              <p:nvPr/>
            </p:nvCxnSpPr>
            <p:spPr>
              <a:xfrm>
                <a:off x="3685410" y="2063425"/>
                <a:ext cx="446425" cy="10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5400000">
                <a:off x="3566937" y="2614461"/>
                <a:ext cx="1120462" cy="848"/>
              </a:xfrm>
              <a:prstGeom prst="line">
                <a:avLst/>
              </a:prstGeom>
              <a:ln w="254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rot="5400000">
                <a:off x="3131544" y="2614461"/>
                <a:ext cx="1120462" cy="849"/>
              </a:xfrm>
              <a:prstGeom prst="line">
                <a:avLst/>
              </a:prstGeom>
              <a:ln w="254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3278373" y="2616654"/>
                <a:ext cx="1120462" cy="848"/>
              </a:xfrm>
              <a:prstGeom prst="line">
                <a:avLst/>
              </a:prstGeom>
              <a:ln w="254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rot="5400000">
                <a:off x="3425201" y="2614461"/>
                <a:ext cx="1120462" cy="849"/>
              </a:xfrm>
              <a:prstGeom prst="line">
                <a:avLst/>
              </a:prstGeom>
              <a:ln w="25400" cap="flat" cmpd="sng" algn="ctr">
                <a:solidFill>
                  <a:srgbClr val="FF0000"/>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3685410" y="3168538"/>
                <a:ext cx="446425" cy="1097"/>
              </a:xfrm>
              <a:prstGeom prst="line">
                <a:avLst/>
              </a:prstGeom>
              <a:ln w="25400" cap="flat" cmpd="sng" algn="ctr">
                <a:solidFill>
                  <a:srgbClr val="FF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3811020" y="2997509"/>
                <a:ext cx="446425" cy="1097"/>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rot="5400000" flipH="1" flipV="1">
                <a:off x="3521843" y="3018739"/>
                <a:ext cx="313554" cy="273287"/>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a:off x="3536884" y="2494288"/>
                <a:ext cx="445577" cy="1096"/>
              </a:xfrm>
              <a:prstGeom prst="line">
                <a:avLst/>
              </a:prstGeom>
              <a:ln w="9525"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a:off x="3536884" y="2772759"/>
                <a:ext cx="445577" cy="1096"/>
              </a:xfrm>
              <a:prstGeom prst="line">
                <a:avLst/>
              </a:prstGeom>
              <a:ln w="9525"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3536884" y="3050133"/>
                <a:ext cx="445577" cy="1097"/>
              </a:xfrm>
              <a:prstGeom prst="line">
                <a:avLst/>
              </a:prstGeom>
              <a:ln w="9525" cap="flat" cmpd="sng" algn="ctr">
                <a:solidFill>
                  <a:srgbClr val="4F81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rot="5400000" flipH="1" flipV="1">
                <a:off x="3963176" y="2755617"/>
                <a:ext cx="313554" cy="27328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rot="5400000" flipH="1" flipV="1">
                <a:off x="3959781" y="2483724"/>
                <a:ext cx="313554" cy="27328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rot="5400000" flipH="1" flipV="1">
                <a:off x="3963176" y="2207446"/>
                <a:ext cx="313554" cy="273287"/>
              </a:xfrm>
              <a:prstGeom prst="line">
                <a:avLst/>
              </a:prstGeom>
              <a:ln w="9525"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p:cNvCxnSpPr/>
              <p:nvPr/>
            </p:nvCxnSpPr>
            <p:spPr>
              <a:xfrm rot="5400000" flipH="1" flipV="1">
                <a:off x="3518448" y="2746846"/>
                <a:ext cx="313554" cy="273287"/>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p:cNvCxnSpPr/>
              <p:nvPr/>
            </p:nvCxnSpPr>
            <p:spPr>
              <a:xfrm>
                <a:off x="3807626" y="2725616"/>
                <a:ext cx="446425" cy="1097"/>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5400000" flipH="1" flipV="1">
                <a:off x="3518448" y="2194290"/>
                <a:ext cx="313554" cy="273287"/>
              </a:xfrm>
              <a:prstGeom prst="line">
                <a:avLst/>
              </a:prstGeom>
              <a:ln w="9525"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3807626" y="2173059"/>
                <a:ext cx="446425" cy="1097"/>
              </a:xfrm>
              <a:prstGeom prst="line">
                <a:avLst/>
              </a:prstGeom>
              <a:ln w="9525" cap="flat" cmpd="sng" algn="ctr">
                <a:solidFill>
                  <a:schemeClr val="accent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685410" y="2887875"/>
                <a:ext cx="446425" cy="1097"/>
              </a:xfrm>
              <a:prstGeom prst="line">
                <a:avLst/>
              </a:prstGeom>
              <a:ln w="25400" cap="flat" cmpd="sng" algn="ctr">
                <a:solidFill>
                  <a:srgbClr val="FF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685410" y="2615982"/>
                <a:ext cx="446425" cy="1097"/>
              </a:xfrm>
              <a:prstGeom prst="line">
                <a:avLst/>
              </a:prstGeom>
              <a:ln w="25400" cap="flat" cmpd="sng" algn="ctr">
                <a:solidFill>
                  <a:srgbClr val="FF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685410" y="2339703"/>
                <a:ext cx="446425" cy="1097"/>
              </a:xfrm>
              <a:prstGeom prst="line">
                <a:avLst/>
              </a:prstGeom>
              <a:ln w="25400" cap="flat" cmpd="sng" algn="ctr">
                <a:solidFill>
                  <a:srgbClr val="FF0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8" name="AutoShape 526"/>
              <p:cNvSpPr>
                <a:spLocks noChangeArrowheads="1"/>
              </p:cNvSpPr>
              <p:nvPr/>
            </p:nvSpPr>
            <p:spPr bwMode="auto">
              <a:xfrm>
                <a:off x="3956151" y="2213624"/>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09" name="Cube 208"/>
              <p:cNvSpPr/>
              <p:nvPr/>
            </p:nvSpPr>
            <p:spPr>
              <a:xfrm>
                <a:off x="3536884" y="1933185"/>
                <a:ext cx="717166" cy="1427438"/>
              </a:xfrm>
              <a:prstGeom prst="cube">
                <a:avLst>
                  <a:gd name="adj" fmla="val 37899"/>
                </a:avLst>
              </a:prstGeom>
              <a:solidFill>
                <a:schemeClr val="bg1">
                  <a:lumMod val="85000"/>
                  <a:alpha val="3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0" name="AutoShape 526"/>
              <p:cNvSpPr>
                <a:spLocks noChangeArrowheads="1"/>
              </p:cNvSpPr>
              <p:nvPr/>
            </p:nvSpPr>
            <p:spPr bwMode="auto">
              <a:xfrm>
                <a:off x="3517364" y="3297907"/>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11" name="AutoShape 526"/>
              <p:cNvSpPr>
                <a:spLocks noChangeArrowheads="1"/>
              </p:cNvSpPr>
              <p:nvPr/>
            </p:nvSpPr>
            <p:spPr bwMode="auto">
              <a:xfrm>
                <a:off x="3958697" y="330448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12" name="AutoShape 526"/>
              <p:cNvSpPr>
                <a:spLocks noChangeArrowheads="1"/>
              </p:cNvSpPr>
              <p:nvPr/>
            </p:nvSpPr>
            <p:spPr bwMode="auto">
              <a:xfrm>
                <a:off x="3513120" y="2216913"/>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13" name="AutoShape 526"/>
              <p:cNvSpPr>
                <a:spLocks noChangeArrowheads="1"/>
              </p:cNvSpPr>
              <p:nvPr/>
            </p:nvSpPr>
            <p:spPr bwMode="auto">
              <a:xfrm>
                <a:off x="3788954" y="1884722"/>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14" name="AutoShape 526"/>
              <p:cNvSpPr>
                <a:spLocks noChangeArrowheads="1"/>
              </p:cNvSpPr>
              <p:nvPr/>
            </p:nvSpPr>
            <p:spPr bwMode="auto">
              <a:xfrm>
                <a:off x="4216707" y="1877047"/>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15" name="AutoShape 526"/>
              <p:cNvSpPr>
                <a:spLocks noChangeArrowheads="1"/>
              </p:cNvSpPr>
              <p:nvPr/>
            </p:nvSpPr>
            <p:spPr bwMode="auto">
              <a:xfrm>
                <a:off x="4226043" y="2965715"/>
                <a:ext cx="49226" cy="63588"/>
              </a:xfrm>
              <a:prstGeom prst="flowChartConnector">
                <a:avLst/>
              </a:prstGeom>
              <a:solidFill>
                <a:schemeClr val="accent1"/>
              </a:solidFill>
              <a:ln w="25400">
                <a:solidFill>
                  <a:schemeClr val="tx1"/>
                </a:solidFill>
                <a:round/>
                <a:headEnd/>
                <a:tailEnd/>
              </a:ln>
            </p:spPr>
            <p:txBody>
              <a:bodyPr wrap="none" anchor="ctr"/>
              <a:lstStyle/>
              <a:p>
                <a:endParaRPr lang="en-US"/>
              </a:p>
            </p:txBody>
          </p:sp>
          <p:sp>
            <p:nvSpPr>
              <p:cNvPr id="216" name="AutoShape 590"/>
              <p:cNvSpPr>
                <a:spLocks noChangeArrowheads="1"/>
              </p:cNvSpPr>
              <p:nvPr/>
            </p:nvSpPr>
            <p:spPr bwMode="auto">
              <a:xfrm>
                <a:off x="3682864" y="3145515"/>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17" name="AutoShape 590"/>
              <p:cNvSpPr>
                <a:spLocks noChangeArrowheads="1"/>
              </p:cNvSpPr>
              <p:nvPr/>
            </p:nvSpPr>
            <p:spPr bwMode="auto">
              <a:xfrm>
                <a:off x="3832238" y="3145515"/>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18" name="AutoShape 590"/>
              <p:cNvSpPr>
                <a:spLocks noChangeArrowheads="1"/>
              </p:cNvSpPr>
              <p:nvPr/>
            </p:nvSpPr>
            <p:spPr bwMode="auto">
              <a:xfrm>
                <a:off x="3971428" y="3146611"/>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19" name="AutoShape 590"/>
              <p:cNvSpPr>
                <a:spLocks noChangeArrowheads="1"/>
              </p:cNvSpPr>
              <p:nvPr/>
            </p:nvSpPr>
            <p:spPr bwMode="auto">
              <a:xfrm>
                <a:off x="4110617" y="3145515"/>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0" name="AutoShape 590"/>
              <p:cNvSpPr>
                <a:spLocks noChangeArrowheads="1"/>
              </p:cNvSpPr>
              <p:nvPr/>
            </p:nvSpPr>
            <p:spPr bwMode="auto">
              <a:xfrm>
                <a:off x="3682864" y="2873622"/>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1" name="AutoShape 590"/>
              <p:cNvSpPr>
                <a:spLocks noChangeArrowheads="1"/>
              </p:cNvSpPr>
              <p:nvPr/>
            </p:nvSpPr>
            <p:spPr bwMode="auto">
              <a:xfrm>
                <a:off x="3832238" y="2873622"/>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2" name="AutoShape 590"/>
              <p:cNvSpPr>
                <a:spLocks noChangeArrowheads="1"/>
              </p:cNvSpPr>
              <p:nvPr/>
            </p:nvSpPr>
            <p:spPr bwMode="auto">
              <a:xfrm>
                <a:off x="3971428" y="2874718"/>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3" name="AutoShape 590"/>
              <p:cNvSpPr>
                <a:spLocks noChangeArrowheads="1"/>
              </p:cNvSpPr>
              <p:nvPr/>
            </p:nvSpPr>
            <p:spPr bwMode="auto">
              <a:xfrm>
                <a:off x="4110617" y="2873622"/>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4" name="AutoShape 590"/>
              <p:cNvSpPr>
                <a:spLocks noChangeArrowheads="1"/>
              </p:cNvSpPr>
              <p:nvPr/>
            </p:nvSpPr>
            <p:spPr bwMode="auto">
              <a:xfrm>
                <a:off x="3679469" y="2597344"/>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5" name="AutoShape 590"/>
              <p:cNvSpPr>
                <a:spLocks noChangeArrowheads="1"/>
              </p:cNvSpPr>
              <p:nvPr/>
            </p:nvSpPr>
            <p:spPr bwMode="auto">
              <a:xfrm>
                <a:off x="3828843" y="2597344"/>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6" name="AutoShape 590"/>
              <p:cNvSpPr>
                <a:spLocks noChangeArrowheads="1"/>
              </p:cNvSpPr>
              <p:nvPr/>
            </p:nvSpPr>
            <p:spPr bwMode="auto">
              <a:xfrm>
                <a:off x="3968033" y="2598440"/>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7" name="AutoShape 590"/>
              <p:cNvSpPr>
                <a:spLocks noChangeArrowheads="1"/>
              </p:cNvSpPr>
              <p:nvPr/>
            </p:nvSpPr>
            <p:spPr bwMode="auto">
              <a:xfrm>
                <a:off x="4107223" y="2597344"/>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8" name="AutoShape 590"/>
              <p:cNvSpPr>
                <a:spLocks noChangeArrowheads="1"/>
              </p:cNvSpPr>
              <p:nvPr/>
            </p:nvSpPr>
            <p:spPr bwMode="auto">
              <a:xfrm>
                <a:off x="3682864" y="2321066"/>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29" name="AutoShape 590"/>
              <p:cNvSpPr>
                <a:spLocks noChangeArrowheads="1"/>
              </p:cNvSpPr>
              <p:nvPr/>
            </p:nvSpPr>
            <p:spPr bwMode="auto">
              <a:xfrm>
                <a:off x="3832238" y="2321066"/>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30" name="AutoShape 590"/>
              <p:cNvSpPr>
                <a:spLocks noChangeArrowheads="1"/>
              </p:cNvSpPr>
              <p:nvPr/>
            </p:nvSpPr>
            <p:spPr bwMode="auto">
              <a:xfrm>
                <a:off x="3971428" y="2322162"/>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31" name="AutoShape 590"/>
              <p:cNvSpPr>
                <a:spLocks noChangeArrowheads="1"/>
              </p:cNvSpPr>
              <p:nvPr/>
            </p:nvSpPr>
            <p:spPr bwMode="auto">
              <a:xfrm>
                <a:off x="4110617" y="2321066"/>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32" name="AutoShape 590"/>
              <p:cNvSpPr>
                <a:spLocks noChangeArrowheads="1"/>
              </p:cNvSpPr>
              <p:nvPr/>
            </p:nvSpPr>
            <p:spPr bwMode="auto">
              <a:xfrm>
                <a:off x="3686259" y="2053558"/>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33" name="AutoShape 590"/>
              <p:cNvSpPr>
                <a:spLocks noChangeArrowheads="1"/>
              </p:cNvSpPr>
              <p:nvPr/>
            </p:nvSpPr>
            <p:spPr bwMode="auto">
              <a:xfrm>
                <a:off x="3835633" y="2053558"/>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34" name="AutoShape 590"/>
              <p:cNvSpPr>
                <a:spLocks noChangeArrowheads="1"/>
              </p:cNvSpPr>
              <p:nvPr/>
            </p:nvSpPr>
            <p:spPr bwMode="auto">
              <a:xfrm>
                <a:off x="3974823" y="2054654"/>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sp>
            <p:nvSpPr>
              <p:cNvPr id="235" name="AutoShape 590"/>
              <p:cNvSpPr>
                <a:spLocks noChangeArrowheads="1"/>
              </p:cNvSpPr>
              <p:nvPr/>
            </p:nvSpPr>
            <p:spPr bwMode="auto">
              <a:xfrm>
                <a:off x="4114012" y="2053558"/>
                <a:ext cx="24613" cy="31794"/>
              </a:xfrm>
              <a:prstGeom prst="flowChartConnector">
                <a:avLst/>
              </a:prstGeom>
              <a:solidFill>
                <a:srgbClr val="FF0000"/>
              </a:solidFill>
              <a:ln w="9525">
                <a:solidFill>
                  <a:schemeClr val="tx1"/>
                </a:solidFill>
                <a:round/>
                <a:headEnd/>
                <a:tailEnd/>
              </a:ln>
            </p:spPr>
            <p:txBody>
              <a:bodyPr wrap="none" anchor="ctr"/>
              <a:lstStyle/>
              <a:p>
                <a:endParaRPr lang="en-US"/>
              </a:p>
            </p:txBody>
          </p:sp>
          <p:pic>
            <p:nvPicPr>
              <p:cNvPr id="236" name="Picture 160"/>
              <p:cNvPicPr preferRelativeResize="0">
                <a:picLocks noChangeAspect="1"/>
              </p:cNvPicPr>
              <p:nvPr/>
            </p:nvPicPr>
            <p:blipFill>
              <a:blip r:embed="rId8">
                <a:duotone>
                  <a:prstClr val="black"/>
                  <a:schemeClr val="accent1">
                    <a:tint val="45000"/>
                    <a:satMod val="400000"/>
                  </a:schemeClr>
                </a:duotone>
              </a:blip>
              <a:srcRect/>
              <a:stretch>
                <a:fillRect/>
              </a:stretch>
            </p:blipFill>
            <p:spPr bwMode="auto">
              <a:xfrm>
                <a:off x="1794005" y="3276038"/>
                <a:ext cx="237986" cy="307423"/>
              </a:xfrm>
              <a:prstGeom prst="rect">
                <a:avLst/>
              </a:prstGeom>
              <a:noFill/>
              <a:ln w="9525">
                <a:noFill/>
                <a:miter lim="800000"/>
                <a:headEnd/>
                <a:tailEnd/>
              </a:ln>
            </p:spPr>
          </p:pic>
          <p:pic>
            <p:nvPicPr>
              <p:cNvPr id="237" name="Picture 160"/>
              <p:cNvPicPr preferRelativeResize="0">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2201003" y="3346146"/>
                <a:ext cx="193508" cy="24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 name="Picture 160"/>
              <p:cNvPicPr preferRelativeResize="0">
                <a:picLocks noChangeAspect="1"/>
              </p:cNvPicPr>
              <p:nvPr/>
            </p:nvPicPr>
            <p:blipFill>
              <a:blip r:embed="rId8">
                <a:duotone>
                  <a:schemeClr val="accent1">
                    <a:shade val="45000"/>
                    <a:satMod val="135000"/>
                  </a:schemeClr>
                  <a:prstClr val="white"/>
                </a:duotone>
              </a:blip>
              <a:srcRect/>
              <a:stretch>
                <a:fillRect/>
              </a:stretch>
            </p:blipFill>
            <p:spPr bwMode="auto">
              <a:xfrm>
                <a:off x="1712528" y="3100624"/>
                <a:ext cx="192756" cy="248996"/>
              </a:xfrm>
              <a:prstGeom prst="rect">
                <a:avLst/>
              </a:prstGeom>
              <a:noFill/>
              <a:ln w="9525">
                <a:noFill/>
                <a:miter lim="800000"/>
                <a:headEnd/>
                <a:tailEnd/>
              </a:ln>
            </p:spPr>
          </p:pic>
          <p:sp>
            <p:nvSpPr>
              <p:cNvPr id="239" name="TextBox 2"/>
              <p:cNvSpPr txBox="1">
                <a:spLocks noChangeArrowheads="1"/>
              </p:cNvSpPr>
              <p:nvPr/>
            </p:nvSpPr>
            <p:spPr bwMode="auto">
              <a:xfrm>
                <a:off x="1112584" y="3234820"/>
                <a:ext cx="4755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smtClean="0"/>
                  <a:t>fv09</a:t>
                </a:r>
                <a:endParaRPr lang="en-US" sz="1200" dirty="0"/>
              </a:p>
            </p:txBody>
          </p:sp>
          <p:sp>
            <p:nvSpPr>
              <p:cNvPr id="240" name="TextBox 120"/>
              <p:cNvSpPr txBox="1">
                <a:spLocks noChangeArrowheads="1"/>
              </p:cNvSpPr>
              <p:nvPr/>
            </p:nvSpPr>
            <p:spPr bwMode="auto">
              <a:xfrm>
                <a:off x="2349646" y="4967211"/>
                <a:ext cx="6808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g</a:t>
                </a:r>
                <a:r>
                  <a:rPr lang="en-US" sz="1200" dirty="0" smtClean="0"/>
                  <a:t>x1_v6</a:t>
                </a:r>
                <a:endParaRPr lang="en-US" sz="1200" dirty="0"/>
              </a:p>
            </p:txBody>
          </p:sp>
          <p:sp>
            <p:nvSpPr>
              <p:cNvPr id="241" name="TextBox 121"/>
              <p:cNvSpPr txBox="1">
                <a:spLocks noChangeArrowheads="1"/>
              </p:cNvSpPr>
              <p:nvPr/>
            </p:nvSpPr>
            <p:spPr bwMode="auto">
              <a:xfrm>
                <a:off x="3738084" y="1821383"/>
                <a:ext cx="5181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0000"/>
                    </a:solidFill>
                  </a:rPr>
                  <a:t>3</a:t>
                </a:r>
                <a:r>
                  <a:rPr lang="en-US" sz="1200" dirty="0" smtClean="0">
                    <a:solidFill>
                      <a:srgbClr val="FF0000"/>
                    </a:solidFill>
                  </a:rPr>
                  <a:t> km</a:t>
                </a:r>
                <a:endParaRPr lang="en-US" sz="1200" dirty="0">
                  <a:solidFill>
                    <a:srgbClr val="FF0000"/>
                  </a:solidFill>
                </a:endParaRPr>
              </a:p>
            </p:txBody>
          </p:sp>
        </p:grpSp>
        <p:sp>
          <p:nvSpPr>
            <p:cNvPr id="242" name="TextBox 241"/>
            <p:cNvSpPr txBox="1"/>
            <p:nvPr/>
          </p:nvSpPr>
          <p:spPr>
            <a:xfrm>
              <a:off x="7924800" y="13335000"/>
              <a:ext cx="3157360" cy="954107"/>
            </a:xfrm>
            <a:prstGeom prst="rect">
              <a:avLst/>
            </a:prstGeom>
            <a:noFill/>
          </p:spPr>
          <p:txBody>
            <a:bodyPr wrap="none" rtlCol="0">
              <a:spAutoFit/>
            </a:bodyPr>
            <a:lstStyle/>
            <a:p>
              <a:pPr algn="ctr"/>
              <a:r>
                <a:rPr lang="en-US" sz="2800" b="1" dirty="0" smtClean="0">
                  <a:solidFill>
                    <a:srgbClr val="0000FF"/>
                  </a:solidFill>
                </a:rPr>
                <a:t>SP-CCSM4</a:t>
              </a:r>
            </a:p>
            <a:p>
              <a:pPr algn="ctr"/>
              <a:r>
                <a:rPr lang="en-US" sz="2800" dirty="0" smtClean="0"/>
                <a:t>Control run, RCP8.5</a:t>
              </a:r>
              <a:endParaRPr lang="en-US" sz="2800" dirty="0"/>
            </a:p>
          </p:txBody>
        </p:sp>
        <p:sp>
          <p:nvSpPr>
            <p:cNvPr id="245" name="TextBox 244"/>
            <p:cNvSpPr txBox="1"/>
            <p:nvPr/>
          </p:nvSpPr>
          <p:spPr>
            <a:xfrm>
              <a:off x="8534400" y="18135600"/>
              <a:ext cx="1723549" cy="461665"/>
            </a:xfrm>
            <a:prstGeom prst="rect">
              <a:avLst/>
            </a:prstGeom>
            <a:noFill/>
          </p:spPr>
          <p:txBody>
            <a:bodyPr wrap="none" rtlCol="0">
              <a:spAutoFit/>
            </a:bodyPr>
            <a:lstStyle/>
            <a:p>
              <a:r>
                <a:rPr lang="en-US" dirty="0" smtClean="0"/>
                <a:t>2005 – 2100 </a:t>
              </a:r>
              <a:endParaRPr lang="en-US" dirty="0"/>
            </a:p>
          </p:txBody>
        </p:sp>
      </p:grpSp>
      <p:sp>
        <p:nvSpPr>
          <p:cNvPr id="246" name="Rectangle 28"/>
          <p:cNvSpPr>
            <a:spLocks noChangeArrowheads="1"/>
          </p:cNvSpPr>
          <p:nvPr/>
        </p:nvSpPr>
        <p:spPr bwMode="auto">
          <a:xfrm>
            <a:off x="1371600" y="18745200"/>
            <a:ext cx="10969625" cy="115824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360000" tIns="360000" rIns="360000" bIns="360000"/>
          <a:lstStyle/>
          <a:p>
            <a:pPr>
              <a:spcBef>
                <a:spcPct val="50000"/>
              </a:spcBef>
            </a:pPr>
            <a:r>
              <a:rPr lang="en-GB" sz="4000" b="1" i="1" dirty="0" smtClean="0">
                <a:solidFill>
                  <a:srgbClr val="006699"/>
                </a:solidFill>
                <a:latin typeface="Arial" charset="0"/>
              </a:rPr>
              <a:t>Climatology in Control runs</a:t>
            </a:r>
          </a:p>
          <a:p>
            <a:pPr>
              <a:spcBef>
                <a:spcPct val="50000"/>
              </a:spcBef>
            </a:pPr>
            <a:endParaRPr lang="en-GB" sz="4000" b="1" i="1" dirty="0">
              <a:solidFill>
                <a:srgbClr val="006699"/>
              </a:solidFill>
              <a:latin typeface="Arial" charset="0"/>
            </a:endParaRPr>
          </a:p>
        </p:txBody>
      </p:sp>
      <p:sp>
        <p:nvSpPr>
          <p:cNvPr id="260" name="Text Box 29"/>
          <p:cNvSpPr txBox="1">
            <a:spLocks noChangeArrowheads="1"/>
          </p:cNvSpPr>
          <p:nvPr/>
        </p:nvSpPr>
        <p:spPr bwMode="auto">
          <a:xfrm>
            <a:off x="12496800" y="14173200"/>
            <a:ext cx="11887200" cy="16154400"/>
          </a:xfrm>
          <a:prstGeom prst="rect">
            <a:avLst/>
          </a:prstGeom>
          <a:solidFill>
            <a:srgbClr val="DDFFCA"/>
          </a:solidFill>
          <a:ln w="25400">
            <a:solidFill>
              <a:schemeClr val="tx1"/>
            </a:solidFill>
            <a:miter lim="800000"/>
            <a:headEnd/>
            <a:tailEnd/>
          </a:ln>
          <a:effectLst/>
          <a:extLst/>
        </p:spPr>
        <p:txBody>
          <a:bodyPr lIns="370656" tIns="370656" rIns="370656" bIns="370656"/>
          <a:lstStyle>
            <a:lvl1pPr defTabSz="941388">
              <a:defRPr sz="2400">
                <a:solidFill>
                  <a:schemeClr val="tx1"/>
                </a:solidFill>
                <a:latin typeface="Times" charset="0"/>
                <a:ea typeface="ＭＳ Ｐゴシック" charset="0"/>
              </a:defRPr>
            </a:lvl1pPr>
            <a:lvl2pPr marL="471488" defTabSz="941388">
              <a:defRPr sz="2400">
                <a:solidFill>
                  <a:schemeClr val="tx1"/>
                </a:solidFill>
                <a:latin typeface="Times" charset="0"/>
                <a:ea typeface="ＭＳ Ｐゴシック" charset="0"/>
              </a:defRPr>
            </a:lvl2pPr>
            <a:lvl3pPr marL="941388" defTabSz="941388">
              <a:defRPr sz="2400">
                <a:solidFill>
                  <a:schemeClr val="tx1"/>
                </a:solidFill>
                <a:latin typeface="Times" charset="0"/>
                <a:ea typeface="ＭＳ Ｐゴシック" charset="0"/>
              </a:defRPr>
            </a:lvl3pPr>
            <a:lvl4pPr marL="1412875" defTabSz="941388">
              <a:defRPr sz="2400">
                <a:solidFill>
                  <a:schemeClr val="tx1"/>
                </a:solidFill>
                <a:latin typeface="Times" charset="0"/>
                <a:ea typeface="ＭＳ Ｐゴシック" charset="0"/>
              </a:defRPr>
            </a:lvl4pPr>
            <a:lvl5pPr marL="1882775" defTabSz="941388">
              <a:defRPr sz="2400">
                <a:solidFill>
                  <a:schemeClr val="tx1"/>
                </a:solidFill>
                <a:latin typeface="Times" charset="0"/>
                <a:ea typeface="ＭＳ Ｐゴシック" charset="0"/>
              </a:defRPr>
            </a:lvl5pPr>
            <a:lvl6pPr marL="2339975" defTabSz="941388" eaLnBrk="0" fontAlgn="base" hangingPunct="0">
              <a:spcBef>
                <a:spcPct val="0"/>
              </a:spcBef>
              <a:spcAft>
                <a:spcPct val="0"/>
              </a:spcAft>
              <a:defRPr sz="2400">
                <a:solidFill>
                  <a:schemeClr val="tx1"/>
                </a:solidFill>
                <a:latin typeface="Times" charset="0"/>
                <a:ea typeface="ＭＳ Ｐゴシック" charset="0"/>
              </a:defRPr>
            </a:lvl6pPr>
            <a:lvl7pPr marL="2797175" defTabSz="941388" eaLnBrk="0" fontAlgn="base" hangingPunct="0">
              <a:spcBef>
                <a:spcPct val="0"/>
              </a:spcBef>
              <a:spcAft>
                <a:spcPct val="0"/>
              </a:spcAft>
              <a:defRPr sz="2400">
                <a:solidFill>
                  <a:schemeClr val="tx1"/>
                </a:solidFill>
                <a:latin typeface="Times" charset="0"/>
                <a:ea typeface="ＭＳ Ｐゴシック" charset="0"/>
              </a:defRPr>
            </a:lvl7pPr>
            <a:lvl8pPr marL="3254375" defTabSz="941388" eaLnBrk="0" fontAlgn="base" hangingPunct="0">
              <a:spcBef>
                <a:spcPct val="0"/>
              </a:spcBef>
              <a:spcAft>
                <a:spcPct val="0"/>
              </a:spcAft>
              <a:defRPr sz="2400">
                <a:solidFill>
                  <a:schemeClr val="tx1"/>
                </a:solidFill>
                <a:latin typeface="Times" charset="0"/>
                <a:ea typeface="ＭＳ Ｐゴシック" charset="0"/>
              </a:defRPr>
            </a:lvl8pPr>
            <a:lvl9pPr marL="3711575" defTabSz="941388"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pPr>
            <a:r>
              <a:rPr lang="en-GB" sz="4000" b="1" i="1" dirty="0" smtClean="0">
                <a:solidFill>
                  <a:srgbClr val="808000"/>
                </a:solidFill>
                <a:latin typeface="Arial" charset="0"/>
              </a:rPr>
              <a:t>Walker Circulation and Convection </a:t>
            </a:r>
          </a:p>
          <a:p>
            <a:pPr>
              <a:spcBef>
                <a:spcPct val="20000"/>
              </a:spcBef>
            </a:pPr>
            <a:r>
              <a:rPr lang="en-GB" sz="1000" b="1" i="1" dirty="0" smtClean="0">
                <a:solidFill>
                  <a:srgbClr val="808000"/>
                </a:solidFill>
                <a:latin typeface="Arial" charset="0"/>
              </a:rPr>
              <a:t>   </a:t>
            </a:r>
            <a:endParaRPr lang="en-GB" sz="1000" b="1" i="1" dirty="0">
              <a:solidFill>
                <a:srgbClr val="808000"/>
              </a:solidFill>
              <a:latin typeface="Arial" charset="0"/>
            </a:endParaRPr>
          </a:p>
        </p:txBody>
      </p:sp>
      <p:sp>
        <p:nvSpPr>
          <p:cNvPr id="263" name="Text Box 29"/>
          <p:cNvSpPr txBox="1">
            <a:spLocks noChangeArrowheads="1"/>
          </p:cNvSpPr>
          <p:nvPr/>
        </p:nvSpPr>
        <p:spPr bwMode="auto">
          <a:xfrm>
            <a:off x="24612600" y="22021800"/>
            <a:ext cx="12417425" cy="5638800"/>
          </a:xfrm>
          <a:prstGeom prst="rect">
            <a:avLst/>
          </a:prstGeom>
          <a:solidFill>
            <a:srgbClr val="D6FFB0"/>
          </a:solidFill>
          <a:ln w="25400">
            <a:solidFill>
              <a:schemeClr val="tx1"/>
            </a:solidFill>
            <a:miter lim="800000"/>
            <a:headEnd/>
            <a:tailEnd/>
          </a:ln>
          <a:effectLst/>
          <a:extLst/>
        </p:spPr>
        <p:txBody>
          <a:bodyPr lIns="370656" tIns="370656" rIns="370656" bIns="370656"/>
          <a:lstStyle>
            <a:lvl1pPr defTabSz="941388">
              <a:defRPr sz="2400">
                <a:solidFill>
                  <a:schemeClr val="tx1"/>
                </a:solidFill>
                <a:latin typeface="Times" charset="0"/>
                <a:ea typeface="ＭＳ Ｐゴシック" charset="0"/>
              </a:defRPr>
            </a:lvl1pPr>
            <a:lvl2pPr marL="471488" defTabSz="941388">
              <a:defRPr sz="2400">
                <a:solidFill>
                  <a:schemeClr val="tx1"/>
                </a:solidFill>
                <a:latin typeface="Times" charset="0"/>
                <a:ea typeface="ＭＳ Ｐゴシック" charset="0"/>
              </a:defRPr>
            </a:lvl2pPr>
            <a:lvl3pPr marL="941388" defTabSz="941388">
              <a:defRPr sz="2400">
                <a:solidFill>
                  <a:schemeClr val="tx1"/>
                </a:solidFill>
                <a:latin typeface="Times" charset="0"/>
                <a:ea typeface="ＭＳ Ｐゴシック" charset="0"/>
              </a:defRPr>
            </a:lvl3pPr>
            <a:lvl4pPr marL="1412875" defTabSz="941388">
              <a:defRPr sz="2400">
                <a:solidFill>
                  <a:schemeClr val="tx1"/>
                </a:solidFill>
                <a:latin typeface="Times" charset="0"/>
                <a:ea typeface="ＭＳ Ｐゴシック" charset="0"/>
              </a:defRPr>
            </a:lvl4pPr>
            <a:lvl5pPr marL="1882775" defTabSz="941388">
              <a:defRPr sz="2400">
                <a:solidFill>
                  <a:schemeClr val="tx1"/>
                </a:solidFill>
                <a:latin typeface="Times" charset="0"/>
                <a:ea typeface="ＭＳ Ｐゴシック" charset="0"/>
              </a:defRPr>
            </a:lvl5pPr>
            <a:lvl6pPr marL="2339975" defTabSz="941388" eaLnBrk="0" fontAlgn="base" hangingPunct="0">
              <a:spcBef>
                <a:spcPct val="0"/>
              </a:spcBef>
              <a:spcAft>
                <a:spcPct val="0"/>
              </a:spcAft>
              <a:defRPr sz="2400">
                <a:solidFill>
                  <a:schemeClr val="tx1"/>
                </a:solidFill>
                <a:latin typeface="Times" charset="0"/>
                <a:ea typeface="ＭＳ Ｐゴシック" charset="0"/>
              </a:defRPr>
            </a:lvl6pPr>
            <a:lvl7pPr marL="2797175" defTabSz="941388" eaLnBrk="0" fontAlgn="base" hangingPunct="0">
              <a:spcBef>
                <a:spcPct val="0"/>
              </a:spcBef>
              <a:spcAft>
                <a:spcPct val="0"/>
              </a:spcAft>
              <a:defRPr sz="2400">
                <a:solidFill>
                  <a:schemeClr val="tx1"/>
                </a:solidFill>
                <a:latin typeface="Times" charset="0"/>
                <a:ea typeface="ＭＳ Ｐゴシック" charset="0"/>
              </a:defRPr>
            </a:lvl7pPr>
            <a:lvl8pPr marL="3254375" defTabSz="941388" eaLnBrk="0" fontAlgn="base" hangingPunct="0">
              <a:spcBef>
                <a:spcPct val="0"/>
              </a:spcBef>
              <a:spcAft>
                <a:spcPct val="0"/>
              </a:spcAft>
              <a:defRPr sz="2400">
                <a:solidFill>
                  <a:schemeClr val="tx1"/>
                </a:solidFill>
                <a:latin typeface="Times" charset="0"/>
                <a:ea typeface="ＭＳ Ｐゴシック" charset="0"/>
              </a:defRPr>
            </a:lvl8pPr>
            <a:lvl9pPr marL="3711575" defTabSz="941388" eaLnBrk="0" fontAlgn="base" hangingPunct="0">
              <a:spcBef>
                <a:spcPct val="0"/>
              </a:spcBef>
              <a:spcAft>
                <a:spcPct val="0"/>
              </a:spcAft>
              <a:defRPr sz="2400">
                <a:solidFill>
                  <a:schemeClr val="tx1"/>
                </a:solidFill>
                <a:latin typeface="Times" charset="0"/>
                <a:ea typeface="ＭＳ Ｐゴシック" charset="0"/>
              </a:defRPr>
            </a:lvl9pPr>
          </a:lstStyle>
          <a:p>
            <a:pPr>
              <a:spcBef>
                <a:spcPct val="20000"/>
              </a:spcBef>
            </a:pPr>
            <a:r>
              <a:rPr lang="en-GB" sz="3200" b="1" i="1" dirty="0" smtClean="0">
                <a:solidFill>
                  <a:srgbClr val="808000"/>
                </a:solidFill>
                <a:latin typeface="Arial" charset="0"/>
              </a:rPr>
              <a:t>Projected JASO ENSO pattern and its impact on cloud </a:t>
            </a:r>
            <a:endParaRPr lang="en-GB" sz="3200" b="1" i="1" dirty="0">
              <a:solidFill>
                <a:srgbClr val="808000"/>
              </a:solidFill>
              <a:latin typeface="Arial" charset="0"/>
            </a:endParaRPr>
          </a:p>
          <a:p>
            <a:pPr>
              <a:spcBef>
                <a:spcPct val="20000"/>
              </a:spcBef>
            </a:pPr>
            <a:endParaRPr lang="en-GB" sz="2800" b="1" i="1" dirty="0">
              <a:solidFill>
                <a:srgbClr val="000000"/>
              </a:solidFill>
              <a:latin typeface="Arial" charset="0"/>
            </a:endParaRPr>
          </a:p>
          <a:p>
            <a:pPr>
              <a:spcBef>
                <a:spcPct val="20000"/>
              </a:spcBef>
            </a:pPr>
            <a:endParaRPr lang="en-GB" sz="2800" b="1" i="1" dirty="0" smtClean="0">
              <a:solidFill>
                <a:srgbClr val="000000"/>
              </a:solidFill>
              <a:latin typeface="Arial" charset="0"/>
            </a:endParaRPr>
          </a:p>
          <a:p>
            <a:pPr>
              <a:spcBef>
                <a:spcPct val="20000"/>
              </a:spcBef>
            </a:pPr>
            <a:endParaRPr lang="en-GB" sz="2800" b="1" i="1" dirty="0">
              <a:solidFill>
                <a:srgbClr val="000000"/>
              </a:solidFill>
              <a:latin typeface="Arial" charset="0"/>
            </a:endParaRPr>
          </a:p>
          <a:p>
            <a:pPr>
              <a:spcBef>
                <a:spcPct val="20000"/>
              </a:spcBef>
            </a:pPr>
            <a:endParaRPr lang="en-GB" sz="2800" b="1" i="1" dirty="0" smtClean="0">
              <a:solidFill>
                <a:srgbClr val="000000"/>
              </a:solidFill>
              <a:latin typeface="Arial" charset="0"/>
            </a:endParaRPr>
          </a:p>
          <a:p>
            <a:pPr>
              <a:spcBef>
                <a:spcPct val="20000"/>
              </a:spcBef>
            </a:pPr>
            <a:endParaRPr lang="en-GB" sz="2800" b="1" i="1" dirty="0">
              <a:solidFill>
                <a:srgbClr val="000000"/>
              </a:solidFill>
              <a:latin typeface="Arial" charset="0"/>
            </a:endParaRPr>
          </a:p>
          <a:p>
            <a:pPr>
              <a:spcBef>
                <a:spcPct val="20000"/>
              </a:spcBef>
            </a:pPr>
            <a:endParaRPr lang="en-GB" sz="2800" b="1" i="1" dirty="0">
              <a:solidFill>
                <a:srgbClr val="000000"/>
              </a:solidFill>
              <a:latin typeface="Arial" charset="0"/>
            </a:endParaRPr>
          </a:p>
        </p:txBody>
      </p:sp>
      <p:pic>
        <p:nvPicPr>
          <p:cNvPr id="15" name="Picture 14" descr="figure1.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52600" y="19812000"/>
            <a:ext cx="9831860" cy="8610600"/>
          </a:xfrm>
          <a:prstGeom prst="rect">
            <a:avLst/>
          </a:prstGeom>
        </p:spPr>
      </p:pic>
      <p:sp>
        <p:nvSpPr>
          <p:cNvPr id="16" name="TextBox 15"/>
          <p:cNvSpPr txBox="1"/>
          <p:nvPr/>
        </p:nvSpPr>
        <p:spPr>
          <a:xfrm>
            <a:off x="1524000" y="28575000"/>
            <a:ext cx="10363200" cy="1569660"/>
          </a:xfrm>
          <a:prstGeom prst="rect">
            <a:avLst/>
          </a:prstGeom>
          <a:noFill/>
        </p:spPr>
        <p:txBody>
          <a:bodyPr wrap="square" rtlCol="0">
            <a:spAutoFit/>
          </a:bodyPr>
          <a:lstStyle/>
          <a:p>
            <a:r>
              <a:rPr lang="en-US" dirty="0"/>
              <a:t>The JASO climatological mean vertical wind shear in (a) ERA-Interim reanalysis, and control run in (c) SP-CCSM4 and in (e) CCSM4. The JASO climatology zonal wind at 200hPa in (b) ERA-Interim reanalysis, control run in (d) SP-CCSM4 and in (f) CCSM4. Unit: m/s. Shading represents vertical wind shear lower than 10m/s. </a:t>
            </a:r>
          </a:p>
        </p:txBody>
      </p:sp>
      <p:pic>
        <p:nvPicPr>
          <p:cNvPr id="284" name="Picture 283"/>
          <p:cNvPicPr>
            <a:picLocks noChangeAspect="1"/>
          </p:cNvPicPr>
          <p:nvPr/>
        </p:nvPicPr>
        <p:blipFill>
          <a:blip r:embed="rId18"/>
          <a:stretch>
            <a:fillRect/>
          </a:stretch>
        </p:blipFill>
        <p:spPr>
          <a:xfrm>
            <a:off x="24612600" y="10058400"/>
            <a:ext cx="5980062" cy="3038820"/>
          </a:xfrm>
          <a:prstGeom prst="rect">
            <a:avLst/>
          </a:prstGeom>
        </p:spPr>
      </p:pic>
      <p:pic>
        <p:nvPicPr>
          <p:cNvPr id="286" name="Picture 285"/>
          <p:cNvPicPr>
            <a:picLocks noChangeAspect="1"/>
          </p:cNvPicPr>
          <p:nvPr/>
        </p:nvPicPr>
        <p:blipFill>
          <a:blip r:embed="rId19"/>
          <a:stretch>
            <a:fillRect/>
          </a:stretch>
        </p:blipFill>
        <p:spPr>
          <a:xfrm>
            <a:off x="30708601" y="10058400"/>
            <a:ext cx="5867400" cy="2954408"/>
          </a:xfrm>
          <a:prstGeom prst="rect">
            <a:avLst/>
          </a:prstGeom>
        </p:spPr>
      </p:pic>
      <p:sp>
        <p:nvSpPr>
          <p:cNvPr id="288" name="TextBox 287"/>
          <p:cNvSpPr txBox="1"/>
          <p:nvPr/>
        </p:nvSpPr>
        <p:spPr>
          <a:xfrm>
            <a:off x="24917400" y="8305800"/>
            <a:ext cx="12268200" cy="461665"/>
          </a:xfrm>
          <a:prstGeom prst="rect">
            <a:avLst/>
          </a:prstGeom>
          <a:noFill/>
        </p:spPr>
        <p:txBody>
          <a:bodyPr wrap="square" rtlCol="0">
            <a:spAutoFit/>
          </a:bodyPr>
          <a:lstStyle/>
          <a:p>
            <a:r>
              <a:rPr lang="en-US" dirty="0"/>
              <a:t>The regression of JASO mean vertical wind shear on JASO mean Niño3.4 </a:t>
            </a:r>
            <a:r>
              <a:rPr lang="en-US" dirty="0" smtClean="0"/>
              <a:t>index</a:t>
            </a:r>
            <a:endParaRPr lang="en-US" dirty="0"/>
          </a:p>
        </p:txBody>
      </p:sp>
      <p:pic>
        <p:nvPicPr>
          <p:cNvPr id="2051" name="Picture 2050" descr="figure3.eps"/>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3411200" y="15849600"/>
            <a:ext cx="9677400" cy="8221508"/>
          </a:xfrm>
          <a:prstGeom prst="rect">
            <a:avLst/>
          </a:prstGeom>
        </p:spPr>
      </p:pic>
      <p:pic>
        <p:nvPicPr>
          <p:cNvPr id="2052" name="Picture 2051"/>
          <p:cNvPicPr>
            <a:picLocks noChangeAspect="1"/>
          </p:cNvPicPr>
          <p:nvPr/>
        </p:nvPicPr>
        <p:blipFill>
          <a:blip r:embed="rId21"/>
          <a:stretch>
            <a:fillRect/>
          </a:stretch>
        </p:blipFill>
        <p:spPr>
          <a:xfrm>
            <a:off x="13390473" y="8277040"/>
            <a:ext cx="9774327" cy="5286560"/>
          </a:xfrm>
          <a:prstGeom prst="rect">
            <a:avLst/>
          </a:prstGeom>
        </p:spPr>
      </p:pic>
      <p:sp>
        <p:nvSpPr>
          <p:cNvPr id="2054" name="TextBox 2053"/>
          <p:cNvSpPr txBox="1"/>
          <p:nvPr/>
        </p:nvSpPr>
        <p:spPr>
          <a:xfrm>
            <a:off x="15087600" y="15240000"/>
            <a:ext cx="6306459" cy="646331"/>
          </a:xfrm>
          <a:prstGeom prst="rect">
            <a:avLst/>
          </a:prstGeom>
          <a:noFill/>
        </p:spPr>
        <p:txBody>
          <a:bodyPr wrap="none" rtlCol="0">
            <a:spAutoFit/>
          </a:bodyPr>
          <a:lstStyle/>
          <a:p>
            <a:r>
              <a:rPr lang="en-US" sz="3600" b="1" dirty="0" smtClean="0">
                <a:solidFill>
                  <a:srgbClr val="006699"/>
                </a:solidFill>
              </a:rPr>
              <a:t>Climatology in the Control run </a:t>
            </a:r>
            <a:endParaRPr lang="en-US" sz="3600" b="1" dirty="0">
              <a:solidFill>
                <a:srgbClr val="006699"/>
              </a:solidFill>
            </a:endParaRPr>
          </a:p>
        </p:txBody>
      </p:sp>
      <p:pic>
        <p:nvPicPr>
          <p:cNvPr id="2055" name="Picture 2054"/>
          <p:cNvPicPr>
            <a:picLocks noChangeAspect="1"/>
          </p:cNvPicPr>
          <p:nvPr/>
        </p:nvPicPr>
        <p:blipFill>
          <a:blip r:embed="rId22"/>
          <a:stretch>
            <a:fillRect/>
          </a:stretch>
        </p:blipFill>
        <p:spPr>
          <a:xfrm>
            <a:off x="13563600" y="24734244"/>
            <a:ext cx="9448800" cy="5364756"/>
          </a:xfrm>
          <a:prstGeom prst="rect">
            <a:avLst/>
          </a:prstGeom>
        </p:spPr>
      </p:pic>
      <p:sp>
        <p:nvSpPr>
          <p:cNvPr id="2057" name="TextBox 2056"/>
          <p:cNvSpPr txBox="1"/>
          <p:nvPr/>
        </p:nvSpPr>
        <p:spPr>
          <a:xfrm>
            <a:off x="15357727" y="24079200"/>
            <a:ext cx="6404292" cy="646331"/>
          </a:xfrm>
          <a:prstGeom prst="rect">
            <a:avLst/>
          </a:prstGeom>
          <a:noFill/>
        </p:spPr>
        <p:txBody>
          <a:bodyPr wrap="none" rtlCol="0">
            <a:spAutoFit/>
          </a:bodyPr>
          <a:lstStyle/>
          <a:p>
            <a:r>
              <a:rPr lang="en-US" sz="3600" b="1" dirty="0" smtClean="0">
                <a:solidFill>
                  <a:srgbClr val="006699"/>
                </a:solidFill>
              </a:rPr>
              <a:t>Change in the RCP8.5 Scenario</a:t>
            </a:r>
            <a:endParaRPr lang="en-US" sz="3600" b="1" dirty="0">
              <a:solidFill>
                <a:srgbClr val="006699"/>
              </a:solidFill>
            </a:endParaRPr>
          </a:p>
        </p:txBody>
      </p:sp>
      <p:sp>
        <p:nvSpPr>
          <p:cNvPr id="292" name="TextBox 291"/>
          <p:cNvSpPr txBox="1"/>
          <p:nvPr/>
        </p:nvSpPr>
        <p:spPr>
          <a:xfrm>
            <a:off x="29069466" y="13319760"/>
            <a:ext cx="3917408" cy="707886"/>
          </a:xfrm>
          <a:prstGeom prst="rect">
            <a:avLst/>
          </a:prstGeom>
          <a:noFill/>
        </p:spPr>
        <p:txBody>
          <a:bodyPr wrap="none" rtlCol="0">
            <a:spAutoFit/>
          </a:bodyPr>
          <a:lstStyle/>
          <a:p>
            <a:r>
              <a:rPr lang="en-US" sz="4000" b="1" dirty="0" smtClean="0">
                <a:solidFill>
                  <a:srgbClr val="006699"/>
                </a:solidFill>
              </a:rPr>
              <a:t>RCP8.5 Scenario</a:t>
            </a:r>
            <a:endParaRPr lang="en-US" sz="4000" b="1" dirty="0">
              <a:solidFill>
                <a:srgbClr val="006699"/>
              </a:solidFill>
            </a:endParaRPr>
          </a:p>
        </p:txBody>
      </p:sp>
      <p:grpSp>
        <p:nvGrpSpPr>
          <p:cNvPr id="8" name="Group 7"/>
          <p:cNvGrpSpPr/>
          <p:nvPr/>
        </p:nvGrpSpPr>
        <p:grpSpPr>
          <a:xfrm>
            <a:off x="24993600" y="14767560"/>
            <a:ext cx="11507372" cy="6416040"/>
            <a:chOff x="24993600" y="14767560"/>
            <a:chExt cx="11507372" cy="6416040"/>
          </a:xfrm>
        </p:grpSpPr>
        <p:pic>
          <p:nvPicPr>
            <p:cNvPr id="2058" name="Picture 2057"/>
            <p:cNvPicPr>
              <a:picLocks noChangeAspect="1"/>
            </p:cNvPicPr>
            <p:nvPr/>
          </p:nvPicPr>
          <p:blipFill>
            <a:blip r:embed="rId23"/>
            <a:stretch>
              <a:fillRect/>
            </a:stretch>
          </p:blipFill>
          <p:spPr>
            <a:xfrm>
              <a:off x="24993600" y="14767560"/>
              <a:ext cx="5596128" cy="2834640"/>
            </a:xfrm>
            <a:prstGeom prst="rect">
              <a:avLst/>
            </a:prstGeom>
          </p:spPr>
        </p:pic>
        <p:pic>
          <p:nvPicPr>
            <p:cNvPr id="2062" name="Picture 2061"/>
            <p:cNvPicPr>
              <a:picLocks noChangeAspect="1"/>
            </p:cNvPicPr>
            <p:nvPr/>
          </p:nvPicPr>
          <p:blipFill>
            <a:blip r:embed="rId24"/>
            <a:stretch>
              <a:fillRect/>
            </a:stretch>
          </p:blipFill>
          <p:spPr>
            <a:xfrm>
              <a:off x="31013400" y="14767560"/>
              <a:ext cx="5487572" cy="2834640"/>
            </a:xfrm>
            <a:prstGeom prst="rect">
              <a:avLst/>
            </a:prstGeom>
          </p:spPr>
        </p:pic>
        <p:pic>
          <p:nvPicPr>
            <p:cNvPr id="2063" name="Picture 2062"/>
            <p:cNvPicPr>
              <a:picLocks noChangeAspect="1"/>
            </p:cNvPicPr>
            <p:nvPr/>
          </p:nvPicPr>
          <p:blipFill>
            <a:blip r:embed="rId25"/>
            <a:stretch>
              <a:fillRect/>
            </a:stretch>
          </p:blipFill>
          <p:spPr>
            <a:xfrm>
              <a:off x="25069800" y="18348960"/>
              <a:ext cx="5596128" cy="2834640"/>
            </a:xfrm>
            <a:prstGeom prst="rect">
              <a:avLst/>
            </a:prstGeom>
          </p:spPr>
        </p:pic>
        <p:pic>
          <p:nvPicPr>
            <p:cNvPr id="2064" name="Picture 2063"/>
            <p:cNvPicPr>
              <a:picLocks noChangeAspect="1"/>
            </p:cNvPicPr>
            <p:nvPr/>
          </p:nvPicPr>
          <p:blipFill>
            <a:blip r:embed="rId26"/>
            <a:stretch>
              <a:fillRect/>
            </a:stretch>
          </p:blipFill>
          <p:spPr>
            <a:xfrm>
              <a:off x="31013400" y="18348960"/>
              <a:ext cx="5436050" cy="2834640"/>
            </a:xfrm>
            <a:prstGeom prst="rect">
              <a:avLst/>
            </a:prstGeom>
          </p:spPr>
        </p:pic>
      </p:grpSp>
      <p:sp>
        <p:nvSpPr>
          <p:cNvPr id="2065" name="TextBox 2064"/>
          <p:cNvSpPr txBox="1"/>
          <p:nvPr/>
        </p:nvSpPr>
        <p:spPr>
          <a:xfrm>
            <a:off x="29565600" y="14173200"/>
            <a:ext cx="2333141" cy="523220"/>
          </a:xfrm>
          <a:prstGeom prst="rect">
            <a:avLst/>
          </a:prstGeom>
          <a:noFill/>
        </p:spPr>
        <p:txBody>
          <a:bodyPr wrap="none" rtlCol="0">
            <a:spAutoFit/>
          </a:bodyPr>
          <a:lstStyle/>
          <a:p>
            <a:r>
              <a:rPr lang="en-US" sz="2800" b="1" i="1" dirty="0" smtClean="0">
                <a:solidFill>
                  <a:srgbClr val="800000"/>
                </a:solidFill>
              </a:rPr>
              <a:t>Without trend</a:t>
            </a:r>
            <a:endParaRPr lang="en-US" sz="2800" b="1" i="1" dirty="0">
              <a:solidFill>
                <a:srgbClr val="800000"/>
              </a:solidFill>
            </a:endParaRPr>
          </a:p>
        </p:txBody>
      </p:sp>
      <p:sp>
        <p:nvSpPr>
          <p:cNvPr id="298" name="TextBox 297"/>
          <p:cNvSpPr txBox="1"/>
          <p:nvPr/>
        </p:nvSpPr>
        <p:spPr>
          <a:xfrm>
            <a:off x="29870400" y="17678400"/>
            <a:ext cx="1854144" cy="523220"/>
          </a:xfrm>
          <a:prstGeom prst="rect">
            <a:avLst/>
          </a:prstGeom>
          <a:noFill/>
        </p:spPr>
        <p:txBody>
          <a:bodyPr wrap="none" rtlCol="0">
            <a:spAutoFit/>
          </a:bodyPr>
          <a:lstStyle/>
          <a:p>
            <a:r>
              <a:rPr lang="en-US" sz="2800" b="1" i="1" dirty="0" smtClean="0">
                <a:solidFill>
                  <a:srgbClr val="008000"/>
                </a:solidFill>
              </a:rPr>
              <a:t>With trend</a:t>
            </a:r>
            <a:endParaRPr lang="en-US" sz="2800" b="1" i="1" dirty="0">
              <a:solidFill>
                <a:srgbClr val="008000"/>
              </a:solidFill>
            </a:endParaRPr>
          </a:p>
        </p:txBody>
      </p:sp>
      <p:pic>
        <p:nvPicPr>
          <p:cNvPr id="2066" name="Picture 2065" descr="figure9a.eps"/>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4841200" y="23622000"/>
            <a:ext cx="7747270" cy="1447800"/>
          </a:xfrm>
          <a:prstGeom prst="rect">
            <a:avLst/>
          </a:prstGeom>
        </p:spPr>
      </p:pic>
      <p:pic>
        <p:nvPicPr>
          <p:cNvPr id="2070" name="Picture 2069" descr="figure9b.eps"/>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4841200" y="25829477"/>
            <a:ext cx="7759700" cy="1450123"/>
          </a:xfrm>
          <a:prstGeom prst="rect">
            <a:avLst/>
          </a:prstGeom>
        </p:spPr>
      </p:pic>
      <p:sp>
        <p:nvSpPr>
          <p:cNvPr id="2071" name="TextBox 2070"/>
          <p:cNvSpPr txBox="1"/>
          <p:nvPr/>
        </p:nvSpPr>
        <p:spPr>
          <a:xfrm>
            <a:off x="27965400" y="23164800"/>
            <a:ext cx="1638790" cy="461665"/>
          </a:xfrm>
          <a:prstGeom prst="rect">
            <a:avLst/>
          </a:prstGeom>
          <a:noFill/>
        </p:spPr>
        <p:txBody>
          <a:bodyPr wrap="none" rtlCol="0">
            <a:spAutoFit/>
          </a:bodyPr>
          <a:lstStyle/>
          <a:p>
            <a:r>
              <a:rPr lang="en-US" dirty="0" smtClean="0"/>
              <a:t>SP-CCSM4</a:t>
            </a:r>
            <a:endParaRPr lang="en-US" dirty="0"/>
          </a:p>
        </p:txBody>
      </p:sp>
      <p:sp>
        <p:nvSpPr>
          <p:cNvPr id="302" name="TextBox 301"/>
          <p:cNvSpPr txBox="1"/>
          <p:nvPr/>
        </p:nvSpPr>
        <p:spPr>
          <a:xfrm>
            <a:off x="28270200" y="25298400"/>
            <a:ext cx="1197764" cy="461665"/>
          </a:xfrm>
          <a:prstGeom prst="rect">
            <a:avLst/>
          </a:prstGeom>
          <a:noFill/>
        </p:spPr>
        <p:txBody>
          <a:bodyPr wrap="none" rtlCol="0">
            <a:spAutoFit/>
          </a:bodyPr>
          <a:lstStyle/>
          <a:p>
            <a:r>
              <a:rPr lang="en-US" dirty="0" smtClean="0"/>
              <a:t>CCSM4</a:t>
            </a:r>
            <a:endParaRPr lang="en-US" dirty="0"/>
          </a:p>
        </p:txBody>
      </p:sp>
      <p:pic>
        <p:nvPicPr>
          <p:cNvPr id="2072" name="Picture 2071" descr="figure8.eps"/>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2461199" y="23088600"/>
            <a:ext cx="4172087" cy="472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Blank Presentation">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eddy:Applications:Microsoft Office X:Templates:Presentations:Designs:Blank Presentation</Template>
  <TotalTime>1177</TotalTime>
  <Words>565</Words>
  <Application>Microsoft Macintosh PowerPoint</Application>
  <PresentationFormat>Custom</PresentationFormat>
  <Paragraphs>53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1 Center for Ocean-Land-Atmosphere Studies, George Mason University, Fairfax, VA 22030 2 Department of Atmospheric, Oceanic and Earth Sciences, George Mason University, Fairfax, VA 22030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1Center for Ocean-Land-Atmosphere Studies, Calverton MD 20705 2Division of Meteorology and Physical Oceanography, RSMS and  The Center for Computational Science, University of Miami, Miami, FL 33149 3Department of Atmospheric, Oceanic and Earth Sciences, George Mason University, Fairfax, VA 22030</dc:title>
  <dc:creator>COLA IGES</dc:creator>
  <cp:lastModifiedBy>Office 2004 Test Drive User</cp:lastModifiedBy>
  <cp:revision>82</cp:revision>
  <cp:lastPrinted>2013-12-16T18:46:49Z</cp:lastPrinted>
  <dcterms:created xsi:type="dcterms:W3CDTF">2009-10-08T16:26:55Z</dcterms:created>
  <dcterms:modified xsi:type="dcterms:W3CDTF">2014-05-06T17:11:19Z</dcterms:modified>
</cp:coreProperties>
</file>