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4"/>
    <p:sldMasterId id="2147483814" r:id="rId5"/>
  </p:sldMasterIdLst>
  <p:notesMasterIdLst>
    <p:notesMasterId r:id="rId23"/>
  </p:notesMasterIdLst>
  <p:handoutMasterIdLst>
    <p:handoutMasterId r:id="rId24"/>
  </p:handoutMasterIdLst>
  <p:sldIdLst>
    <p:sldId id="267" r:id="rId6"/>
    <p:sldId id="361" r:id="rId7"/>
    <p:sldId id="365" r:id="rId8"/>
    <p:sldId id="380" r:id="rId9"/>
    <p:sldId id="364" r:id="rId10"/>
    <p:sldId id="389" r:id="rId11"/>
    <p:sldId id="366" r:id="rId12"/>
    <p:sldId id="390" r:id="rId13"/>
    <p:sldId id="393" r:id="rId14"/>
    <p:sldId id="394" r:id="rId15"/>
    <p:sldId id="384" r:id="rId16"/>
    <p:sldId id="388" r:id="rId17"/>
    <p:sldId id="392" r:id="rId18"/>
    <p:sldId id="370" r:id="rId19"/>
    <p:sldId id="383" r:id="rId20"/>
    <p:sldId id="368" r:id="rId21"/>
    <p:sldId id="391" r:id="rId22"/>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obs, Gary K."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951412"/>
    <a:srgbClr val="006600"/>
    <a:srgbClr val="F1F7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0392" autoAdjust="0"/>
    <p:restoredTop sz="97732" autoAdjust="0"/>
  </p:normalViewPr>
  <p:slideViewPr>
    <p:cSldViewPr snapToGrid="0" snapToObjects="1">
      <p:cViewPr>
        <p:scale>
          <a:sx n="130" d="100"/>
          <a:sy n="130" d="100"/>
        </p:scale>
        <p:origin x="-128" y="-80"/>
      </p:cViewPr>
      <p:guideLst>
        <p:guide orient="horz" pos="3795"/>
        <p:guide pos="234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2808" y="-11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3D157335-D1EB-4FF9-87F4-D276CE3D89BB}" type="datetimeFigureOut">
              <a:rPr lang="en-US" smtClean="0"/>
              <a:pPr/>
              <a:t>5/11/14</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7D11569D-DEF9-415E-B90F-6B5D3A25E48A}" type="slidenum">
              <a:rPr lang="en-US" smtClean="0"/>
              <a:pPr/>
              <a:t>‹#›</a:t>
            </a:fld>
            <a:endParaRPr lang="en-US"/>
          </a:p>
        </p:txBody>
      </p:sp>
    </p:spTree>
    <p:extLst>
      <p:ext uri="{BB962C8B-B14F-4D97-AF65-F5344CB8AC3E}">
        <p14:creationId xmlns:p14="http://schemas.microsoft.com/office/powerpoint/2010/main" val="26147881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80559B33-F664-D044-9E43-C0CF0160D854}" type="datetimeFigureOut">
              <a:rPr lang="en-US" smtClean="0"/>
              <a:pPr/>
              <a:t>5/11/14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2A4C499E-0E57-6E44-B184-384C814FFF57}" type="slidenum">
              <a:rPr lang="en-US" smtClean="0"/>
              <a:pPr/>
              <a:t>‹#›</a:t>
            </a:fld>
            <a:endParaRPr lang="en-US"/>
          </a:p>
        </p:txBody>
      </p:sp>
    </p:spTree>
    <p:extLst>
      <p:ext uri="{BB962C8B-B14F-4D97-AF65-F5344CB8AC3E}">
        <p14:creationId xmlns:p14="http://schemas.microsoft.com/office/powerpoint/2010/main" val="11392071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21"/>
          <p:cNvGrpSpPr/>
          <p:nvPr userDrawn="1"/>
        </p:nvGrpSpPr>
        <p:grpSpPr>
          <a:xfrm>
            <a:off x="5684962" y="0"/>
            <a:ext cx="3457451" cy="6858000"/>
            <a:chOff x="5684962" y="0"/>
            <a:chExt cx="3457451" cy="6858000"/>
          </a:xfrm>
          <a:effectLst>
            <a:outerShdw blurRad="50800" dist="38100" dir="10800000" algn="r" rotWithShape="0">
              <a:prstClr val="black">
                <a:alpha val="20000"/>
              </a:prstClr>
            </a:outerShdw>
          </a:effectLst>
        </p:grpSpPr>
        <p:sp>
          <p:nvSpPr>
            <p:cNvPr id="5" name="Rectangle 4"/>
            <p:cNvSpPr/>
            <p:nvPr/>
          </p:nvSpPr>
          <p:spPr bwMode="auto">
            <a:xfrm>
              <a:off x="5715000" y="0"/>
              <a:ext cx="3427413" cy="6858000"/>
            </a:xfrm>
            <a:prstGeom prst="rect">
              <a:avLst/>
            </a:prstGeom>
            <a:solidFill>
              <a:schemeClr val="bg1"/>
            </a:solidFill>
            <a:ln w="9525" cap="flat" cmpd="sng" algn="ctr">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dirty="0">
                <a:solidFill>
                  <a:prstClr val="black"/>
                </a:solidFill>
                <a:ea typeface="ＭＳ Ｐゴシック" pitchFamily="-106" charset="-128"/>
                <a:cs typeface="ＭＳ Ｐゴシック" pitchFamily="-106" charset="-128"/>
              </a:endParaRPr>
            </a:p>
          </p:txBody>
        </p:sp>
        <p:sp>
          <p:nvSpPr>
            <p:cNvPr id="6" name="Rectangle 5"/>
            <p:cNvSpPr/>
            <p:nvPr/>
          </p:nvSpPr>
          <p:spPr bwMode="auto">
            <a:xfrm>
              <a:off x="5684962" y="0"/>
              <a:ext cx="27432" cy="6858000"/>
            </a:xfrm>
            <a:prstGeom prst="rect">
              <a:avLst/>
            </a:prstGeom>
            <a:solidFill>
              <a:schemeClr val="tx2"/>
            </a:solidFill>
            <a:ln w="9525" cap="flat" cmpd="sng" algn="ctr">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dirty="0">
                <a:solidFill>
                  <a:prstClr val="black"/>
                </a:solidFill>
                <a:ea typeface="ＭＳ Ｐゴシック" pitchFamily="-106" charset="-128"/>
                <a:cs typeface="ＭＳ Ｐゴシック" pitchFamily="-106" charset="-128"/>
              </a:endParaRPr>
            </a:p>
          </p:txBody>
        </p:sp>
      </p:grpSp>
      <p:pic>
        <p:nvPicPr>
          <p:cNvPr id="7" name="Picture 9" descr="New_DOE_Logo_Color_042808.png"/>
          <p:cNvPicPr>
            <a:picLocks noChangeAspect="1"/>
          </p:cNvPicPr>
          <p:nvPr userDrawn="1"/>
        </p:nvPicPr>
        <p:blipFill>
          <a:blip r:embed="rId2" cstate="email"/>
          <a:srcRect/>
          <a:stretch>
            <a:fillRect/>
          </a:stretch>
        </p:blipFill>
        <p:spPr bwMode="auto">
          <a:xfrm>
            <a:off x="228600" y="6200775"/>
            <a:ext cx="1890713" cy="476250"/>
          </a:xfrm>
          <a:prstGeom prst="rect">
            <a:avLst/>
          </a:prstGeom>
          <a:noFill/>
          <a:ln w="9525">
            <a:noFill/>
            <a:miter lim="800000"/>
            <a:headEnd/>
            <a:tailEnd/>
          </a:ln>
        </p:spPr>
      </p:pic>
      <p:pic>
        <p:nvPicPr>
          <p:cNvPr id="8" name="Picture 10" descr="ORNL leaf with text.png"/>
          <p:cNvPicPr>
            <a:picLocks noChangeAspect="1"/>
          </p:cNvPicPr>
          <p:nvPr userDrawn="1"/>
        </p:nvPicPr>
        <p:blipFill>
          <a:blip r:embed="rId3" cstate="email"/>
          <a:srcRect/>
          <a:stretch>
            <a:fillRect/>
          </a:stretch>
        </p:blipFill>
        <p:spPr bwMode="auto">
          <a:xfrm>
            <a:off x="5740400" y="6230713"/>
            <a:ext cx="3338513" cy="561975"/>
          </a:xfrm>
          <a:prstGeom prst="rect">
            <a:avLst/>
          </a:prstGeom>
          <a:noFill/>
          <a:ln w="9525">
            <a:noFill/>
            <a:miter lim="800000"/>
            <a:headEnd/>
            <a:tailEnd/>
          </a:ln>
        </p:spPr>
      </p:pic>
      <p:sp>
        <p:nvSpPr>
          <p:cNvPr id="160991" name="Rectangle 223"/>
          <p:cNvSpPr>
            <a:spLocks noGrp="1" noChangeArrowheads="1"/>
          </p:cNvSpPr>
          <p:nvPr>
            <p:ph type="subTitle" idx="1"/>
          </p:nvPr>
        </p:nvSpPr>
        <p:spPr>
          <a:xfrm>
            <a:off x="206160" y="2932955"/>
            <a:ext cx="3146640" cy="757130"/>
          </a:xfrm>
        </p:spPr>
        <p:txBody>
          <a:bodyPr/>
          <a:lstStyle>
            <a:lvl1pPr marL="0" indent="0" algn="l">
              <a:buFont typeface="Symbol" pitchFamily="18" charset="2"/>
              <a:buNone/>
              <a:defRPr sz="2400" b="1">
                <a:latin typeface="Calibri" pitchFamily="34" charset="0"/>
              </a:defRPr>
            </a:lvl1pPr>
          </a:lstStyle>
          <a:p>
            <a:r>
              <a:rPr lang="en-US" smtClean="0"/>
              <a:t>Click to edit Master subtitle style</a:t>
            </a:r>
            <a:endParaRPr lang="en-US" dirty="0"/>
          </a:p>
        </p:txBody>
      </p:sp>
      <p:sp>
        <p:nvSpPr>
          <p:cNvPr id="160992" name="Rectangle 224"/>
          <p:cNvSpPr>
            <a:spLocks noGrp="1" noChangeArrowheads="1"/>
          </p:cNvSpPr>
          <p:nvPr>
            <p:ph type="ctrTitle"/>
          </p:nvPr>
        </p:nvSpPr>
        <p:spPr>
          <a:xfrm>
            <a:off x="206160" y="639018"/>
            <a:ext cx="4531920" cy="961182"/>
          </a:xfrm>
        </p:spPr>
        <p:txBody>
          <a:bodyPr/>
          <a:lstStyle>
            <a:lvl1pPr algn="l">
              <a:defRPr b="1">
                <a:latin typeface="Calibri" pitchFamily="34" charset="0"/>
              </a:defRPr>
            </a:lvl1pPr>
          </a:lstStyle>
          <a:p>
            <a:r>
              <a:rPr lang="en-US" smtClean="0"/>
              <a:t>Click to edit Master title style</a:t>
            </a:r>
            <a:endParaRPr lang="en-US" dirty="0"/>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35085" y="5407161"/>
            <a:ext cx="2674620" cy="822960"/>
          </a:xfrm>
          <a:prstGeom prst="rect">
            <a:avLst/>
          </a:prstGeom>
        </p:spPr>
      </p:pic>
      <p:grpSp>
        <p:nvGrpSpPr>
          <p:cNvPr id="12" name="Group 11"/>
          <p:cNvGrpSpPr/>
          <p:nvPr userDrawn="1"/>
        </p:nvGrpSpPr>
        <p:grpSpPr>
          <a:xfrm>
            <a:off x="4362091" y="1218005"/>
            <a:ext cx="3139147" cy="4067409"/>
            <a:chOff x="4362091" y="1218005"/>
            <a:chExt cx="3139147" cy="4067409"/>
          </a:xfrm>
        </p:grpSpPr>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62091" y="2776584"/>
              <a:ext cx="1821816" cy="1737360"/>
            </a:xfrm>
            <a:prstGeom prst="ellipse">
              <a:avLst/>
            </a:prstGeom>
            <a:ln w="28575">
              <a:noFill/>
            </a:ln>
          </p:spPr>
        </p:pic>
        <p:pic>
          <p:nvPicPr>
            <p:cNvPr id="14" name="Picture 13"/>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4616109" y="1240416"/>
              <a:ext cx="1652315" cy="1692539"/>
            </a:xfrm>
            <a:prstGeom prst="ellipse">
              <a:avLst/>
            </a:prstGeom>
            <a:ln w="28575">
              <a:noFill/>
            </a:ln>
          </p:spPr>
        </p:pic>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740400" y="2082713"/>
              <a:ext cx="1760838" cy="1718922"/>
            </a:xfrm>
            <a:prstGeom prst="ellipse">
              <a:avLst/>
            </a:prstGeom>
            <a:ln w="28575">
              <a:noFill/>
            </a:ln>
          </p:spPr>
        </p:pic>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65198" y="3520622"/>
              <a:ext cx="1690746" cy="1764792"/>
            </a:xfrm>
            <a:prstGeom prst="ellipse">
              <a:avLst/>
            </a:prstGeom>
            <a:ln w="28575">
              <a:noFill/>
            </a:ln>
          </p:spPr>
        </p:pic>
        <p:sp>
          <p:nvSpPr>
            <p:cNvPr id="17" name="Oval 16"/>
            <p:cNvSpPr/>
            <p:nvPr userDrawn="1"/>
          </p:nvSpPr>
          <p:spPr bwMode="auto">
            <a:xfrm>
              <a:off x="4616108" y="1218005"/>
              <a:ext cx="1652315" cy="1692539"/>
            </a:xfrm>
            <a:prstGeom prst="ellipse">
              <a:avLst/>
            </a:prstGeom>
            <a:noFill/>
            <a:ln w="317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8" name="Oval 17"/>
            <p:cNvSpPr/>
            <p:nvPr userDrawn="1"/>
          </p:nvSpPr>
          <p:spPr bwMode="auto">
            <a:xfrm>
              <a:off x="5740400" y="2082713"/>
              <a:ext cx="1760838" cy="1692539"/>
            </a:xfrm>
            <a:prstGeom prst="ellipse">
              <a:avLst/>
            </a:prstGeom>
            <a:noFill/>
            <a:ln w="317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Oval 18"/>
            <p:cNvSpPr/>
            <p:nvPr userDrawn="1"/>
          </p:nvSpPr>
          <p:spPr bwMode="auto">
            <a:xfrm>
              <a:off x="4362091" y="2778589"/>
              <a:ext cx="1737065" cy="1735355"/>
            </a:xfrm>
            <a:prstGeom prst="ellipse">
              <a:avLst/>
            </a:prstGeom>
            <a:noFill/>
            <a:ln w="317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 name="Oval 19"/>
            <p:cNvSpPr/>
            <p:nvPr userDrawn="1"/>
          </p:nvSpPr>
          <p:spPr bwMode="auto">
            <a:xfrm>
              <a:off x="5585142" y="3525431"/>
              <a:ext cx="1652315" cy="1759983"/>
            </a:xfrm>
            <a:prstGeom prst="ellipse">
              <a:avLst/>
            </a:prstGeom>
            <a:noFill/>
            <a:ln w="317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spTree>
    <p:extLst>
      <p:ext uri="{BB962C8B-B14F-4D97-AF65-F5344CB8AC3E}">
        <p14:creationId xmlns:p14="http://schemas.microsoft.com/office/powerpoint/2010/main" val="316278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pic>
        <p:nvPicPr>
          <p:cNvPr id="7" name="Picture 10" descr="ORNL leaf with text.png"/>
          <p:cNvPicPr>
            <a:picLocks noChangeAspect="1"/>
          </p:cNvPicPr>
          <p:nvPr userDrawn="1"/>
        </p:nvPicPr>
        <p:blipFill>
          <a:blip r:embed="rId2" cstate="email"/>
          <a:srcRect/>
          <a:stretch>
            <a:fillRect/>
          </a:stretch>
        </p:blipFill>
        <p:spPr bwMode="auto">
          <a:xfrm>
            <a:off x="5379674" y="6142941"/>
            <a:ext cx="3338513" cy="561975"/>
          </a:xfrm>
          <a:prstGeom prst="rect">
            <a:avLst/>
          </a:prstGeom>
          <a:noFill/>
          <a:ln w="9525">
            <a:noFill/>
            <a:miter lim="800000"/>
            <a:headEnd/>
            <a:tailEnd/>
          </a:ln>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546" y="6209747"/>
            <a:ext cx="1780491" cy="548640"/>
          </a:xfrm>
          <a:prstGeom prst="rect">
            <a:avLst/>
          </a:prstGeom>
        </p:spPr>
      </p:pic>
    </p:spTree>
    <p:extLst>
      <p:ext uri="{BB962C8B-B14F-4D97-AF65-F5344CB8AC3E}">
        <p14:creationId xmlns:p14="http://schemas.microsoft.com/office/powerpoint/2010/main" val="247144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p:spPr>
        <p:txBody>
          <a:bodyPr/>
          <a:lstStyle/>
          <a:p>
            <a:r>
              <a:rPr lang="en-US" smtClean="0"/>
              <a:t>Click icon to add chart</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latin typeface="Arial"/>
            </a:endParaRPr>
          </a:p>
        </p:txBody>
      </p:sp>
      <p:cxnSp>
        <p:nvCxnSpPr>
          <p:cNvPr id="8" name="Straight Connector 7"/>
          <p:cNvCxnSpPr/>
          <p:nvPr userDrawn="1"/>
        </p:nvCxnSpPr>
        <p:spPr bwMode="auto">
          <a:xfrm>
            <a:off x="472546" y="1417638"/>
            <a:ext cx="8214254" cy="0"/>
          </a:xfrm>
          <a:prstGeom prst="line">
            <a:avLst/>
          </a:prstGeom>
          <a:solidFill>
            <a:schemeClr val="accent1"/>
          </a:solidFill>
          <a:ln w="22225" cap="flat" cmpd="sng" algn="ctr">
            <a:solidFill>
              <a:srgbClr val="006600"/>
            </a:solidFill>
            <a:prstDash val="solid"/>
            <a:round/>
            <a:headEnd type="none" w="med" len="med"/>
            <a:tailEnd type="none" w="med" len="med"/>
          </a:ln>
          <a:effectLst/>
        </p:spPr>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546" y="6209747"/>
            <a:ext cx="1780491" cy="548640"/>
          </a:xfrm>
          <a:prstGeom prst="rect">
            <a:avLst/>
          </a:prstGeom>
        </p:spPr>
      </p:pic>
      <p:pic>
        <p:nvPicPr>
          <p:cNvPr id="10" name="Picture 10" descr="ORNL leaf with text.png"/>
          <p:cNvPicPr>
            <a:picLocks noChangeAspect="1"/>
          </p:cNvPicPr>
          <p:nvPr userDrawn="1"/>
        </p:nvPicPr>
        <p:blipFill>
          <a:blip r:embed="rId3" cstate="email"/>
          <a:srcRect/>
          <a:stretch>
            <a:fillRect/>
          </a:stretch>
        </p:blipFill>
        <p:spPr bwMode="auto">
          <a:xfrm>
            <a:off x="5346118" y="6174278"/>
            <a:ext cx="3338513" cy="561975"/>
          </a:xfrm>
          <a:prstGeom prst="rect">
            <a:avLst/>
          </a:prstGeom>
          <a:noFill/>
          <a:ln w="9525">
            <a:noFill/>
            <a:miter lim="800000"/>
            <a:headEnd/>
            <a:tailEnd/>
          </a:ln>
        </p:spPr>
      </p:pic>
    </p:spTree>
    <p:extLst>
      <p:ext uri="{BB962C8B-B14F-4D97-AF65-F5344CB8AC3E}">
        <p14:creationId xmlns:p14="http://schemas.microsoft.com/office/powerpoint/2010/main" val="1077624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6600"/>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pic>
        <p:nvPicPr>
          <p:cNvPr id="7" name="Picture 10" descr="ORNL leaf with text.png"/>
          <p:cNvPicPr>
            <a:picLocks noChangeAspect="1"/>
          </p:cNvPicPr>
          <p:nvPr userDrawn="1"/>
        </p:nvPicPr>
        <p:blipFill>
          <a:blip r:embed="rId2" cstate="email"/>
          <a:srcRect/>
          <a:stretch>
            <a:fillRect/>
          </a:stretch>
        </p:blipFill>
        <p:spPr bwMode="auto">
          <a:xfrm>
            <a:off x="5346118" y="6174278"/>
            <a:ext cx="3338513" cy="561975"/>
          </a:xfrm>
          <a:prstGeom prst="rect">
            <a:avLst/>
          </a:prstGeom>
          <a:noFill/>
          <a:ln w="9525">
            <a:noFill/>
            <a:miter lim="800000"/>
            <a:headEnd/>
            <a:tailEnd/>
          </a:ln>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546" y="6209747"/>
            <a:ext cx="1780491" cy="548640"/>
          </a:xfrm>
          <a:prstGeom prst="rect">
            <a:avLst/>
          </a:prstGeom>
        </p:spPr>
      </p:pic>
    </p:spTree>
    <p:extLst>
      <p:ext uri="{BB962C8B-B14F-4D97-AF65-F5344CB8AC3E}">
        <p14:creationId xmlns:p14="http://schemas.microsoft.com/office/powerpoint/2010/main" val="7763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546" y="6209747"/>
            <a:ext cx="1780491" cy="548640"/>
          </a:xfrm>
          <a:prstGeom prst="rect">
            <a:avLst/>
          </a:prstGeom>
        </p:spPr>
      </p:pic>
      <p:pic>
        <p:nvPicPr>
          <p:cNvPr id="8" name="Picture 10" descr="ORNL leaf with text.png"/>
          <p:cNvPicPr>
            <a:picLocks noChangeAspect="1"/>
          </p:cNvPicPr>
          <p:nvPr userDrawn="1"/>
        </p:nvPicPr>
        <p:blipFill>
          <a:blip r:embed="rId3" cstate="email"/>
          <a:srcRect/>
          <a:stretch>
            <a:fillRect/>
          </a:stretch>
        </p:blipFill>
        <p:spPr bwMode="auto">
          <a:xfrm>
            <a:off x="5346118" y="6174278"/>
            <a:ext cx="3338513" cy="561975"/>
          </a:xfrm>
          <a:prstGeom prst="rect">
            <a:avLst/>
          </a:prstGeom>
          <a:noFill/>
          <a:ln w="9525">
            <a:noFill/>
            <a:miter lim="800000"/>
            <a:headEnd/>
            <a:tailEnd/>
          </a:ln>
        </p:spPr>
      </p:pic>
    </p:spTree>
    <p:extLst>
      <p:ext uri="{BB962C8B-B14F-4D97-AF65-F5344CB8AC3E}">
        <p14:creationId xmlns:p14="http://schemas.microsoft.com/office/powerpoint/2010/main" val="91507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66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pic>
        <p:nvPicPr>
          <p:cNvPr id="9" name="Picture 10" descr="ORNL leaf with text.png"/>
          <p:cNvPicPr>
            <a:picLocks noChangeAspect="1"/>
          </p:cNvPicPr>
          <p:nvPr userDrawn="1"/>
        </p:nvPicPr>
        <p:blipFill>
          <a:blip r:embed="rId2" cstate="email"/>
          <a:srcRect/>
          <a:stretch>
            <a:fillRect/>
          </a:stretch>
        </p:blipFill>
        <p:spPr bwMode="auto">
          <a:xfrm>
            <a:off x="5379674" y="6142941"/>
            <a:ext cx="3338513" cy="561975"/>
          </a:xfrm>
          <a:prstGeom prst="rect">
            <a:avLst/>
          </a:prstGeom>
          <a:noFill/>
          <a:ln w="9525">
            <a:noFill/>
            <a:miter lim="800000"/>
            <a:headEnd/>
            <a:tailEnd/>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546" y="6209747"/>
            <a:ext cx="1780491" cy="548640"/>
          </a:xfrm>
          <a:prstGeom prst="rect">
            <a:avLst/>
          </a:prstGeom>
        </p:spPr>
      </p:pic>
    </p:spTree>
    <p:extLst>
      <p:ext uri="{BB962C8B-B14F-4D97-AF65-F5344CB8AC3E}">
        <p14:creationId xmlns:p14="http://schemas.microsoft.com/office/powerpoint/2010/main" val="1174596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546" y="6209747"/>
            <a:ext cx="1780491" cy="548640"/>
          </a:xfrm>
          <a:prstGeom prst="rect">
            <a:avLst/>
          </a:prstGeom>
        </p:spPr>
      </p:pic>
      <p:pic>
        <p:nvPicPr>
          <p:cNvPr id="7" name="Picture 10" descr="ORNL leaf with text.png"/>
          <p:cNvPicPr>
            <a:picLocks noChangeAspect="1"/>
          </p:cNvPicPr>
          <p:nvPr userDrawn="1"/>
        </p:nvPicPr>
        <p:blipFill>
          <a:blip r:embed="rId3" cstate="email"/>
          <a:srcRect/>
          <a:stretch>
            <a:fillRect/>
          </a:stretch>
        </p:blipFill>
        <p:spPr bwMode="auto">
          <a:xfrm>
            <a:off x="5262229" y="6168109"/>
            <a:ext cx="3338513" cy="561975"/>
          </a:xfrm>
          <a:prstGeom prst="rect">
            <a:avLst/>
          </a:prstGeom>
          <a:noFill/>
          <a:ln w="9525">
            <a:noFill/>
            <a:miter lim="800000"/>
            <a:headEnd/>
            <a:tailEnd/>
          </a:ln>
        </p:spPr>
      </p:pic>
    </p:spTree>
    <p:extLst>
      <p:ext uri="{BB962C8B-B14F-4D97-AF65-F5344CB8AC3E}">
        <p14:creationId xmlns:p14="http://schemas.microsoft.com/office/powerpoint/2010/main" val="189424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045" y="6209747"/>
            <a:ext cx="1780491" cy="548640"/>
          </a:xfrm>
          <a:prstGeom prst="rect">
            <a:avLst/>
          </a:prstGeom>
        </p:spPr>
      </p:pic>
      <p:pic>
        <p:nvPicPr>
          <p:cNvPr id="6" name="Picture 10" descr="ORNL leaf with text.png"/>
          <p:cNvPicPr>
            <a:picLocks noChangeAspect="1"/>
          </p:cNvPicPr>
          <p:nvPr userDrawn="1"/>
        </p:nvPicPr>
        <p:blipFill>
          <a:blip r:embed="rId3" cstate="email"/>
          <a:srcRect/>
          <a:stretch>
            <a:fillRect/>
          </a:stretch>
        </p:blipFill>
        <p:spPr bwMode="auto">
          <a:xfrm>
            <a:off x="5379674" y="6142941"/>
            <a:ext cx="3338513" cy="561975"/>
          </a:xfrm>
          <a:prstGeom prst="rect">
            <a:avLst/>
          </a:prstGeom>
          <a:noFill/>
          <a:ln w="9525">
            <a:noFill/>
            <a:miter lim="800000"/>
            <a:headEnd/>
            <a:tailEnd/>
          </a:ln>
        </p:spPr>
      </p:pic>
    </p:spTree>
    <p:extLst>
      <p:ext uri="{BB962C8B-B14F-4D97-AF65-F5344CB8AC3E}">
        <p14:creationId xmlns:p14="http://schemas.microsoft.com/office/powerpoint/2010/main" val="2837759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546" y="6209747"/>
            <a:ext cx="1780491" cy="548640"/>
          </a:xfrm>
          <a:prstGeom prst="rect">
            <a:avLst/>
          </a:prstGeom>
        </p:spPr>
      </p:pic>
      <p:pic>
        <p:nvPicPr>
          <p:cNvPr id="9" name="Picture 10" descr="ORNL leaf with text.png"/>
          <p:cNvPicPr>
            <a:picLocks noChangeAspect="1"/>
          </p:cNvPicPr>
          <p:nvPr userDrawn="1"/>
        </p:nvPicPr>
        <p:blipFill>
          <a:blip r:embed="rId3" cstate="email"/>
          <a:srcRect/>
          <a:stretch>
            <a:fillRect/>
          </a:stretch>
        </p:blipFill>
        <p:spPr bwMode="auto">
          <a:xfrm>
            <a:off x="5346118" y="6174278"/>
            <a:ext cx="3338513" cy="561975"/>
          </a:xfrm>
          <a:prstGeom prst="rect">
            <a:avLst/>
          </a:prstGeom>
          <a:noFill/>
          <a:ln w="9525">
            <a:noFill/>
            <a:miter lim="800000"/>
            <a:headEnd/>
            <a:tailEnd/>
          </a:ln>
        </p:spPr>
      </p:pic>
    </p:spTree>
    <p:extLst>
      <p:ext uri="{BB962C8B-B14F-4D97-AF65-F5344CB8AC3E}">
        <p14:creationId xmlns:p14="http://schemas.microsoft.com/office/powerpoint/2010/main" val="358451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546" y="6209747"/>
            <a:ext cx="1780491" cy="548640"/>
          </a:xfrm>
          <a:prstGeom prst="rect">
            <a:avLst/>
          </a:prstGeom>
        </p:spPr>
      </p:pic>
      <p:pic>
        <p:nvPicPr>
          <p:cNvPr id="9" name="Picture 10" descr="ORNL leaf with text.png"/>
          <p:cNvPicPr>
            <a:picLocks noChangeAspect="1"/>
          </p:cNvPicPr>
          <p:nvPr userDrawn="1"/>
        </p:nvPicPr>
        <p:blipFill>
          <a:blip r:embed="rId3" cstate="email"/>
          <a:srcRect/>
          <a:stretch>
            <a:fillRect/>
          </a:stretch>
        </p:blipFill>
        <p:spPr bwMode="auto">
          <a:xfrm>
            <a:off x="5346118" y="6174278"/>
            <a:ext cx="3338513" cy="561975"/>
          </a:xfrm>
          <a:prstGeom prst="rect">
            <a:avLst/>
          </a:prstGeom>
          <a:noFill/>
          <a:ln w="9525">
            <a:noFill/>
            <a:miter lim="800000"/>
            <a:headEnd/>
            <a:tailEnd/>
          </a:ln>
        </p:spPr>
      </p:pic>
    </p:spTree>
    <p:extLst>
      <p:ext uri="{BB962C8B-B14F-4D97-AF65-F5344CB8AC3E}">
        <p14:creationId xmlns:p14="http://schemas.microsoft.com/office/powerpoint/2010/main" val="3672618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7" name="Straight Connector 6"/>
          <p:cNvCxnSpPr/>
          <p:nvPr userDrawn="1"/>
        </p:nvCxnSpPr>
        <p:spPr bwMode="auto">
          <a:xfrm>
            <a:off x="472546" y="1417638"/>
            <a:ext cx="8214254" cy="0"/>
          </a:xfrm>
          <a:prstGeom prst="line">
            <a:avLst/>
          </a:prstGeom>
          <a:solidFill>
            <a:schemeClr val="accent1"/>
          </a:solidFill>
          <a:ln w="22225" cap="flat" cmpd="sng" algn="ctr">
            <a:solidFill>
              <a:srgbClr val="006600"/>
            </a:solidFill>
            <a:prstDash val="solid"/>
            <a:round/>
            <a:headEnd type="none" w="med" len="med"/>
            <a:tailEnd type="none" w="med" len="med"/>
          </a:ln>
          <a:effec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546" y="6209747"/>
            <a:ext cx="1780491" cy="548640"/>
          </a:xfrm>
          <a:prstGeom prst="rect">
            <a:avLst/>
          </a:prstGeom>
        </p:spPr>
      </p:pic>
      <p:pic>
        <p:nvPicPr>
          <p:cNvPr id="9" name="Picture 10" descr="ORNL leaf with text.png"/>
          <p:cNvPicPr>
            <a:picLocks noChangeAspect="1"/>
          </p:cNvPicPr>
          <p:nvPr userDrawn="1"/>
        </p:nvPicPr>
        <p:blipFill>
          <a:blip r:embed="rId3" cstate="email"/>
          <a:srcRect/>
          <a:stretch>
            <a:fillRect/>
          </a:stretch>
        </p:blipFill>
        <p:spPr bwMode="auto">
          <a:xfrm>
            <a:off x="5354507" y="6142941"/>
            <a:ext cx="3338513" cy="561975"/>
          </a:xfrm>
          <a:prstGeom prst="rect">
            <a:avLst/>
          </a:prstGeom>
          <a:noFill/>
          <a:ln w="9525">
            <a:noFill/>
            <a:miter lim="800000"/>
            <a:headEnd/>
            <a:tailEnd/>
          </a:ln>
        </p:spPr>
      </p:pic>
    </p:spTree>
    <p:extLst>
      <p:ext uri="{BB962C8B-B14F-4D97-AF65-F5344CB8AC3E}">
        <p14:creationId xmlns:p14="http://schemas.microsoft.com/office/powerpoint/2010/main" val="21102928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jpg"/><Relationship Id="rId1" Type="http://schemas.openxmlformats.org/officeDocument/2006/relationships/theme" Target="../theme/theme2.xml"/><Relationship Id="rId2" Type="http://schemas.openxmlformats.org/officeDocument/2006/relationships/image" Target="NUL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pPr>
            <a:endParaRPr lang="en-US">
              <a:solidFill>
                <a:srgbClr val="000000"/>
              </a:solidFill>
              <a:latin typeface="Arial" pitchFamily="34" charset="0"/>
            </a:endParaRPr>
          </a:p>
        </p:txBody>
      </p:sp>
    </p:spTree>
    <p:extLst>
      <p:ext uri="{BB962C8B-B14F-4D97-AF65-F5344CB8AC3E}">
        <p14:creationId xmlns:p14="http://schemas.microsoft.com/office/powerpoint/2010/main" val="3451915709"/>
      </p:ext>
    </p:extLst>
  </p:cSld>
  <p:clrMap bg1="lt1" tx1="dk1" bg2="lt2" tx2="dk2" accent1="accent1" accent2="accent2" accent3="accent3" accent4="accent4" accent5="accent5" accent6="accent6" hlink="hlink" folHlink="folHlink"/>
  <p:sldLayoutIdLst>
    <p:sldLayoutId id="2147483815" r:id="rId1"/>
    <p:sldLayoutId id="2147483803" r:id="rId2"/>
    <p:sldLayoutId id="2147483804" r:id="rId3"/>
    <p:sldLayoutId id="2147483805"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l" rtl="0" eaLnBrk="1" fontAlgn="base" hangingPunct="1">
        <a:spcBef>
          <a:spcPct val="0"/>
        </a:spcBef>
        <a:spcAft>
          <a:spcPct val="0"/>
        </a:spcAft>
        <a:defRPr sz="4400">
          <a:solidFill>
            <a:srgbClr val="006600"/>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Calibri" pitchFamily="34" charset="0"/>
        </a:defRPr>
      </a:lvl2pPr>
      <a:lvl3pPr marL="1143000" indent="-228600" algn="l" rtl="0" eaLnBrk="1" fontAlgn="base" hangingPunct="1">
        <a:spcBef>
          <a:spcPct val="20000"/>
        </a:spcBef>
        <a:spcAft>
          <a:spcPct val="0"/>
        </a:spcAft>
        <a:buChar char="•"/>
        <a:defRPr sz="2400">
          <a:solidFill>
            <a:schemeClr val="tx1"/>
          </a:solidFill>
          <a:latin typeface="Calibri" pitchFamily="34" charset="0"/>
        </a:defRPr>
      </a:lvl3pPr>
      <a:lvl4pPr marL="1600200" indent="-228600" algn="l" rtl="0" eaLnBrk="1" fontAlgn="base" hangingPunct="1">
        <a:spcBef>
          <a:spcPct val="20000"/>
        </a:spcBef>
        <a:spcAft>
          <a:spcPct val="0"/>
        </a:spcAft>
        <a:buChar char="–"/>
        <a:defRPr sz="2000">
          <a:solidFill>
            <a:schemeClr val="tx1"/>
          </a:solidFill>
          <a:latin typeface="Calibri" pitchFamily="34" charset="0"/>
        </a:defRPr>
      </a:lvl4pPr>
      <a:lvl5pPr marL="2057400" indent="-228600" algn="l" rtl="0" eaLnBrk="1" fontAlgn="base" hangingPunct="1">
        <a:spcBef>
          <a:spcPct val="20000"/>
        </a:spcBef>
        <a:spcAft>
          <a:spcPct val="0"/>
        </a:spcAft>
        <a:buChar char="»"/>
        <a:defRPr sz="20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Rectangle 222"/>
          <p:cNvSpPr>
            <a:spLocks noGrp="1" noChangeArrowheads="1"/>
          </p:cNvSpPr>
          <p:nvPr>
            <p:ph type="body" idx="1"/>
          </p:nvPr>
        </p:nvSpPr>
        <p:spPr bwMode="auto">
          <a:xfrm>
            <a:off x="120650" y="1354138"/>
            <a:ext cx="8229600" cy="1890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07" name="Rectangle 225"/>
          <p:cNvSpPr>
            <a:spLocks noGrp="1" noChangeArrowheads="1"/>
          </p:cNvSpPr>
          <p:nvPr>
            <p:ph type="title"/>
          </p:nvPr>
        </p:nvSpPr>
        <p:spPr bwMode="auto">
          <a:xfrm>
            <a:off x="120650" y="153988"/>
            <a:ext cx="6920051" cy="4693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pic>
        <p:nvPicPr>
          <p:cNvPr id="6" name="Picture 5" descr="CCSIlogoOutlines.jpg"/>
          <p:cNvPicPr>
            <a:picLocks noChangeAspect="1"/>
          </p:cNvPicPr>
          <p:nvPr/>
        </p:nvPicPr>
        <p:blipFill>
          <a:blip r:embed="rId2" cstate="email"/>
          <a:stretch>
            <a:fillRect/>
          </a:stretch>
        </p:blipFill>
        <p:spPr>
          <a:xfrm>
            <a:off x="7040701" y="104206"/>
            <a:ext cx="2003198" cy="593113"/>
          </a:xfrm>
          <a:prstGeom prst="rect">
            <a:avLst/>
          </a:prstGeom>
        </p:spPr>
      </p:pic>
      <p:pic>
        <p:nvPicPr>
          <p:cNvPr id="7" name="Picture 10" descr="ORNL leaf with text.png"/>
          <p:cNvPicPr>
            <a:picLocks noChangeAspect="1"/>
          </p:cNvPicPr>
          <p:nvPr userDrawn="1"/>
        </p:nvPicPr>
        <p:blipFill>
          <a:blip r:embed="rId3" cstate="email"/>
          <a:srcRect/>
          <a:stretch>
            <a:fillRect/>
          </a:stretch>
        </p:blipFill>
        <p:spPr bwMode="auto">
          <a:xfrm>
            <a:off x="5346118" y="6174278"/>
            <a:ext cx="3338513" cy="561975"/>
          </a:xfrm>
          <a:prstGeom prst="rect">
            <a:avLst/>
          </a:prstGeom>
          <a:noFill/>
          <a:ln w="9525">
            <a:noFill/>
            <a:miter lim="800000"/>
            <a:headEnd/>
            <a:tailEnd/>
          </a:ln>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2546" y="6209747"/>
            <a:ext cx="1780491" cy="548640"/>
          </a:xfrm>
          <a:prstGeom prst="rect">
            <a:avLst/>
          </a:prstGeom>
        </p:spPr>
      </p:pic>
    </p:spTree>
    <p:extLst>
      <p:ext uri="{BB962C8B-B14F-4D97-AF65-F5344CB8AC3E}">
        <p14:creationId xmlns:p14="http://schemas.microsoft.com/office/powerpoint/2010/main" val="1170686172"/>
      </p:ext>
    </p:extLst>
  </p:cSld>
  <p:clrMap bg1="lt1" tx1="dk1" bg2="lt2" tx2="dk2" accent1="accent1" accent2="accent2" accent3="accent3" accent4="accent4" accent5="accent5" accent6="accent6" hlink="hlink" folHlink="folHlink"/>
  <p:hf hdr="0" ftr="0" dt="0"/>
  <p:txStyles>
    <p:titleStyle>
      <a:lvl1pPr algn="l" rtl="0" eaLnBrk="0" fontAlgn="base" hangingPunct="0">
        <a:lnSpc>
          <a:spcPct val="85000"/>
        </a:lnSpc>
        <a:spcBef>
          <a:spcPct val="0"/>
        </a:spcBef>
        <a:spcAft>
          <a:spcPct val="0"/>
        </a:spcAft>
        <a:defRPr sz="2800">
          <a:solidFill>
            <a:srgbClr val="00673E"/>
          </a:solidFill>
          <a:latin typeface="+mj-lt"/>
          <a:ea typeface="ＭＳ Ｐゴシック" pitchFamily="-106" charset="-128"/>
          <a:cs typeface="ＭＳ Ｐゴシック" pitchFamily="-106" charset="-128"/>
        </a:defRPr>
      </a:lvl1pPr>
      <a:lvl2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2pPr>
      <a:lvl3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3pPr>
      <a:lvl4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4pPr>
      <a:lvl5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p:titleStyle>
    <p:bodyStyle>
      <a:lvl1pPr marL="342900" indent="-342900" algn="l" rtl="0" eaLnBrk="0" fontAlgn="base" hangingPunct="0">
        <a:lnSpc>
          <a:spcPct val="90000"/>
        </a:lnSpc>
        <a:spcBef>
          <a:spcPct val="60000"/>
        </a:spcBef>
        <a:spcAft>
          <a:spcPct val="0"/>
        </a:spcAft>
        <a:buClr>
          <a:srgbClr val="01673E"/>
        </a:buClr>
        <a:buFont typeface="Symbol" pitchFamily="-106" charset="2"/>
        <a:buChar char="·"/>
        <a:defRPr sz="2800" b="1">
          <a:solidFill>
            <a:srgbClr val="000000"/>
          </a:solidFill>
          <a:latin typeface="Arial Narrow" pitchFamily="34" charset="0"/>
          <a:ea typeface="ＭＳ Ｐゴシック" pitchFamily="-106" charset="-128"/>
          <a:cs typeface="ＭＳ Ｐゴシック" pitchFamily="-106" charset="-128"/>
        </a:defRPr>
      </a:lvl1pPr>
      <a:lvl2pPr marL="742950" indent="-285750" algn="l" rtl="0" eaLnBrk="0" fontAlgn="base" hangingPunct="0">
        <a:lnSpc>
          <a:spcPct val="90000"/>
        </a:lnSpc>
        <a:spcBef>
          <a:spcPct val="35000"/>
        </a:spcBef>
        <a:spcAft>
          <a:spcPct val="0"/>
        </a:spcAft>
        <a:buClr>
          <a:srgbClr val="01673E"/>
        </a:buClr>
        <a:buFont typeface="Arial" pitchFamily="-106" charset="0"/>
        <a:buChar char="–"/>
        <a:defRPr sz="2400" b="1">
          <a:solidFill>
            <a:srgbClr val="000000"/>
          </a:solidFill>
          <a:latin typeface="Arial Narrow" pitchFamily="34" charset="0"/>
          <a:ea typeface="ＭＳ Ｐゴシック" pitchFamily="-106" charset="-128"/>
        </a:defRPr>
      </a:lvl2pPr>
      <a:lvl3pPr marL="1143000" indent="-228600" algn="l" rtl="0" eaLnBrk="0" fontAlgn="base" hangingPunct="0">
        <a:lnSpc>
          <a:spcPct val="90000"/>
        </a:lnSpc>
        <a:spcBef>
          <a:spcPct val="25000"/>
        </a:spcBef>
        <a:spcAft>
          <a:spcPct val="0"/>
        </a:spcAft>
        <a:buClr>
          <a:srgbClr val="01673E"/>
        </a:buClr>
        <a:buFont typeface="Symbol" pitchFamily="-106" charset="2"/>
        <a:buChar char="·"/>
        <a:defRPr sz="2000" b="1">
          <a:solidFill>
            <a:srgbClr val="000000"/>
          </a:solidFill>
          <a:latin typeface="Arial Narrow" pitchFamily="34" charset="0"/>
          <a:ea typeface="ＭＳ Ｐゴシック" pitchFamily="-106" charset="-128"/>
        </a:defRPr>
      </a:lvl3pPr>
      <a:lvl4pPr marL="1600200" indent="-228600" algn="l" rtl="0" eaLnBrk="0" fontAlgn="base" hangingPunct="0">
        <a:lnSpc>
          <a:spcPct val="90000"/>
        </a:lnSpc>
        <a:spcBef>
          <a:spcPct val="20000"/>
        </a:spcBef>
        <a:spcAft>
          <a:spcPct val="0"/>
        </a:spcAft>
        <a:buClr>
          <a:srgbClr val="01673E"/>
        </a:buClr>
        <a:buFont typeface="Arial" pitchFamily="-106" charset="0"/>
        <a:buChar char="–"/>
        <a:defRPr b="1">
          <a:solidFill>
            <a:srgbClr val="000000"/>
          </a:solidFill>
          <a:latin typeface="Arial Narrow" pitchFamily="34" charset="0"/>
          <a:ea typeface="ＭＳ Ｐゴシック" pitchFamily="-106" charset="-128"/>
        </a:defRPr>
      </a:lvl4pPr>
      <a:lvl5pPr marL="2057400" indent="-228600" algn="l" rtl="0" eaLnBrk="0" fontAlgn="base" hangingPunct="0">
        <a:lnSpc>
          <a:spcPct val="90000"/>
        </a:lnSpc>
        <a:spcBef>
          <a:spcPct val="20000"/>
        </a:spcBef>
        <a:spcAft>
          <a:spcPct val="0"/>
        </a:spcAft>
        <a:buClr>
          <a:srgbClr val="01673E"/>
        </a:buClr>
        <a:buFont typeface="Symbol" pitchFamily="-106" charset="2"/>
        <a:buChar char="·"/>
        <a:defRPr b="1">
          <a:solidFill>
            <a:srgbClr val="000000"/>
          </a:solidFill>
          <a:latin typeface="Arial Narrow" pitchFamily="34" charset="0"/>
          <a:ea typeface="ＭＳ Ｐゴシック" pitchFamily="-106" charset="-128"/>
        </a:defRPr>
      </a:lvl5pPr>
      <a:lvl6pPr marL="25146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6pPr>
      <a:lvl7pPr marL="29718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7pPr>
      <a:lvl8pPr marL="34290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8pPr>
      <a:lvl9pPr marL="3886200" indent="-228600" algn="l" rtl="0" eaLnBrk="1" fontAlgn="base" hangingPunct="1">
        <a:lnSpc>
          <a:spcPct val="90000"/>
        </a:lnSpc>
        <a:spcBef>
          <a:spcPct val="20000"/>
        </a:spcBef>
        <a:spcAft>
          <a:spcPct val="0"/>
        </a:spcAft>
        <a:buClr>
          <a:srgbClr val="01673E"/>
        </a:buClr>
        <a:buFont typeface="Symbol" pitchFamily="18" charset="2"/>
        <a:buChar char="·"/>
        <a:defRPr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74108" y="3048000"/>
            <a:ext cx="5165406" cy="2998893"/>
          </a:xfrm>
        </p:spPr>
        <p:txBody>
          <a:bodyPr/>
          <a:lstStyle/>
          <a:p>
            <a:pPr eaLnBrk="0" hangingPunct="0">
              <a:lnSpc>
                <a:spcPct val="60000"/>
              </a:lnSpc>
              <a:spcBef>
                <a:spcPct val="60000"/>
              </a:spcBef>
              <a:buClr>
                <a:srgbClr val="01673E"/>
              </a:buClr>
              <a:defRPr/>
            </a:pPr>
            <a:endParaRPr lang="en-US" dirty="0" smtClean="0">
              <a:solidFill>
                <a:srgbClr val="000000"/>
              </a:solidFill>
              <a:ea typeface="ＭＳ Ｐゴシック" pitchFamily="-106" charset="-128"/>
            </a:endParaRPr>
          </a:p>
          <a:p>
            <a:pPr eaLnBrk="0" hangingPunct="0">
              <a:lnSpc>
                <a:spcPct val="60000"/>
              </a:lnSpc>
              <a:spcBef>
                <a:spcPct val="60000"/>
              </a:spcBef>
              <a:buClr>
                <a:srgbClr val="01673E"/>
              </a:buClr>
              <a:defRPr/>
            </a:pPr>
            <a:r>
              <a:rPr lang="en-US" dirty="0" smtClean="0">
                <a:solidFill>
                  <a:srgbClr val="000000"/>
                </a:solidFill>
                <a:ea typeface="ＭＳ Ｐゴシック" pitchFamily="-106" charset="-128"/>
              </a:rPr>
              <a:t>Tom </a:t>
            </a:r>
            <a:r>
              <a:rPr lang="en-US" dirty="0">
                <a:solidFill>
                  <a:srgbClr val="000000"/>
                </a:solidFill>
                <a:ea typeface="ＭＳ Ｐゴシック" pitchFamily="-106" charset="-128"/>
              </a:rPr>
              <a:t>Wilbanks</a:t>
            </a:r>
          </a:p>
          <a:p>
            <a:pPr eaLnBrk="0" hangingPunct="0">
              <a:lnSpc>
                <a:spcPct val="60000"/>
              </a:lnSpc>
              <a:spcBef>
                <a:spcPct val="60000"/>
              </a:spcBef>
              <a:buClr>
                <a:srgbClr val="01673E"/>
              </a:buClr>
              <a:defRPr/>
            </a:pPr>
            <a:r>
              <a:rPr lang="en-US" dirty="0" smtClean="0">
                <a:solidFill>
                  <a:srgbClr val="000000"/>
                </a:solidFill>
                <a:ea typeface="ＭＳ Ｐゴシック" pitchFamily="-106" charset="-128"/>
              </a:rPr>
              <a:t>Oak Ridge National Laboratory</a:t>
            </a:r>
          </a:p>
          <a:p>
            <a:pPr eaLnBrk="0" hangingPunct="0">
              <a:lnSpc>
                <a:spcPct val="60000"/>
              </a:lnSpc>
              <a:spcBef>
                <a:spcPct val="60000"/>
              </a:spcBef>
              <a:buClr>
                <a:srgbClr val="01673E"/>
              </a:buClr>
              <a:defRPr/>
            </a:pPr>
            <a:endParaRPr lang="en-US" dirty="0">
              <a:solidFill>
                <a:srgbClr val="000000"/>
              </a:solidFill>
              <a:ea typeface="ＭＳ Ｐゴシック" pitchFamily="-106" charset="-128"/>
            </a:endParaRPr>
          </a:p>
          <a:p>
            <a:pPr eaLnBrk="0" hangingPunct="0">
              <a:lnSpc>
                <a:spcPct val="60000"/>
              </a:lnSpc>
              <a:spcBef>
                <a:spcPct val="60000"/>
              </a:spcBef>
              <a:buClr>
                <a:srgbClr val="01673E"/>
              </a:buClr>
              <a:defRPr/>
            </a:pPr>
            <a:r>
              <a:rPr lang="en-US" sz="2000" dirty="0" smtClean="0">
                <a:solidFill>
                  <a:srgbClr val="000000"/>
                </a:solidFill>
                <a:ea typeface="ＭＳ Ｐゴシック" pitchFamily="-106" charset="-128"/>
              </a:rPr>
              <a:t>2014 Climate Modeling PI Meeting, </a:t>
            </a:r>
          </a:p>
          <a:p>
            <a:pPr eaLnBrk="0" hangingPunct="0">
              <a:lnSpc>
                <a:spcPct val="60000"/>
              </a:lnSpc>
              <a:spcBef>
                <a:spcPct val="60000"/>
              </a:spcBef>
              <a:buClr>
                <a:srgbClr val="01673E"/>
              </a:buClr>
              <a:defRPr/>
            </a:pPr>
            <a:r>
              <a:rPr lang="en-US" sz="2000" dirty="0" smtClean="0">
                <a:solidFill>
                  <a:srgbClr val="000000"/>
                </a:solidFill>
                <a:ea typeface="ＭＳ Ｐゴシック" pitchFamily="-106" charset="-128"/>
              </a:rPr>
              <a:t>U.S. Department of Energy, Office of Science</a:t>
            </a:r>
          </a:p>
          <a:p>
            <a:pPr eaLnBrk="0" hangingPunct="0">
              <a:lnSpc>
                <a:spcPct val="60000"/>
              </a:lnSpc>
              <a:spcBef>
                <a:spcPct val="60000"/>
              </a:spcBef>
              <a:buClr>
                <a:srgbClr val="01673E"/>
              </a:buClr>
              <a:defRPr/>
            </a:pPr>
            <a:r>
              <a:rPr lang="en-US" sz="2000" dirty="0" smtClean="0">
                <a:solidFill>
                  <a:srgbClr val="000000"/>
                </a:solidFill>
                <a:ea typeface="ＭＳ Ｐゴシック" pitchFamily="-106" charset="-128"/>
              </a:rPr>
              <a:t>12 May 2014</a:t>
            </a:r>
            <a:endParaRPr lang="en-US" sz="2000" dirty="0">
              <a:solidFill>
                <a:srgbClr val="000000"/>
              </a:solidFill>
              <a:ea typeface="ＭＳ Ｐゴシック" pitchFamily="-106" charset="-128"/>
            </a:endParaRPr>
          </a:p>
          <a:p>
            <a:pPr eaLnBrk="0" hangingPunct="0">
              <a:lnSpc>
                <a:spcPct val="60000"/>
              </a:lnSpc>
              <a:spcBef>
                <a:spcPct val="60000"/>
              </a:spcBef>
              <a:buClr>
                <a:srgbClr val="01673E"/>
              </a:buClr>
              <a:defRPr/>
            </a:pPr>
            <a:endParaRPr lang="en-US" dirty="0">
              <a:solidFill>
                <a:srgbClr val="000000"/>
              </a:solidFill>
              <a:ea typeface="ＭＳ Ｐゴシック" pitchFamily="-106" charset="-128"/>
            </a:endParaRPr>
          </a:p>
        </p:txBody>
      </p:sp>
      <p:sp>
        <p:nvSpPr>
          <p:cNvPr id="4" name="Title 3"/>
          <p:cNvSpPr>
            <a:spLocks noGrp="1"/>
          </p:cNvSpPr>
          <p:nvPr>
            <p:ph type="ctrTitle"/>
          </p:nvPr>
        </p:nvSpPr>
        <p:spPr>
          <a:xfrm>
            <a:off x="168275" y="191558"/>
            <a:ext cx="4592637" cy="3184525"/>
          </a:xfrm>
        </p:spPr>
        <p:txBody>
          <a:bodyPr/>
          <a:lstStyle/>
          <a:p>
            <a:pPr>
              <a:lnSpc>
                <a:spcPct val="80000"/>
              </a:lnSpc>
              <a:spcAft>
                <a:spcPts val="1200"/>
              </a:spcAft>
            </a:pPr>
            <a:r>
              <a:rPr lang="en-US" sz="3600" dirty="0" smtClean="0">
                <a:latin typeface="Calibri BOLD"/>
                <a:cs typeface="Calibri BOLD"/>
              </a:rPr>
              <a:t>Perspectives on Climate Change Impacts, Adaptations, and Vulnerabilities (IAV)</a:t>
            </a:r>
            <a:endParaRPr lang="en-US" sz="3600" dirty="0">
              <a:latin typeface="Calibri BOLD"/>
              <a:cs typeface="Calibri BOLD"/>
            </a:endParaRPr>
          </a:p>
        </p:txBody>
      </p:sp>
    </p:spTree>
    <p:extLst>
      <p:ext uri="{BB962C8B-B14F-4D97-AF65-F5344CB8AC3E}">
        <p14:creationId xmlns:p14="http://schemas.microsoft.com/office/powerpoint/2010/main" val="29857204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0079" y="1480654"/>
            <a:ext cx="3010546" cy="2954655"/>
          </a:xfrm>
          <a:prstGeom prst="rect">
            <a:avLst/>
          </a:prstGeom>
          <a:noFill/>
        </p:spPr>
        <p:txBody>
          <a:bodyPr wrap="square" rtlCol="0">
            <a:spAutoFit/>
          </a:bodyPr>
          <a:lstStyle/>
          <a:p>
            <a:pPr algn="ctr"/>
            <a:r>
              <a:rPr lang="en-US" sz="2200" b="1" dirty="0" smtClean="0">
                <a:latin typeface="Arial"/>
                <a:cs typeface="Arial"/>
              </a:rPr>
              <a:t>Preliminary Findings</a:t>
            </a:r>
          </a:p>
          <a:p>
            <a:endParaRPr lang="en-US" sz="1200" b="1" dirty="0" smtClean="0">
              <a:latin typeface="Arial"/>
              <a:cs typeface="Arial"/>
            </a:endParaRPr>
          </a:p>
          <a:p>
            <a:r>
              <a:rPr lang="en-US" sz="1400" b="1" dirty="0">
                <a:latin typeface="Arial"/>
                <a:cs typeface="Arial"/>
              </a:rPr>
              <a:t>R</a:t>
            </a:r>
            <a:r>
              <a:rPr lang="en-US" sz="1400" b="1" dirty="0" smtClean="0">
                <a:latin typeface="Arial"/>
                <a:cs typeface="Arial"/>
              </a:rPr>
              <a:t>esults demonstrate the feasibility of generating high resolution energy demand maps under different climate scenarios, the ability to couple power systems to changes in the water availability and hydrology changes, and the ability to perform “what if” analyses based on technology policies.</a:t>
            </a:r>
          </a:p>
          <a:p>
            <a:pPr marL="342900" indent="-342900">
              <a:buFont typeface="Arial" panose="020B0604020202020204" pitchFamily="34" charset="0"/>
              <a:buChar char="•"/>
            </a:pPr>
            <a:endParaRPr lang="en-US" sz="1200" b="1" dirty="0" smtClean="0">
              <a:latin typeface="Arial"/>
              <a:cs typeface="Arial"/>
            </a:endParaRPr>
          </a:p>
        </p:txBody>
      </p:sp>
      <p:sp>
        <p:nvSpPr>
          <p:cNvPr id="9" name="TextBox 8"/>
          <p:cNvSpPr txBox="1"/>
          <p:nvPr/>
        </p:nvSpPr>
        <p:spPr>
          <a:xfrm>
            <a:off x="155678" y="232475"/>
            <a:ext cx="8841783" cy="892552"/>
          </a:xfrm>
          <a:prstGeom prst="rect">
            <a:avLst/>
          </a:prstGeom>
          <a:noFill/>
        </p:spPr>
        <p:txBody>
          <a:bodyPr wrap="square" rtlCol="0">
            <a:spAutoFit/>
          </a:bodyPr>
          <a:lstStyle/>
          <a:p>
            <a:r>
              <a:rPr lang="en-US" sz="2800" b="1" dirty="0">
                <a:solidFill>
                  <a:srgbClr val="006600"/>
                </a:solidFill>
                <a:latin typeface="Arial Black" panose="020B0A04020102020204" pitchFamily="34" charset="0"/>
              </a:rPr>
              <a:t>Climate</a:t>
            </a:r>
            <a:r>
              <a:rPr lang="en-US" sz="2400" b="1" dirty="0">
                <a:solidFill>
                  <a:srgbClr val="006600"/>
                </a:solidFill>
                <a:latin typeface="Arial Black" panose="020B0A04020102020204" pitchFamily="34" charset="0"/>
              </a:rPr>
              <a:t> Impacts on New Connected Infrastructure </a:t>
            </a:r>
            <a:r>
              <a:rPr lang="en-US" sz="2400" b="1" dirty="0" smtClean="0">
                <a:solidFill>
                  <a:srgbClr val="006600"/>
                </a:solidFill>
                <a:latin typeface="Arial Black" panose="020B0A04020102020204" pitchFamily="34" charset="0"/>
              </a:rPr>
              <a:t>Vulnerabilities</a:t>
            </a:r>
            <a:endParaRPr lang="en-US" sz="2400" dirty="0">
              <a:solidFill>
                <a:srgbClr val="006600"/>
              </a:solidFill>
              <a:latin typeface="Arial Black" panose="020B0A04020102020204" pitchFamily="34" charset="0"/>
            </a:endParaRPr>
          </a:p>
        </p:txBody>
      </p:sp>
      <p:sp>
        <p:nvSpPr>
          <p:cNvPr id="2" name="Rectangle 1"/>
          <p:cNvSpPr/>
          <p:nvPr/>
        </p:nvSpPr>
        <p:spPr>
          <a:xfrm>
            <a:off x="3802897" y="1672131"/>
            <a:ext cx="1991450" cy="2446824"/>
          </a:xfrm>
          <a:prstGeom prst="rect">
            <a:avLst/>
          </a:prstGeom>
        </p:spPr>
        <p:txBody>
          <a:bodyPr wrap="square">
            <a:spAutoFit/>
          </a:bodyPr>
          <a:lstStyle/>
          <a:p>
            <a:r>
              <a:rPr lang="en-US" sz="1700" b="1" dirty="0" smtClean="0">
                <a:latin typeface="Arial"/>
                <a:cs typeface="Arial"/>
              </a:rPr>
              <a:t>Difference in Electricity Demand Per Cell Due to Temperature Rise and Population Shift, </a:t>
            </a:r>
          </a:p>
          <a:p>
            <a:r>
              <a:rPr lang="en-US" sz="1700" b="1" dirty="0" smtClean="0">
                <a:latin typeface="Arial"/>
                <a:cs typeface="Arial"/>
              </a:rPr>
              <a:t>July 2057-July 2004</a:t>
            </a:r>
            <a:endParaRPr lang="en-US" sz="1700" b="1" dirty="0">
              <a:latin typeface="Arial"/>
              <a:cs typeface="Arial"/>
            </a:endParaRPr>
          </a:p>
        </p:txBody>
      </p:sp>
      <p:sp>
        <p:nvSpPr>
          <p:cNvPr id="3" name="Rectangle 2"/>
          <p:cNvSpPr/>
          <p:nvPr/>
        </p:nvSpPr>
        <p:spPr>
          <a:xfrm>
            <a:off x="3530174" y="1125027"/>
            <a:ext cx="4911026" cy="5547332"/>
          </a:xfrm>
          <a:prstGeom prst="rect">
            <a:avLst/>
          </a:prstGeom>
          <a:noFill/>
          <a:ln w="952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897" y="5140272"/>
            <a:ext cx="1278910" cy="1581371"/>
          </a:xfrm>
          <a:prstGeom prst="rect">
            <a:avLst/>
          </a:prstGeom>
        </p:spPr>
      </p:pic>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144" t="3390" r="19681" b="4520"/>
          <a:stretch>
            <a:fillRect/>
          </a:stretch>
        </p:blipFill>
        <p:spPr>
          <a:xfrm>
            <a:off x="5329480" y="1487838"/>
            <a:ext cx="3111720" cy="5028108"/>
          </a:xfrm>
          <a:prstGeom prst="rect">
            <a:avLst/>
          </a:prstGeom>
        </p:spPr>
      </p:pic>
    </p:spTree>
    <p:extLst>
      <p:ext uri="{BB962C8B-B14F-4D97-AF65-F5344CB8AC3E}">
        <p14:creationId xmlns:p14="http://schemas.microsoft.com/office/powerpoint/2010/main" val="25123165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254000" y="1816120"/>
            <a:ext cx="4773184" cy="471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p>
            <a:pPr marL="342900" indent="-342900" defTabSz="914400" eaLnBrk="0" fontAlgn="base" hangingPunct="0">
              <a:lnSpc>
                <a:spcPct val="90000"/>
              </a:lnSpc>
              <a:spcBef>
                <a:spcPct val="60000"/>
              </a:spcBef>
              <a:spcAft>
                <a:spcPct val="0"/>
              </a:spcAft>
              <a:buClr>
                <a:srgbClr val="01673E"/>
              </a:buClr>
              <a:buFont typeface="Symbol" charset="2"/>
              <a:buChar char="·"/>
              <a:defRPr/>
            </a:pPr>
            <a:r>
              <a:rPr lang="en-US" b="1" kern="0" dirty="0" smtClean="0">
                <a:solidFill>
                  <a:srgbClr val="000000"/>
                </a:solidFill>
                <a:latin typeface="Arial"/>
                <a:ea typeface="ＭＳ Ｐゴシック" pitchFamily="-106" charset="-128"/>
                <a:cs typeface="Arial"/>
              </a:rPr>
              <a:t>Stimulated initially by the DOE IARP RIAM project, about which you will hear more….</a:t>
            </a:r>
          </a:p>
          <a:p>
            <a:pPr marL="342900" indent="-342900" defTabSz="914400" eaLnBrk="0" fontAlgn="base" hangingPunct="0">
              <a:lnSpc>
                <a:spcPct val="90000"/>
              </a:lnSpc>
              <a:spcBef>
                <a:spcPct val="60000"/>
              </a:spcBef>
              <a:spcAft>
                <a:spcPct val="0"/>
              </a:spcAft>
              <a:buClr>
                <a:srgbClr val="01673E"/>
              </a:buClr>
              <a:buFont typeface="Symbol" charset="2"/>
              <a:buChar char="·"/>
              <a:defRPr/>
            </a:pPr>
            <a:r>
              <a:rPr lang="en-US" b="1" kern="0" dirty="0" smtClean="0">
                <a:solidFill>
                  <a:srgbClr val="000000"/>
                </a:solidFill>
                <a:latin typeface="Arial"/>
                <a:ea typeface="ＭＳ Ｐゴシック" pitchFamily="-106" charset="-128"/>
                <a:cs typeface="Arial"/>
              </a:rPr>
              <a:t>In order to assess capacity reductions due to projected changes in regional temperature and precipitation in the US SE:</a:t>
            </a:r>
          </a:p>
          <a:p>
            <a:pPr marL="800100" lvl="1" indent="-342900" defTabSz="914400" eaLnBrk="0" fontAlgn="base" hangingPunct="0">
              <a:lnSpc>
                <a:spcPct val="90000"/>
              </a:lnSpc>
              <a:spcBef>
                <a:spcPct val="60000"/>
              </a:spcBef>
              <a:spcAft>
                <a:spcPct val="0"/>
              </a:spcAft>
              <a:buClr>
                <a:srgbClr val="01673E"/>
              </a:buClr>
              <a:buFont typeface="Symbol" charset="2"/>
              <a:buChar char="·"/>
              <a:defRPr/>
            </a:pPr>
            <a:r>
              <a:rPr lang="en-US" sz="1600" b="1" kern="0" dirty="0" smtClean="0">
                <a:solidFill>
                  <a:srgbClr val="006600"/>
                </a:solidFill>
                <a:latin typeface="Arial"/>
                <a:ea typeface="ＭＳ Ｐゴシック" pitchFamily="-106" charset="-128"/>
                <a:cs typeface="Arial"/>
              </a:rPr>
              <a:t>Combines a downscaled climate change scenario for this region with</a:t>
            </a:r>
          </a:p>
          <a:p>
            <a:pPr marL="800100" lvl="1" indent="-342900" defTabSz="914400" eaLnBrk="0" fontAlgn="base" hangingPunct="0">
              <a:lnSpc>
                <a:spcPct val="90000"/>
              </a:lnSpc>
              <a:spcBef>
                <a:spcPct val="60000"/>
              </a:spcBef>
              <a:spcAft>
                <a:spcPct val="0"/>
              </a:spcAft>
              <a:buClr>
                <a:srgbClr val="01673E"/>
              </a:buClr>
              <a:buFont typeface="Symbol" charset="2"/>
              <a:buChar char="·"/>
              <a:defRPr/>
            </a:pPr>
            <a:r>
              <a:rPr lang="en-US" sz="1600" b="1" kern="0" dirty="0" smtClean="0">
                <a:solidFill>
                  <a:srgbClr val="006600"/>
                </a:solidFill>
                <a:latin typeface="Arial"/>
                <a:ea typeface="ＭＳ Ｐゴシック" pitchFamily="-106" charset="-128"/>
                <a:cs typeface="Arial"/>
              </a:rPr>
              <a:t>The CIDM asset-specific geocoded data base on electric power plants and</a:t>
            </a:r>
          </a:p>
          <a:p>
            <a:pPr marL="800100" lvl="1" indent="-342900" defTabSz="914400" eaLnBrk="0" fontAlgn="base" hangingPunct="0">
              <a:lnSpc>
                <a:spcPct val="90000"/>
              </a:lnSpc>
              <a:spcBef>
                <a:spcPct val="60000"/>
              </a:spcBef>
              <a:spcAft>
                <a:spcPct val="0"/>
              </a:spcAft>
              <a:buClr>
                <a:srgbClr val="01673E"/>
              </a:buClr>
              <a:buFont typeface="Symbol" charset="2"/>
              <a:buChar char="·"/>
              <a:defRPr/>
            </a:pPr>
            <a:r>
              <a:rPr lang="en-US" sz="1600" b="1" kern="0" dirty="0" smtClean="0">
                <a:solidFill>
                  <a:srgbClr val="006600"/>
                </a:solidFill>
                <a:latin typeface="Arial"/>
                <a:ea typeface="ＭＳ Ｐゴシック" pitchFamily="-106" charset="-128"/>
                <a:cs typeface="Arial"/>
              </a:rPr>
              <a:t>Sensitivity curves describing relationships between thermal power plant capacity and air and water temperatures</a:t>
            </a:r>
          </a:p>
          <a:p>
            <a:pPr marL="342900" indent="-342900" defTabSz="914400" eaLnBrk="0" fontAlgn="base" hangingPunct="0">
              <a:lnSpc>
                <a:spcPct val="90000"/>
              </a:lnSpc>
              <a:spcBef>
                <a:spcPct val="60000"/>
              </a:spcBef>
              <a:spcAft>
                <a:spcPct val="0"/>
              </a:spcAft>
              <a:buClr>
                <a:srgbClr val="01673E"/>
              </a:buClr>
              <a:buFont typeface="Symbol" charset="2"/>
              <a:buChar char="·"/>
              <a:defRPr/>
            </a:pPr>
            <a:r>
              <a:rPr lang="en-US" sz="1600" b="1" kern="0" dirty="0" smtClean="0">
                <a:solidFill>
                  <a:srgbClr val="000000"/>
                </a:solidFill>
                <a:latin typeface="Arial"/>
                <a:ea typeface="ＭＳ Ｐゴシック" pitchFamily="-106" charset="-128"/>
                <a:cs typeface="Arial"/>
              </a:rPr>
              <a:t>Has required adding considerable detail to the CIDM power plant data base</a:t>
            </a:r>
          </a:p>
        </p:txBody>
      </p:sp>
      <p:sp>
        <p:nvSpPr>
          <p:cNvPr id="5" name="Title 19"/>
          <p:cNvSpPr txBox="1">
            <a:spLocks/>
          </p:cNvSpPr>
          <p:nvPr/>
        </p:nvSpPr>
        <p:spPr bwMode="auto">
          <a:xfrm>
            <a:off x="326354" y="230208"/>
            <a:ext cx="8928100" cy="1336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2800">
                <a:solidFill>
                  <a:srgbClr val="00673E"/>
                </a:solidFill>
                <a:latin typeface="+mj-lt"/>
                <a:ea typeface="ＭＳ Ｐゴシック" pitchFamily="-106" charset="-128"/>
                <a:cs typeface="ＭＳ Ｐゴシック" pitchFamily="-106" charset="-128"/>
              </a:defRPr>
            </a:lvl1pPr>
            <a:lvl2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2pPr>
            <a:lvl3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3pPr>
            <a:lvl4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4pPr>
            <a:lvl5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a:lstStyle>
          <a:p>
            <a:pPr>
              <a:lnSpc>
                <a:spcPct val="80000"/>
              </a:lnSpc>
            </a:pPr>
            <a:r>
              <a:rPr lang="en-US" sz="2500" b="1" dirty="0" smtClean="0">
                <a:solidFill>
                  <a:srgbClr val="006600"/>
                </a:solidFill>
              </a:rPr>
              <a:t>Another Project Has Used CIDM’s Rich Database on Energy Facilities at an Asset Scale to Investigate Sensitivities of Electricity Generation Capacity in the SE to Climate Change (I):</a:t>
            </a:r>
            <a:endParaRPr lang="en-US" sz="2500" b="1" dirty="0">
              <a:solidFill>
                <a:srgbClr val="006600"/>
              </a:solidFill>
            </a:endParaRPr>
          </a:p>
        </p:txBody>
      </p:sp>
      <p:pic>
        <p:nvPicPr>
          <p:cNvPr id="6" name="Picture 5"/>
          <p:cNvPicPr>
            <a:picLocks noChangeAspect="1"/>
          </p:cNvPicPr>
          <p:nvPr/>
        </p:nvPicPr>
        <p:blipFill>
          <a:blip r:embed="rId2"/>
          <a:stretch>
            <a:fillRect/>
          </a:stretch>
        </p:blipFill>
        <p:spPr>
          <a:xfrm>
            <a:off x="5275384" y="1584561"/>
            <a:ext cx="2643454" cy="2167128"/>
          </a:xfrm>
          <a:prstGeom prst="rect">
            <a:avLst/>
          </a:prstGeom>
          <a:solidFill>
            <a:srgbClr val="000090"/>
          </a:solidFill>
          <a:ln>
            <a:solidFill>
              <a:schemeClr val="bg1">
                <a:lumMod val="50000"/>
              </a:schemeClr>
            </a:solidFill>
          </a:ln>
          <a:effectLst>
            <a:outerShdw blurRad="276225" dir="2700000" sx="93000" sy="93000" algn="tl" rotWithShape="0">
              <a:srgbClr val="000090">
                <a:alpha val="64000"/>
              </a:srgbClr>
            </a:outerShdw>
          </a:effectLst>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3"/>
          <a:stretch>
            <a:fillRect/>
          </a:stretch>
        </p:blipFill>
        <p:spPr>
          <a:xfrm>
            <a:off x="5821990" y="3979760"/>
            <a:ext cx="2642616" cy="2005268"/>
          </a:xfrm>
          <a:prstGeom prst="rect">
            <a:avLst/>
          </a:prstGeom>
          <a:ln>
            <a:solidFill>
              <a:schemeClr val="accent1"/>
            </a:solidFill>
          </a:ln>
          <a:effectLst>
            <a:outerShdw blurRad="276225" dist="165100" dir="2700000" sx="96000" sy="96000" algn="tl" rotWithShape="0">
              <a:srgbClr val="000090">
                <a:alpha val="28000"/>
              </a:srgbClr>
            </a:outerShdw>
          </a:effectLst>
        </p:spPr>
      </p:pic>
    </p:spTree>
    <p:extLst>
      <p:ext uri="{BB962C8B-B14F-4D97-AF65-F5344CB8AC3E}">
        <p14:creationId xmlns:p14="http://schemas.microsoft.com/office/powerpoint/2010/main" val="14711673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326354" y="1754124"/>
            <a:ext cx="4773184" cy="471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25425" indent="-225425" defTabSz="914400" eaLnBrk="0" fontAlgn="base" hangingPunct="0">
              <a:lnSpc>
                <a:spcPct val="90000"/>
              </a:lnSpc>
              <a:spcBef>
                <a:spcPct val="60000"/>
              </a:spcBef>
              <a:spcAft>
                <a:spcPct val="0"/>
              </a:spcAft>
              <a:buClr>
                <a:srgbClr val="01673E"/>
              </a:buClr>
              <a:buFont typeface="Symbol" charset="2"/>
              <a:buChar char="·"/>
              <a:defRPr/>
            </a:pPr>
            <a:r>
              <a:rPr lang="en-US" sz="1700" b="1" kern="0" dirty="0" smtClean="0">
                <a:solidFill>
                  <a:srgbClr val="000000"/>
                </a:solidFill>
                <a:latin typeface="Arial Narrow"/>
                <a:ea typeface="ＭＳ Ｐゴシック" pitchFamily="-106" charset="-128"/>
                <a:cs typeface="Arial Narrow"/>
              </a:rPr>
              <a:t>In the scenario used for the initial experiment (GFDC A2), average temperature changes in the SE over the period 2050 are less than 2°C -- not a radical change</a:t>
            </a:r>
          </a:p>
          <a:p>
            <a:pPr marL="225425" indent="-225425" defTabSz="914400" eaLnBrk="0" fontAlgn="base" hangingPunct="0">
              <a:lnSpc>
                <a:spcPct val="90000"/>
              </a:lnSpc>
              <a:spcBef>
                <a:spcPct val="60000"/>
              </a:spcBef>
              <a:spcAft>
                <a:spcPct val="0"/>
              </a:spcAft>
              <a:buClr>
                <a:srgbClr val="01673E"/>
              </a:buClr>
              <a:buFont typeface="Symbol" charset="2"/>
              <a:buChar char="·"/>
              <a:defRPr/>
            </a:pPr>
            <a:r>
              <a:rPr lang="en-US" sz="1700" b="1" kern="0" dirty="0" smtClean="0">
                <a:solidFill>
                  <a:srgbClr val="000000"/>
                </a:solidFill>
                <a:latin typeface="Arial Narrow"/>
                <a:ea typeface="ＭＳ Ｐゴシック" pitchFamily="-106" charset="-128"/>
                <a:cs typeface="Arial Narrow"/>
              </a:rPr>
              <a:t>Reductions in thermal power generation capacity, based on the current capital stock, would be relatively significant compared with </a:t>
            </a:r>
            <a:r>
              <a:rPr lang="en-US" sz="1700" b="1" u="sng" kern="0" dirty="0" smtClean="0">
                <a:solidFill>
                  <a:srgbClr val="000000"/>
                </a:solidFill>
                <a:latin typeface="Arial Narrow"/>
                <a:ea typeface="ＭＳ Ｐゴシック" pitchFamily="-106" charset="-128"/>
                <a:cs typeface="Arial Narrow"/>
              </a:rPr>
              <a:t>design</a:t>
            </a:r>
            <a:r>
              <a:rPr lang="en-US" sz="1700" b="1" kern="0" dirty="0" smtClean="0">
                <a:solidFill>
                  <a:srgbClr val="000000"/>
                </a:solidFill>
                <a:latin typeface="Arial Narrow"/>
                <a:ea typeface="ＭＳ Ｐゴシック" pitchFamily="-106" charset="-128"/>
                <a:cs typeface="Arial Narrow"/>
              </a:rPr>
              <a:t> capacity (~5-10% in the summer, equivalent to a 3000-6000 </a:t>
            </a:r>
            <a:r>
              <a:rPr lang="en-US" sz="1700" b="1" kern="0" dirty="0" err="1" smtClean="0">
                <a:solidFill>
                  <a:srgbClr val="000000"/>
                </a:solidFill>
                <a:latin typeface="Arial Narrow"/>
                <a:ea typeface="ＭＳ Ｐゴシック" pitchFamily="-106" charset="-128"/>
                <a:cs typeface="Arial Narrow"/>
              </a:rPr>
              <a:t>MWe</a:t>
            </a:r>
            <a:r>
              <a:rPr lang="en-US" sz="1700" b="1" kern="0" dirty="0" smtClean="0">
                <a:solidFill>
                  <a:srgbClr val="000000"/>
                </a:solidFill>
                <a:latin typeface="Arial Narrow"/>
                <a:ea typeface="ＭＳ Ｐゴシック" pitchFamily="-106" charset="-128"/>
                <a:cs typeface="Arial Narrow"/>
              </a:rPr>
              <a:t> outage for the 10-state region), but mixed compared with </a:t>
            </a:r>
            <a:r>
              <a:rPr lang="en-US" sz="1700" b="1" u="sng" kern="0" dirty="0" smtClean="0">
                <a:solidFill>
                  <a:srgbClr val="000000"/>
                </a:solidFill>
                <a:latin typeface="Arial Narrow"/>
                <a:ea typeface="ＭＳ Ｐゴシック" pitchFamily="-106" charset="-128"/>
                <a:cs typeface="Arial Narrow"/>
              </a:rPr>
              <a:t>current</a:t>
            </a:r>
            <a:r>
              <a:rPr lang="en-US" sz="1700" b="1" kern="0" dirty="0" smtClean="0">
                <a:solidFill>
                  <a:srgbClr val="000000"/>
                </a:solidFill>
                <a:latin typeface="Arial Narrow"/>
                <a:ea typeface="ＭＳ Ｐゴシック" pitchFamily="-106" charset="-128"/>
                <a:cs typeface="Arial Narrow"/>
              </a:rPr>
              <a:t> capacities in the same season</a:t>
            </a:r>
          </a:p>
          <a:p>
            <a:pPr marL="225425" indent="-225425" defTabSz="914400" eaLnBrk="0" fontAlgn="base" hangingPunct="0">
              <a:lnSpc>
                <a:spcPct val="90000"/>
              </a:lnSpc>
              <a:spcBef>
                <a:spcPct val="60000"/>
              </a:spcBef>
              <a:spcAft>
                <a:spcPct val="0"/>
              </a:spcAft>
              <a:buClr>
                <a:srgbClr val="01673E"/>
              </a:buClr>
              <a:buFont typeface="Symbol" charset="2"/>
              <a:buChar char="·"/>
              <a:defRPr/>
            </a:pPr>
            <a:r>
              <a:rPr lang="en-US" sz="1700" b="1" kern="0" dirty="0" smtClean="0">
                <a:solidFill>
                  <a:srgbClr val="000000"/>
                </a:solidFill>
                <a:latin typeface="Arial Narrow"/>
                <a:ea typeface="ＭＳ Ｐゴシック" pitchFamily="-106" charset="-128"/>
                <a:cs typeface="Arial Narrow"/>
              </a:rPr>
              <a:t>The threat is from effects of serious seasonal droughts and heat waves on the temperature of the EPA-regulated “mixing zone,” where higher ambient water temperatures could lead to extensive power plant </a:t>
            </a:r>
            <a:r>
              <a:rPr lang="en-US" sz="1700" b="1" kern="0" dirty="0" err="1" smtClean="0">
                <a:solidFill>
                  <a:srgbClr val="000000"/>
                </a:solidFill>
                <a:latin typeface="Arial Narrow"/>
                <a:ea typeface="ＭＳ Ｐゴシック" pitchFamily="-106" charset="-128"/>
                <a:cs typeface="Arial Narrow"/>
              </a:rPr>
              <a:t>deratings</a:t>
            </a:r>
            <a:r>
              <a:rPr lang="en-US" sz="1700" b="1" kern="0" dirty="0" smtClean="0">
                <a:solidFill>
                  <a:srgbClr val="000000"/>
                </a:solidFill>
                <a:latin typeface="Arial Narrow"/>
                <a:ea typeface="ＭＳ Ｐゴシック" pitchFamily="-106" charset="-128"/>
                <a:cs typeface="Arial Narrow"/>
              </a:rPr>
              <a:t> over periods of weeks or longer</a:t>
            </a:r>
          </a:p>
        </p:txBody>
      </p:sp>
      <p:sp>
        <p:nvSpPr>
          <p:cNvPr id="5" name="Title 19"/>
          <p:cNvSpPr txBox="1">
            <a:spLocks/>
          </p:cNvSpPr>
          <p:nvPr/>
        </p:nvSpPr>
        <p:spPr bwMode="auto">
          <a:xfrm>
            <a:off x="326354" y="230208"/>
            <a:ext cx="8928100" cy="1336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2800">
                <a:solidFill>
                  <a:srgbClr val="00673E"/>
                </a:solidFill>
                <a:latin typeface="+mj-lt"/>
                <a:ea typeface="ＭＳ Ｐゴシック" pitchFamily="-106" charset="-128"/>
                <a:cs typeface="ＭＳ Ｐゴシック" pitchFamily="-106" charset="-128"/>
              </a:defRPr>
            </a:lvl1pPr>
            <a:lvl2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2pPr>
            <a:lvl3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3pPr>
            <a:lvl4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4pPr>
            <a:lvl5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a:lstStyle>
          <a:p>
            <a:pPr>
              <a:lnSpc>
                <a:spcPct val="80000"/>
              </a:lnSpc>
            </a:pPr>
            <a:r>
              <a:rPr lang="en-US" sz="2500" b="1" dirty="0" smtClean="0">
                <a:solidFill>
                  <a:srgbClr val="006600"/>
                </a:solidFill>
              </a:rPr>
              <a:t>Another Project Has Used CIDM’s Rich Database on Energy Facilities at an Asset Scale to Investigate Sensitivities of Electricity Generation Capacity in the SE to Climate Change (II):</a:t>
            </a:r>
            <a:endParaRPr lang="en-US" sz="2500" b="1" dirty="0">
              <a:solidFill>
                <a:srgbClr val="006600"/>
              </a:solidFill>
            </a:endParaRPr>
          </a:p>
        </p:txBody>
      </p:sp>
      <p:pic>
        <p:nvPicPr>
          <p:cNvPr id="8" name="Picture 7"/>
          <p:cNvPicPr/>
          <p:nvPr/>
        </p:nvPicPr>
        <p:blipFill>
          <a:blip r:embed="rId2" cstate="print"/>
          <a:srcRect/>
          <a:stretch>
            <a:fillRect/>
          </a:stretch>
        </p:blipFill>
        <p:spPr bwMode="auto">
          <a:xfrm>
            <a:off x="5099538" y="1496310"/>
            <a:ext cx="2926080" cy="2103120"/>
          </a:xfrm>
          <a:prstGeom prst="rect">
            <a:avLst/>
          </a:prstGeom>
          <a:noFill/>
          <a:ln w="9525">
            <a:solidFill>
              <a:schemeClr val="bg1">
                <a:lumMod val="50000"/>
              </a:schemeClr>
            </a:solidFill>
            <a:miter lim="800000"/>
            <a:headEnd/>
            <a:tailEnd/>
          </a:ln>
          <a:effectLst>
            <a:outerShdw blurRad="50800" dist="165100" dir="2880000" algn="tl" rotWithShape="0">
              <a:schemeClr val="accent2">
                <a:lumMod val="40000"/>
                <a:lumOff val="60000"/>
                <a:alpha val="43000"/>
              </a:schemeClr>
            </a:outerShdw>
          </a:effectLst>
        </p:spPr>
      </p:pic>
      <p:pic>
        <p:nvPicPr>
          <p:cNvPr id="9" name="Picture 8"/>
          <p:cNvPicPr/>
          <p:nvPr/>
        </p:nvPicPr>
        <p:blipFill>
          <a:blip r:embed="rId3" cstate="print"/>
          <a:srcRect/>
          <a:stretch>
            <a:fillRect/>
          </a:stretch>
        </p:blipFill>
        <p:spPr bwMode="auto">
          <a:xfrm>
            <a:off x="5543452" y="3879431"/>
            <a:ext cx="2926080" cy="2103120"/>
          </a:xfrm>
          <a:prstGeom prst="rect">
            <a:avLst/>
          </a:prstGeom>
          <a:noFill/>
          <a:ln w="9525">
            <a:solidFill>
              <a:schemeClr val="bg1">
                <a:lumMod val="50000"/>
              </a:schemeClr>
            </a:solidFill>
            <a:miter lim="800000"/>
            <a:headEnd/>
            <a:tailEnd/>
          </a:ln>
          <a:effectLst>
            <a:outerShdw blurRad="50800" dist="165100" dir="2340000" algn="l" rotWithShape="0">
              <a:schemeClr val="accent2">
                <a:lumMod val="20000"/>
                <a:lumOff val="80000"/>
                <a:alpha val="75000"/>
              </a:schemeClr>
            </a:outerShdw>
          </a:effectLst>
        </p:spPr>
      </p:pic>
    </p:spTree>
    <p:extLst>
      <p:ext uri="{BB962C8B-B14F-4D97-AF65-F5344CB8AC3E}">
        <p14:creationId xmlns:p14="http://schemas.microsoft.com/office/powerpoint/2010/main" val="12614205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49703" y="1481316"/>
            <a:ext cx="2706624" cy="2100161"/>
          </a:xfrm>
          <a:prstGeom prst="rect">
            <a:avLst/>
          </a:prstGeom>
          <a:ln>
            <a:solidFill>
              <a:schemeClr val="bg2"/>
            </a:solidFill>
          </a:ln>
          <a:effectLst>
            <a:glow rad="152400">
              <a:srgbClr val="FF6600">
                <a:alpha val="16000"/>
              </a:srgbClr>
            </a:glow>
            <a:outerShdw blurRad="50800" dist="38100" dir="2700000" algn="tl" rotWithShape="0">
              <a:srgbClr val="000000">
                <a:alpha val="43000"/>
              </a:srgbClr>
            </a:outerShdw>
          </a:effectLst>
        </p:spPr>
      </p:pic>
      <p:sp>
        <p:nvSpPr>
          <p:cNvPr id="5" name="Title 19"/>
          <p:cNvSpPr txBox="1">
            <a:spLocks/>
          </p:cNvSpPr>
          <p:nvPr/>
        </p:nvSpPr>
        <p:spPr bwMode="auto">
          <a:xfrm>
            <a:off x="215900" y="170779"/>
            <a:ext cx="8928100" cy="8751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2800">
                <a:solidFill>
                  <a:srgbClr val="00673E"/>
                </a:solidFill>
                <a:latin typeface="+mj-lt"/>
                <a:ea typeface="ＭＳ Ｐゴシック" pitchFamily="-106" charset="-128"/>
                <a:cs typeface="ＭＳ Ｐゴシック" pitchFamily="-106" charset="-128"/>
              </a:defRPr>
            </a:lvl1pPr>
            <a:lvl2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2pPr>
            <a:lvl3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3pPr>
            <a:lvl4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4pPr>
            <a:lvl5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a:lstStyle>
          <a:p>
            <a:pPr>
              <a:lnSpc>
                <a:spcPct val="90000"/>
              </a:lnSpc>
            </a:pPr>
            <a:r>
              <a:rPr lang="en-US" b="1" dirty="0" smtClean="0"/>
              <a:t>Progress with Linking IAV Modeling and Analysis with IAM (Integrated Assessment Modeling):</a:t>
            </a:r>
            <a:endParaRPr lang="en-US" b="1" dirty="0"/>
          </a:p>
        </p:txBody>
      </p:sp>
      <p:pic>
        <p:nvPicPr>
          <p:cNvPr id="4" name="Picture 3"/>
          <p:cNvPicPr>
            <a:picLocks noChangeAspect="1"/>
          </p:cNvPicPr>
          <p:nvPr/>
        </p:nvPicPr>
        <p:blipFill>
          <a:blip r:embed="rId3"/>
          <a:stretch>
            <a:fillRect/>
          </a:stretch>
        </p:blipFill>
        <p:spPr>
          <a:xfrm>
            <a:off x="1680307" y="2676768"/>
            <a:ext cx="2463699" cy="1744165"/>
          </a:xfrm>
          <a:prstGeom prst="rect">
            <a:avLst/>
          </a:prstGeom>
          <a:ln>
            <a:solidFill>
              <a:srgbClr val="000090"/>
            </a:solidFill>
          </a:ln>
          <a:effectLst>
            <a:outerShdw blurRad="441325" dist="190500" dir="2700000" algn="tl" rotWithShape="0">
              <a:srgbClr val="000000">
                <a:alpha val="34000"/>
              </a:srgbClr>
            </a:outerShdw>
          </a:effectLst>
        </p:spPr>
      </p:pic>
      <p:pic>
        <p:nvPicPr>
          <p:cNvPr id="8" name="Picture 7"/>
          <p:cNvPicPr>
            <a:picLocks noChangeAspect="1"/>
          </p:cNvPicPr>
          <p:nvPr/>
        </p:nvPicPr>
        <p:blipFill>
          <a:blip r:embed="rId4"/>
          <a:stretch>
            <a:fillRect/>
          </a:stretch>
        </p:blipFill>
        <p:spPr>
          <a:xfrm>
            <a:off x="6059472" y="3851289"/>
            <a:ext cx="2696855" cy="2236104"/>
          </a:xfrm>
          <a:prstGeom prst="rect">
            <a:avLst/>
          </a:prstGeom>
          <a:ln>
            <a:solidFill>
              <a:schemeClr val="bg2"/>
            </a:solidFill>
          </a:ln>
          <a:effectLst>
            <a:glow rad="152400">
              <a:srgbClr val="FF6600">
                <a:alpha val="16000"/>
              </a:srgbClr>
            </a:glow>
            <a:outerShdw blurRad="50800" dist="38100" dir="2700000" algn="tl" rotWithShape="0">
              <a:srgbClr val="000000">
                <a:alpha val="43000"/>
              </a:srgbClr>
            </a:outerShdw>
          </a:effectLst>
        </p:spPr>
      </p:pic>
      <p:sp>
        <p:nvSpPr>
          <p:cNvPr id="6" name="TextBox 5"/>
          <p:cNvSpPr txBox="1"/>
          <p:nvPr/>
        </p:nvSpPr>
        <p:spPr>
          <a:xfrm>
            <a:off x="312738" y="4549245"/>
            <a:ext cx="5960800" cy="2354491"/>
          </a:xfrm>
          <a:prstGeom prst="rect">
            <a:avLst/>
          </a:prstGeom>
          <a:noFill/>
        </p:spPr>
        <p:txBody>
          <a:bodyPr wrap="square" rtlCol="0">
            <a:spAutoFit/>
          </a:bodyPr>
          <a:lstStyle/>
          <a:p>
            <a:pPr marL="342900" indent="-342900" defTabSz="914400" eaLnBrk="0" fontAlgn="base" hangingPunct="0">
              <a:lnSpc>
                <a:spcPct val="90000"/>
              </a:lnSpc>
              <a:spcBef>
                <a:spcPct val="60000"/>
              </a:spcBef>
              <a:spcAft>
                <a:spcPct val="0"/>
              </a:spcAft>
              <a:buClr>
                <a:srgbClr val="01673E"/>
              </a:buClr>
              <a:buFont typeface="Symbol" charset="2"/>
              <a:buChar char="·"/>
              <a:defRPr/>
            </a:pPr>
            <a:r>
              <a:rPr lang="en-US" sz="1700" b="1" kern="0" dirty="0">
                <a:solidFill>
                  <a:srgbClr val="000000"/>
                </a:solidFill>
                <a:ea typeface="ＭＳ Ｐゴシック" pitchFamily="-106" charset="-128"/>
                <a:cs typeface="Arial"/>
              </a:rPr>
              <a:t>Continuing bonding through the annual EMF/IAV Snowmass meeting, organized by John </a:t>
            </a:r>
            <a:r>
              <a:rPr lang="en-US" sz="1700" b="1" kern="0" dirty="0" err="1">
                <a:solidFill>
                  <a:srgbClr val="000000"/>
                </a:solidFill>
                <a:ea typeface="ＭＳ Ｐゴシック" pitchFamily="-106" charset="-128"/>
                <a:cs typeface="Arial"/>
              </a:rPr>
              <a:t>Weyant</a:t>
            </a:r>
            <a:endParaRPr lang="en-US" sz="1700" b="1" kern="0" dirty="0">
              <a:solidFill>
                <a:srgbClr val="000000"/>
              </a:solidFill>
              <a:ea typeface="ＭＳ Ｐゴシック" pitchFamily="-106" charset="-128"/>
              <a:cs typeface="Arial"/>
            </a:endParaRPr>
          </a:p>
          <a:p>
            <a:pPr marL="342900" indent="-342900" defTabSz="914400" eaLnBrk="0" fontAlgn="base" hangingPunct="0">
              <a:lnSpc>
                <a:spcPct val="90000"/>
              </a:lnSpc>
              <a:spcBef>
                <a:spcPct val="60000"/>
              </a:spcBef>
              <a:spcAft>
                <a:spcPct val="0"/>
              </a:spcAft>
              <a:buClr>
                <a:srgbClr val="01673E"/>
              </a:buClr>
              <a:buFont typeface="Symbol" charset="2"/>
              <a:buChar char="·"/>
              <a:defRPr/>
            </a:pPr>
            <a:r>
              <a:rPr lang="en-US" sz="1700" b="1" kern="0" dirty="0">
                <a:solidFill>
                  <a:srgbClr val="000000"/>
                </a:solidFill>
                <a:ea typeface="ＭＳ Ｐゴシック" pitchFamily="-106" charset="-128"/>
                <a:cs typeface="Arial"/>
              </a:rPr>
              <a:t>The Regional Integrated Assessment Modeling (RIAM) project:  pursuing linkages by combining top-down and bottom-up approaches at an intermediate scale</a:t>
            </a:r>
          </a:p>
          <a:p>
            <a:pPr defTabSz="914400" eaLnBrk="0" fontAlgn="base" hangingPunct="0">
              <a:lnSpc>
                <a:spcPct val="90000"/>
              </a:lnSpc>
              <a:spcBef>
                <a:spcPct val="60000"/>
              </a:spcBef>
              <a:spcAft>
                <a:spcPct val="0"/>
              </a:spcAft>
              <a:buClr>
                <a:srgbClr val="01673E"/>
              </a:buClr>
              <a:defRPr/>
            </a:pPr>
            <a:endParaRPr lang="en-US" b="1" kern="0" dirty="0">
              <a:solidFill>
                <a:srgbClr val="000000"/>
              </a:solidFill>
              <a:ea typeface="ＭＳ Ｐゴシック" pitchFamily="-106" charset="-128"/>
              <a:cs typeface="Arial"/>
            </a:endParaRPr>
          </a:p>
          <a:p>
            <a:endParaRPr lang="en-US" dirty="0"/>
          </a:p>
        </p:txBody>
      </p:sp>
      <p:sp>
        <p:nvSpPr>
          <p:cNvPr id="3" name="Content Placeholder 3"/>
          <p:cNvSpPr txBox="1">
            <a:spLocks/>
          </p:cNvSpPr>
          <p:nvPr/>
        </p:nvSpPr>
        <p:spPr bwMode="auto">
          <a:xfrm>
            <a:off x="254000" y="1290705"/>
            <a:ext cx="5666032" cy="12406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p>
            <a:pPr marL="342900" indent="-342900" defTabSz="914400" eaLnBrk="0" fontAlgn="base" hangingPunct="0">
              <a:spcBef>
                <a:spcPct val="60000"/>
              </a:spcBef>
              <a:spcAft>
                <a:spcPct val="0"/>
              </a:spcAft>
              <a:buClr>
                <a:srgbClr val="01673E"/>
              </a:buClr>
              <a:buSzPct val="100000"/>
              <a:buFont typeface="Symbol" charset="2"/>
              <a:buChar char="·"/>
              <a:defRPr/>
            </a:pPr>
            <a:r>
              <a:rPr lang="en-US" sz="2700" b="1" kern="0" dirty="0" smtClean="0">
                <a:solidFill>
                  <a:srgbClr val="000000"/>
                </a:solidFill>
                <a:latin typeface="Arial"/>
                <a:ea typeface="ＭＳ Ｐゴシック" pitchFamily="-106" charset="-128"/>
                <a:cs typeface="Arial"/>
              </a:rPr>
              <a:t>Collaboration in developing:</a:t>
            </a:r>
          </a:p>
          <a:p>
            <a:pPr marL="576263" lvl="1" indent="-234950" defTabSz="914400" eaLnBrk="0" fontAlgn="base" hangingPunct="0">
              <a:spcBef>
                <a:spcPts val="1240"/>
              </a:spcBef>
              <a:spcAft>
                <a:spcPct val="0"/>
              </a:spcAft>
              <a:buClr>
                <a:srgbClr val="01673E"/>
              </a:buClr>
              <a:buFont typeface="Symbol" charset="2"/>
              <a:buChar char="·"/>
              <a:defRPr/>
            </a:pPr>
            <a:r>
              <a:rPr lang="en-US" sz="2300" b="1" kern="0" dirty="0" smtClean="0">
                <a:solidFill>
                  <a:srgbClr val="006600"/>
                </a:solidFill>
                <a:latin typeface="Arial"/>
                <a:ea typeface="ＭＳ Ｐゴシック" pitchFamily="-106" charset="-128"/>
                <a:cs typeface="Arial"/>
              </a:rPr>
              <a:t>The Representative Concentration Pathways (RCPs)</a:t>
            </a:r>
          </a:p>
          <a:p>
            <a:pPr marL="576263" lvl="1" indent="-234950" defTabSz="914400" eaLnBrk="0" fontAlgn="base" hangingPunct="0">
              <a:spcBef>
                <a:spcPts val="1240"/>
              </a:spcBef>
              <a:spcAft>
                <a:spcPct val="0"/>
              </a:spcAft>
              <a:buClr>
                <a:srgbClr val="01673E"/>
              </a:buClr>
              <a:buFont typeface="Symbol" charset="2"/>
              <a:buChar char="·"/>
              <a:defRPr/>
            </a:pPr>
            <a:r>
              <a:rPr lang="en-US" sz="2300" b="1" kern="0" dirty="0" smtClean="0">
                <a:solidFill>
                  <a:srgbClr val="006600"/>
                </a:solidFill>
                <a:latin typeface="Arial"/>
                <a:ea typeface="ＭＳ Ｐゴシック" pitchFamily="-106" charset="-128"/>
                <a:cs typeface="Arial"/>
              </a:rPr>
              <a:t>The Shared Socioeconomic Pathways (SSPs)</a:t>
            </a:r>
            <a:endParaRPr lang="en-US" sz="1500" b="1" kern="0" dirty="0" smtClean="0">
              <a:solidFill>
                <a:srgbClr val="006600"/>
              </a:solidFill>
              <a:latin typeface="Arial"/>
              <a:ea typeface="ＭＳ Ｐゴシック" pitchFamily="-106" charset="-128"/>
              <a:cs typeface="Arial"/>
            </a:endParaRPr>
          </a:p>
          <a:p>
            <a:pPr marL="800100" lvl="1" indent="-342900" defTabSz="914400" eaLnBrk="0" fontAlgn="base" hangingPunct="0">
              <a:spcBef>
                <a:spcPct val="60000"/>
              </a:spcBef>
              <a:spcAft>
                <a:spcPct val="0"/>
              </a:spcAft>
              <a:buClr>
                <a:srgbClr val="01673E"/>
              </a:buClr>
              <a:buFont typeface="Symbol" charset="2"/>
              <a:buChar char="·"/>
              <a:defRPr/>
            </a:pPr>
            <a:endParaRPr lang="en-US" sz="1500" b="1" kern="0" dirty="0">
              <a:solidFill>
                <a:srgbClr val="006600"/>
              </a:solidFill>
              <a:latin typeface="Arial"/>
              <a:ea typeface="ＭＳ Ｐゴシック" pitchFamily="-106" charset="-128"/>
              <a:cs typeface="Arial"/>
            </a:endParaRPr>
          </a:p>
          <a:p>
            <a:pPr marL="800100" lvl="1" indent="-342900" defTabSz="914400" eaLnBrk="0" fontAlgn="base" hangingPunct="0">
              <a:spcBef>
                <a:spcPct val="60000"/>
              </a:spcBef>
              <a:spcAft>
                <a:spcPct val="0"/>
              </a:spcAft>
              <a:buClr>
                <a:srgbClr val="01673E"/>
              </a:buClr>
              <a:buFont typeface="Symbol" charset="2"/>
              <a:buChar char="·"/>
              <a:defRPr/>
            </a:pPr>
            <a:endParaRPr lang="en-US" sz="1500" b="1" kern="0" dirty="0" smtClean="0">
              <a:solidFill>
                <a:srgbClr val="006600"/>
              </a:solidFill>
              <a:latin typeface="Arial"/>
              <a:ea typeface="ＭＳ Ｐゴシック" pitchFamily="-106" charset="-128"/>
              <a:cs typeface="Arial"/>
            </a:endParaRPr>
          </a:p>
          <a:p>
            <a:pPr marL="800100" lvl="1" indent="-342900" defTabSz="914400" eaLnBrk="0" fontAlgn="base" hangingPunct="0">
              <a:spcBef>
                <a:spcPct val="60000"/>
              </a:spcBef>
              <a:spcAft>
                <a:spcPct val="0"/>
              </a:spcAft>
              <a:buClr>
                <a:srgbClr val="01673E"/>
              </a:buClr>
              <a:buFont typeface="Symbol" charset="2"/>
              <a:buChar char="·"/>
              <a:defRPr/>
            </a:pPr>
            <a:endParaRPr lang="en-US" sz="1500" b="1" kern="0" dirty="0">
              <a:solidFill>
                <a:srgbClr val="006600"/>
              </a:solidFill>
              <a:latin typeface="Arial"/>
              <a:ea typeface="ＭＳ Ｐゴシック" pitchFamily="-106" charset="-128"/>
              <a:cs typeface="Arial"/>
            </a:endParaRPr>
          </a:p>
          <a:p>
            <a:pPr marL="800100" lvl="1" indent="-342900" defTabSz="914400" eaLnBrk="0" fontAlgn="base" hangingPunct="0">
              <a:spcBef>
                <a:spcPct val="60000"/>
              </a:spcBef>
              <a:spcAft>
                <a:spcPct val="0"/>
              </a:spcAft>
              <a:buClr>
                <a:srgbClr val="01673E"/>
              </a:buClr>
              <a:buFont typeface="Symbol" charset="2"/>
              <a:buChar char="·"/>
              <a:defRPr/>
            </a:pPr>
            <a:endParaRPr lang="en-US" sz="1500" b="1" kern="0" dirty="0">
              <a:solidFill>
                <a:srgbClr val="006600"/>
              </a:solidFill>
              <a:latin typeface="Arial"/>
              <a:ea typeface="ＭＳ Ｐゴシック" pitchFamily="-106" charset="-128"/>
              <a:cs typeface="Arial"/>
            </a:endParaRPr>
          </a:p>
          <a:p>
            <a:pPr marL="800100" lvl="1" indent="-342900" defTabSz="914400" eaLnBrk="0" fontAlgn="base" hangingPunct="0">
              <a:spcBef>
                <a:spcPct val="60000"/>
              </a:spcBef>
              <a:spcAft>
                <a:spcPct val="0"/>
              </a:spcAft>
              <a:buClr>
                <a:srgbClr val="01673E"/>
              </a:buClr>
              <a:buFont typeface="Symbol" charset="2"/>
              <a:buChar char="·"/>
              <a:defRPr/>
            </a:pPr>
            <a:endParaRPr lang="en-US" sz="1500" b="1" kern="0" dirty="0" smtClean="0">
              <a:solidFill>
                <a:srgbClr val="006600"/>
              </a:solidFill>
              <a:latin typeface="Arial"/>
              <a:ea typeface="ＭＳ Ｐゴシック" pitchFamily="-106" charset="-128"/>
              <a:cs typeface="Arial"/>
            </a:endParaRPr>
          </a:p>
          <a:p>
            <a:pPr marL="342900" indent="-342900" defTabSz="914400" eaLnBrk="0" fontAlgn="base" hangingPunct="0">
              <a:spcBef>
                <a:spcPct val="60000"/>
              </a:spcBef>
              <a:spcAft>
                <a:spcPct val="0"/>
              </a:spcAft>
              <a:buClr>
                <a:srgbClr val="01673E"/>
              </a:buClr>
              <a:buFont typeface="Symbol" charset="2"/>
              <a:buChar char="·"/>
              <a:defRPr/>
            </a:pPr>
            <a:endParaRPr lang="en-US" b="1" kern="0" dirty="0" smtClean="0">
              <a:solidFill>
                <a:srgbClr val="000000"/>
              </a:solidFill>
              <a:latin typeface="Arial"/>
              <a:ea typeface="ＭＳ Ｐゴシック" pitchFamily="-106" charset="-128"/>
              <a:cs typeface="Arial"/>
            </a:endParaRPr>
          </a:p>
          <a:p>
            <a:pPr marL="342900" indent="-342900" defTabSz="914400" eaLnBrk="0" fontAlgn="base" hangingPunct="0">
              <a:spcBef>
                <a:spcPct val="60000"/>
              </a:spcBef>
              <a:spcAft>
                <a:spcPct val="0"/>
              </a:spcAft>
              <a:buClr>
                <a:srgbClr val="01673E"/>
              </a:buClr>
              <a:buFont typeface="Symbol" charset="2"/>
              <a:buChar char="·"/>
              <a:defRPr/>
            </a:pPr>
            <a:endParaRPr lang="en-US" b="1" kern="0" dirty="0" smtClean="0">
              <a:solidFill>
                <a:srgbClr val="000000"/>
              </a:solidFill>
              <a:latin typeface="Arial"/>
              <a:ea typeface="ＭＳ Ｐゴシック" pitchFamily="-106" charset="-128"/>
              <a:cs typeface="Arial"/>
            </a:endParaRPr>
          </a:p>
          <a:p>
            <a:pPr marL="342900" indent="-342900" defTabSz="914400" eaLnBrk="0" fontAlgn="base" hangingPunct="0">
              <a:spcBef>
                <a:spcPct val="60000"/>
              </a:spcBef>
              <a:spcAft>
                <a:spcPct val="0"/>
              </a:spcAft>
              <a:buClr>
                <a:srgbClr val="01673E"/>
              </a:buClr>
              <a:buFont typeface="Symbol" charset="2"/>
              <a:buChar char="·"/>
              <a:defRPr/>
            </a:pPr>
            <a:endParaRPr lang="en-US" b="1" kern="0" dirty="0">
              <a:solidFill>
                <a:srgbClr val="000000"/>
              </a:solidFill>
              <a:latin typeface="Arial"/>
              <a:ea typeface="ＭＳ Ｐゴシック" pitchFamily="-106" charset="-128"/>
              <a:cs typeface="Arial"/>
            </a:endParaRPr>
          </a:p>
        </p:txBody>
      </p:sp>
    </p:spTree>
    <p:extLst>
      <p:ext uri="{BB962C8B-B14F-4D97-AF65-F5344CB8AC3E}">
        <p14:creationId xmlns:p14="http://schemas.microsoft.com/office/powerpoint/2010/main" val="24034025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957690" y="2104283"/>
            <a:ext cx="1976393" cy="2560320"/>
          </a:xfrm>
          <a:prstGeom prst="rect">
            <a:avLst/>
          </a:prstGeom>
          <a:ln w="28575" cmpd="sng">
            <a:solidFill>
              <a:schemeClr val="bg2"/>
            </a:solidFill>
          </a:ln>
          <a:effectLst>
            <a:outerShdw blurRad="222250" dist="215900" dir="2700000" algn="tl" rotWithShape="0">
              <a:srgbClr val="3366FF">
                <a:alpha val="27000"/>
              </a:srgbClr>
            </a:outerShdw>
          </a:effectLst>
        </p:spPr>
      </p:pic>
      <p:sp>
        <p:nvSpPr>
          <p:cNvPr id="5" name="Title 19"/>
          <p:cNvSpPr txBox="1">
            <a:spLocks/>
          </p:cNvSpPr>
          <p:nvPr/>
        </p:nvSpPr>
        <p:spPr bwMode="auto">
          <a:xfrm>
            <a:off x="0" y="337670"/>
            <a:ext cx="8928100" cy="487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2800">
                <a:solidFill>
                  <a:srgbClr val="00673E"/>
                </a:solidFill>
                <a:latin typeface="+mj-lt"/>
                <a:ea typeface="ＭＳ Ｐゴシック" pitchFamily="-106" charset="-128"/>
                <a:cs typeface="ＭＳ Ｐゴシック" pitchFamily="-106" charset="-128"/>
              </a:defRPr>
            </a:lvl1pPr>
            <a:lvl2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2pPr>
            <a:lvl3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3pPr>
            <a:lvl4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4pPr>
            <a:lvl5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a:lstStyle>
          <a:p>
            <a:pPr>
              <a:lnSpc>
                <a:spcPct val="90000"/>
              </a:lnSpc>
            </a:pPr>
            <a:r>
              <a:rPr lang="en-US" b="1" dirty="0" smtClean="0"/>
              <a:t>Other Program Accomplishments Have Included (I):</a:t>
            </a:r>
            <a:endParaRPr lang="en-US" b="1" dirty="0"/>
          </a:p>
        </p:txBody>
      </p:sp>
      <p:sp>
        <p:nvSpPr>
          <p:cNvPr id="2" name="TextBox 1"/>
          <p:cNvSpPr txBox="1"/>
          <p:nvPr/>
        </p:nvSpPr>
        <p:spPr>
          <a:xfrm>
            <a:off x="655517" y="2217820"/>
            <a:ext cx="4014176" cy="4069833"/>
          </a:xfrm>
          <a:prstGeom prst="rect">
            <a:avLst/>
          </a:prstGeom>
          <a:noFill/>
        </p:spPr>
        <p:txBody>
          <a:bodyPr wrap="square" rtlCol="0">
            <a:spAutoFit/>
          </a:bodyPr>
          <a:lstStyle/>
          <a:p>
            <a:pPr marL="400050" lvl="1" indent="-400050" defTabSz="914400" eaLnBrk="0" fontAlgn="base" hangingPunct="0">
              <a:lnSpc>
                <a:spcPct val="90000"/>
              </a:lnSpc>
              <a:spcBef>
                <a:spcPts val="896"/>
              </a:spcBef>
              <a:spcAft>
                <a:spcPct val="0"/>
              </a:spcAft>
              <a:buClr>
                <a:srgbClr val="01673E"/>
              </a:buClr>
              <a:buFont typeface="Symbol" charset="2"/>
              <a:buChar char="·"/>
              <a:tabLst>
                <a:tab pos="400050" algn="l"/>
              </a:tabLst>
              <a:defRPr/>
            </a:pPr>
            <a:r>
              <a:rPr lang="en-US" b="1" kern="0" dirty="0" smtClean="0">
                <a:solidFill>
                  <a:srgbClr val="006600"/>
                </a:solidFill>
                <a:ea typeface="ＭＳ Ｐゴシック" pitchFamily="-106" charset="-128"/>
                <a:cs typeface="Arial"/>
              </a:rPr>
              <a:t>IPCC Working Groups II and III</a:t>
            </a:r>
            <a:endParaRPr lang="en-US" b="1" kern="0" dirty="0">
              <a:solidFill>
                <a:srgbClr val="006600"/>
              </a:solidFill>
              <a:ea typeface="ＭＳ Ｐゴシック" pitchFamily="-106" charset="-128"/>
              <a:cs typeface="Arial"/>
            </a:endParaRPr>
          </a:p>
          <a:p>
            <a:pPr marL="400050" lvl="1" indent="-400050" defTabSz="914400" eaLnBrk="0" fontAlgn="base" hangingPunct="0">
              <a:lnSpc>
                <a:spcPct val="90000"/>
              </a:lnSpc>
              <a:spcBef>
                <a:spcPts val="896"/>
              </a:spcBef>
              <a:spcAft>
                <a:spcPct val="0"/>
              </a:spcAft>
              <a:buClr>
                <a:srgbClr val="01673E"/>
              </a:buClr>
              <a:buFont typeface="Symbol" charset="2"/>
              <a:buChar char="·"/>
              <a:tabLst>
                <a:tab pos="400050" algn="l"/>
              </a:tabLst>
              <a:defRPr/>
            </a:pPr>
            <a:r>
              <a:rPr lang="en-US" b="1" kern="0" dirty="0">
                <a:solidFill>
                  <a:srgbClr val="006600"/>
                </a:solidFill>
                <a:ea typeface="ＭＳ Ｐゴシック" pitchFamily="-106" charset="-128"/>
                <a:cs typeface="Arial"/>
              </a:rPr>
              <a:t>NCA third assessment report:  mitigation, energy supply and use, infrastructures and urban </a:t>
            </a:r>
            <a:r>
              <a:rPr lang="en-US" b="1" kern="0" dirty="0" smtClean="0">
                <a:solidFill>
                  <a:srgbClr val="006600"/>
                </a:solidFill>
                <a:ea typeface="ＭＳ Ｐゴシック" pitchFamily="-106" charset="-128"/>
                <a:cs typeface="Arial"/>
              </a:rPr>
              <a:t>systems, energy-water-land interactions</a:t>
            </a:r>
            <a:endParaRPr lang="en-US" b="1" kern="0" dirty="0">
              <a:solidFill>
                <a:srgbClr val="006600"/>
              </a:solidFill>
              <a:ea typeface="ＭＳ Ｐゴシック" pitchFamily="-106" charset="-128"/>
              <a:cs typeface="Arial"/>
            </a:endParaRPr>
          </a:p>
          <a:p>
            <a:pPr marL="400050" lvl="1" indent="-400050" defTabSz="914400" eaLnBrk="0" fontAlgn="base" hangingPunct="0">
              <a:lnSpc>
                <a:spcPct val="90000"/>
              </a:lnSpc>
              <a:spcBef>
                <a:spcPts val="896"/>
              </a:spcBef>
              <a:spcAft>
                <a:spcPct val="0"/>
              </a:spcAft>
              <a:buClr>
                <a:srgbClr val="01673E"/>
              </a:buClr>
              <a:buFont typeface="Symbol" charset="2"/>
              <a:buChar char="·"/>
              <a:tabLst>
                <a:tab pos="400050" algn="l"/>
              </a:tabLst>
              <a:defRPr/>
            </a:pPr>
            <a:r>
              <a:rPr lang="en-US" b="1" kern="0" dirty="0">
                <a:solidFill>
                  <a:srgbClr val="006600"/>
                </a:solidFill>
                <a:ea typeface="ＭＳ Ｐゴシック" pitchFamily="-106" charset="-128"/>
                <a:cs typeface="Arial"/>
              </a:rPr>
              <a:t>NCA continuing assessment process, e.g.,</a:t>
            </a:r>
          </a:p>
          <a:p>
            <a:pPr marL="625475" lvl="3" indent="-225425" defTabSz="914400" eaLnBrk="0" fontAlgn="base" hangingPunct="0">
              <a:lnSpc>
                <a:spcPct val="90000"/>
              </a:lnSpc>
              <a:spcBef>
                <a:spcPts val="896"/>
              </a:spcBef>
              <a:spcAft>
                <a:spcPct val="0"/>
              </a:spcAft>
              <a:buClr>
                <a:srgbClr val="01673E"/>
              </a:buClr>
              <a:buFont typeface="Symbol" charset="2"/>
              <a:buChar char="·"/>
              <a:tabLst>
                <a:tab pos="742950" algn="l"/>
              </a:tabLst>
              <a:defRPr/>
            </a:pPr>
            <a:r>
              <a:rPr lang="en-US" b="1" kern="0" dirty="0">
                <a:ea typeface="ＭＳ Ｐゴシック" pitchFamily="-106" charset="-128"/>
                <a:cs typeface="Arial"/>
              </a:rPr>
              <a:t>Indicators: energy and infrastructure</a:t>
            </a:r>
          </a:p>
          <a:p>
            <a:pPr marL="625475" lvl="3" indent="-225425" defTabSz="914400" eaLnBrk="0" fontAlgn="base" hangingPunct="0">
              <a:lnSpc>
                <a:spcPct val="90000"/>
              </a:lnSpc>
              <a:spcBef>
                <a:spcPts val="896"/>
              </a:spcBef>
              <a:spcAft>
                <a:spcPct val="0"/>
              </a:spcAft>
              <a:buClr>
                <a:srgbClr val="01673E"/>
              </a:buClr>
              <a:buFont typeface="Symbol" charset="2"/>
              <a:buChar char="·"/>
              <a:tabLst>
                <a:tab pos="742950" algn="l"/>
              </a:tabLst>
              <a:defRPr/>
            </a:pPr>
            <a:r>
              <a:rPr lang="en-US" b="1" kern="0" dirty="0">
                <a:ea typeface="ＭＳ Ｐゴシック" pitchFamily="-106" charset="-128"/>
                <a:cs typeface="Arial"/>
              </a:rPr>
              <a:t>Scenarios: energy, socioeconomic, user perspectives</a:t>
            </a:r>
          </a:p>
          <a:p>
            <a:pPr marL="625475" indent="-225425">
              <a:tabLst>
                <a:tab pos="742950" algn="l"/>
              </a:tabLst>
            </a:pPr>
            <a:endParaRPr lang="en-US" dirty="0"/>
          </a:p>
        </p:txBody>
      </p:sp>
      <p:sp>
        <p:nvSpPr>
          <p:cNvPr id="7" name="Content Placeholder 3"/>
          <p:cNvSpPr txBox="1">
            <a:spLocks/>
          </p:cNvSpPr>
          <p:nvPr/>
        </p:nvSpPr>
        <p:spPr bwMode="auto">
          <a:xfrm>
            <a:off x="302845" y="1128854"/>
            <a:ext cx="8323385" cy="10889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25425" indent="-225425" defTabSz="914400" eaLnBrk="0" fontAlgn="base" hangingPunct="0">
              <a:lnSpc>
                <a:spcPct val="90000"/>
              </a:lnSpc>
              <a:spcBef>
                <a:spcPct val="60000"/>
              </a:spcBef>
              <a:spcAft>
                <a:spcPct val="0"/>
              </a:spcAft>
              <a:buClr>
                <a:srgbClr val="01673E"/>
              </a:buClr>
              <a:buFont typeface="Symbol" charset="2"/>
              <a:buChar char="·"/>
              <a:defRPr/>
            </a:pPr>
            <a:r>
              <a:rPr lang="en-US" sz="2300" b="1" kern="0" dirty="0" smtClean="0">
                <a:solidFill>
                  <a:srgbClr val="000000"/>
                </a:solidFill>
                <a:latin typeface="Arial"/>
                <a:ea typeface="ＭＳ Ｐゴシック" pitchFamily="-106" charset="-128"/>
                <a:cs typeface="Arial"/>
              </a:rPr>
              <a:t>Contributing i</a:t>
            </a:r>
            <a:r>
              <a:rPr lang="en-US" sz="2300" b="1" kern="0" dirty="0" smtClean="0">
                <a:latin typeface="Arial"/>
                <a:ea typeface="ＭＳ Ｐゴシック" pitchFamily="-106" charset="-128"/>
                <a:cs typeface="Arial"/>
              </a:rPr>
              <a:t>ntegrated </a:t>
            </a:r>
            <a:r>
              <a:rPr lang="en-US" sz="2300" b="1" kern="0" dirty="0">
                <a:latin typeface="Arial"/>
                <a:ea typeface="ＭＳ Ｐゴシック" pitchFamily="-106" charset="-128"/>
                <a:cs typeface="Arial"/>
              </a:rPr>
              <a:t>assessment research perspectives </a:t>
            </a:r>
            <a:r>
              <a:rPr lang="en-US" sz="2300" b="1" kern="0" dirty="0" smtClean="0">
                <a:latin typeface="Arial"/>
                <a:ea typeface="ＭＳ Ｐゴシック" pitchFamily="-106" charset="-128"/>
                <a:cs typeface="Arial"/>
              </a:rPr>
              <a:t>to major national and </a:t>
            </a:r>
            <a:r>
              <a:rPr lang="en-US" sz="2300" b="1" kern="0" dirty="0">
                <a:latin typeface="Arial"/>
                <a:ea typeface="ＭＳ Ｐゴシック" pitchFamily="-106" charset="-128"/>
                <a:cs typeface="Arial"/>
              </a:rPr>
              <a:t>international assessment </a:t>
            </a:r>
            <a:r>
              <a:rPr lang="en-US" sz="2300" b="1" kern="0" dirty="0" smtClean="0">
                <a:latin typeface="Arial"/>
                <a:ea typeface="ＭＳ Ｐゴシック" pitchFamily="-106" charset="-128"/>
                <a:cs typeface="Arial"/>
              </a:rPr>
              <a:t>activities</a:t>
            </a:r>
            <a:endParaRPr lang="en-US" sz="2300" b="1" kern="0" dirty="0">
              <a:latin typeface="Arial"/>
              <a:ea typeface="ＭＳ Ｐゴシック" pitchFamily="-106" charset="-128"/>
              <a:cs typeface="Arial"/>
            </a:endParaRPr>
          </a:p>
        </p:txBody>
      </p:sp>
      <p:pic>
        <p:nvPicPr>
          <p:cNvPr id="6" name="Picture 5" descr="Urban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578" y="2104283"/>
            <a:ext cx="1978429" cy="2560320"/>
          </a:xfrm>
          <a:prstGeom prst="rect">
            <a:avLst/>
          </a:prstGeom>
          <a:ln w="28575" cmpd="sng">
            <a:solidFill>
              <a:schemeClr val="bg2"/>
            </a:solidFill>
          </a:ln>
          <a:effectLst>
            <a:outerShdw blurRad="222250" dist="215900" dir="2700000" algn="tl" rotWithShape="0">
              <a:srgbClr val="3366FF">
                <a:alpha val="27000"/>
              </a:srgbClr>
            </a:outerShdw>
          </a:effectLst>
        </p:spPr>
      </p:pic>
      <p:pic>
        <p:nvPicPr>
          <p:cNvPr id="3" name="Picture 2"/>
          <p:cNvPicPr>
            <a:picLocks noChangeAspect="1"/>
          </p:cNvPicPr>
          <p:nvPr/>
        </p:nvPicPr>
        <p:blipFill>
          <a:blip r:embed="rId4"/>
          <a:stretch>
            <a:fillRect/>
          </a:stretch>
        </p:blipFill>
        <p:spPr>
          <a:xfrm>
            <a:off x="6028454" y="3567869"/>
            <a:ext cx="1984248" cy="2525621"/>
          </a:xfrm>
          <a:prstGeom prst="rect">
            <a:avLst/>
          </a:prstGeom>
          <a:ln w="12700" cmpd="sng">
            <a:solidFill>
              <a:schemeClr val="bg2"/>
            </a:solidFill>
            <a:prstDash val="solid"/>
          </a:ln>
          <a:effectLst>
            <a:outerShdw blurRad="346075" dist="114300" dir="2700000" algn="tl" rotWithShape="0">
              <a:srgbClr val="000090">
                <a:alpha val="43000"/>
              </a:srgbClr>
            </a:outerShdw>
          </a:effectLst>
        </p:spPr>
      </p:pic>
    </p:spTree>
    <p:extLst>
      <p:ext uri="{BB962C8B-B14F-4D97-AF65-F5344CB8AC3E}">
        <p14:creationId xmlns:p14="http://schemas.microsoft.com/office/powerpoint/2010/main" val="26405902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326354" y="1340713"/>
            <a:ext cx="8563646" cy="51281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p>
            <a:pPr marL="342900" indent="-342900" defTabSz="914400" eaLnBrk="0" fontAlgn="base" hangingPunct="0">
              <a:spcBef>
                <a:spcPct val="60000"/>
              </a:spcBef>
              <a:spcAft>
                <a:spcPct val="0"/>
              </a:spcAft>
              <a:buClr>
                <a:srgbClr val="01673E"/>
              </a:buClr>
              <a:buFont typeface="Symbol" charset="2"/>
              <a:buChar char="·"/>
              <a:defRPr/>
            </a:pPr>
            <a:r>
              <a:rPr lang="en-US" sz="2300" b="1" kern="0" dirty="0" smtClean="0">
                <a:solidFill>
                  <a:srgbClr val="000000"/>
                </a:solidFill>
                <a:latin typeface="Arial"/>
                <a:ea typeface="ＭＳ Ｐゴシック" pitchFamily="-106" charset="-128"/>
                <a:cs typeface="Arial"/>
              </a:rPr>
              <a:t>Significant contributions to climate change adaptation science, e.g.,</a:t>
            </a:r>
          </a:p>
          <a:p>
            <a:pPr marL="800100" lvl="1" indent="-342900" defTabSz="914400" eaLnBrk="0" fontAlgn="base" hangingPunct="0">
              <a:lnSpc>
                <a:spcPct val="80000"/>
              </a:lnSpc>
              <a:spcBef>
                <a:spcPct val="60000"/>
              </a:spcBef>
              <a:spcAft>
                <a:spcPct val="0"/>
              </a:spcAft>
              <a:buClr>
                <a:srgbClr val="01673E"/>
              </a:buClr>
              <a:buFont typeface="Symbol" charset="2"/>
              <a:buChar char="·"/>
              <a:defRPr/>
            </a:pPr>
            <a:r>
              <a:rPr lang="en-US" sz="2000" b="1" kern="0" dirty="0" smtClean="0">
                <a:solidFill>
                  <a:srgbClr val="006600"/>
                </a:solidFill>
                <a:latin typeface="Arial"/>
                <a:ea typeface="ＭＳ Ｐゴシック" pitchFamily="-106" charset="-128"/>
                <a:cs typeface="Arial"/>
              </a:rPr>
              <a:t>Limits to adaptation</a:t>
            </a:r>
          </a:p>
          <a:p>
            <a:pPr marL="800100" lvl="1" indent="-342900" defTabSz="914400" eaLnBrk="0" fontAlgn="base" hangingPunct="0">
              <a:lnSpc>
                <a:spcPct val="80000"/>
              </a:lnSpc>
              <a:spcBef>
                <a:spcPct val="60000"/>
              </a:spcBef>
              <a:spcAft>
                <a:spcPct val="0"/>
              </a:spcAft>
              <a:buClr>
                <a:srgbClr val="01673E"/>
              </a:buClr>
              <a:buFont typeface="Symbol" charset="2"/>
              <a:buChar char="·"/>
              <a:defRPr/>
            </a:pPr>
            <a:r>
              <a:rPr lang="en-US" sz="2000" b="1" kern="0" dirty="0" smtClean="0">
                <a:solidFill>
                  <a:srgbClr val="006600"/>
                </a:solidFill>
                <a:latin typeface="Arial"/>
                <a:ea typeface="ＭＳ Ｐゴシック" pitchFamily="-106" charset="-128"/>
                <a:cs typeface="Arial"/>
              </a:rPr>
              <a:t>Transformational adaptation</a:t>
            </a:r>
          </a:p>
          <a:p>
            <a:pPr marL="800100" lvl="1" indent="-342900" defTabSz="914400" eaLnBrk="0" fontAlgn="base" hangingPunct="0">
              <a:lnSpc>
                <a:spcPct val="60000"/>
              </a:lnSpc>
              <a:spcBef>
                <a:spcPct val="60000"/>
              </a:spcBef>
              <a:spcAft>
                <a:spcPct val="0"/>
              </a:spcAft>
              <a:buClr>
                <a:srgbClr val="01673E"/>
              </a:buClr>
              <a:buFont typeface="Symbol" charset="2"/>
              <a:buChar char="·"/>
              <a:defRPr/>
            </a:pPr>
            <a:endParaRPr lang="en-US" sz="1600" b="1" kern="0" dirty="0" smtClean="0">
              <a:solidFill>
                <a:srgbClr val="006600"/>
              </a:solidFill>
              <a:latin typeface="Arial"/>
              <a:ea typeface="ＭＳ Ｐゴシック" pitchFamily="-106" charset="-128"/>
              <a:cs typeface="Arial"/>
            </a:endParaRPr>
          </a:p>
          <a:p>
            <a:pPr marL="800100" lvl="1" indent="-342900" defTabSz="914400" eaLnBrk="0" fontAlgn="base" hangingPunct="0">
              <a:lnSpc>
                <a:spcPct val="60000"/>
              </a:lnSpc>
              <a:spcBef>
                <a:spcPct val="60000"/>
              </a:spcBef>
              <a:spcAft>
                <a:spcPct val="0"/>
              </a:spcAft>
              <a:buClr>
                <a:srgbClr val="01673E"/>
              </a:buClr>
              <a:buFont typeface="Symbol" charset="2"/>
              <a:buChar char="·"/>
              <a:defRPr/>
            </a:pPr>
            <a:endParaRPr lang="en-US" sz="1600" b="1" kern="0" dirty="0">
              <a:solidFill>
                <a:srgbClr val="006600"/>
              </a:solidFill>
              <a:latin typeface="Arial"/>
              <a:ea typeface="ＭＳ Ｐゴシック" pitchFamily="-106" charset="-128"/>
              <a:cs typeface="Arial"/>
            </a:endParaRPr>
          </a:p>
          <a:p>
            <a:pPr marL="800100" lvl="1" indent="-342900" defTabSz="914400" eaLnBrk="0" fontAlgn="base" hangingPunct="0">
              <a:lnSpc>
                <a:spcPct val="60000"/>
              </a:lnSpc>
              <a:spcBef>
                <a:spcPct val="60000"/>
              </a:spcBef>
              <a:spcAft>
                <a:spcPct val="0"/>
              </a:spcAft>
              <a:buClr>
                <a:srgbClr val="01673E"/>
              </a:buClr>
              <a:buFont typeface="Symbol" charset="2"/>
              <a:buChar char="·"/>
              <a:defRPr/>
            </a:pPr>
            <a:endParaRPr lang="en-US" sz="1600" b="1" kern="0" dirty="0" smtClean="0">
              <a:solidFill>
                <a:srgbClr val="006600"/>
              </a:solidFill>
              <a:latin typeface="Arial"/>
              <a:ea typeface="ＭＳ Ｐゴシック" pitchFamily="-106" charset="-128"/>
              <a:cs typeface="Arial"/>
            </a:endParaRPr>
          </a:p>
          <a:p>
            <a:pPr marL="800100" lvl="1" indent="-342900" defTabSz="914400" eaLnBrk="0" fontAlgn="base" hangingPunct="0">
              <a:lnSpc>
                <a:spcPct val="60000"/>
              </a:lnSpc>
              <a:spcBef>
                <a:spcPct val="60000"/>
              </a:spcBef>
              <a:spcAft>
                <a:spcPct val="0"/>
              </a:spcAft>
              <a:buClr>
                <a:srgbClr val="01673E"/>
              </a:buClr>
              <a:buFont typeface="Symbol" charset="2"/>
              <a:buChar char="·"/>
              <a:defRPr/>
            </a:pPr>
            <a:endParaRPr lang="en-US" sz="1600" b="1" kern="0" dirty="0" smtClean="0">
              <a:solidFill>
                <a:srgbClr val="006600"/>
              </a:solidFill>
              <a:latin typeface="Arial"/>
              <a:ea typeface="ＭＳ Ｐゴシック" pitchFamily="-106" charset="-128"/>
              <a:cs typeface="Arial"/>
            </a:endParaRPr>
          </a:p>
          <a:p>
            <a:pPr marL="342900" indent="-342900" defTabSz="914400" eaLnBrk="0" fontAlgn="base" hangingPunct="0">
              <a:lnSpc>
                <a:spcPct val="120000"/>
              </a:lnSpc>
              <a:spcBef>
                <a:spcPct val="60000"/>
              </a:spcBef>
              <a:spcAft>
                <a:spcPct val="0"/>
              </a:spcAft>
              <a:buClr>
                <a:srgbClr val="01673E"/>
              </a:buClr>
              <a:buFont typeface="Symbol" charset="2"/>
              <a:buChar char="·"/>
              <a:defRPr/>
            </a:pPr>
            <a:endParaRPr lang="en-US" sz="2000" b="1" kern="0" dirty="0" smtClean="0">
              <a:latin typeface="Arial"/>
              <a:ea typeface="ＭＳ Ｐゴシック" pitchFamily="-106" charset="-128"/>
              <a:cs typeface="Arial"/>
            </a:endParaRPr>
          </a:p>
          <a:p>
            <a:pPr marL="342900" indent="-342900" defTabSz="914400" eaLnBrk="0" fontAlgn="base" hangingPunct="0">
              <a:lnSpc>
                <a:spcPct val="120000"/>
              </a:lnSpc>
              <a:spcBef>
                <a:spcPct val="60000"/>
              </a:spcBef>
              <a:spcAft>
                <a:spcPct val="0"/>
              </a:spcAft>
              <a:buClr>
                <a:srgbClr val="01673E"/>
              </a:buClr>
              <a:buFont typeface="Symbol" charset="2"/>
              <a:buChar char="·"/>
              <a:defRPr/>
            </a:pPr>
            <a:r>
              <a:rPr lang="en-US" sz="2000" b="1" kern="0" dirty="0" smtClean="0">
                <a:latin typeface="Arial"/>
                <a:ea typeface="ＭＳ Ｐゴシック" pitchFamily="-106" charset="-128"/>
                <a:cs typeface="Arial"/>
              </a:rPr>
              <a:t>DCAS (DOE Climate Analysis System):</a:t>
            </a:r>
          </a:p>
          <a:p>
            <a:pPr marL="800100" lvl="1" indent="-342900" defTabSz="914400" eaLnBrk="0" fontAlgn="base" hangingPunct="0">
              <a:lnSpc>
                <a:spcPct val="80000"/>
              </a:lnSpc>
              <a:spcBef>
                <a:spcPct val="60000"/>
              </a:spcBef>
              <a:spcAft>
                <a:spcPct val="0"/>
              </a:spcAft>
              <a:buClr>
                <a:srgbClr val="01673E"/>
              </a:buClr>
              <a:buFont typeface="Symbol" charset="2"/>
              <a:buChar char="·"/>
              <a:defRPr/>
            </a:pPr>
            <a:r>
              <a:rPr lang="en-US" b="1" kern="0" dirty="0" smtClean="0">
                <a:solidFill>
                  <a:srgbClr val="006600"/>
                </a:solidFill>
                <a:latin typeface="Arial"/>
                <a:ea typeface="ＭＳ Ｐゴシック" pitchFamily="-106" charset="-128"/>
                <a:cs typeface="Arial"/>
              </a:rPr>
              <a:t>Adaptation of the NWS Local Climate Analysis Tool (LCAT) to facilitate access by DOE PI’s to CMIP-5 scenarios</a:t>
            </a:r>
          </a:p>
          <a:p>
            <a:pPr marL="800100" lvl="1" indent="-342900" defTabSz="914400" eaLnBrk="0" fontAlgn="base" hangingPunct="0">
              <a:lnSpc>
                <a:spcPct val="80000"/>
              </a:lnSpc>
              <a:spcBef>
                <a:spcPct val="60000"/>
              </a:spcBef>
              <a:spcAft>
                <a:spcPct val="0"/>
              </a:spcAft>
              <a:buClr>
                <a:srgbClr val="01673E"/>
              </a:buClr>
              <a:buFont typeface="Symbol" charset="2"/>
              <a:buChar char="·"/>
              <a:defRPr/>
            </a:pPr>
            <a:r>
              <a:rPr lang="en-US" b="1" kern="0" dirty="0" smtClean="0">
                <a:solidFill>
                  <a:srgbClr val="006600"/>
                </a:solidFill>
                <a:latin typeface="Arial"/>
                <a:ea typeface="ＭＳ Ｐゴシック" pitchFamily="-106" charset="-128"/>
                <a:cs typeface="Arial"/>
              </a:rPr>
              <a:t>Supported by IARP and RGCM</a:t>
            </a:r>
          </a:p>
          <a:p>
            <a:pPr marL="800100" lvl="1" indent="-342900" defTabSz="914400" eaLnBrk="0" fontAlgn="base" hangingPunct="0">
              <a:lnSpc>
                <a:spcPct val="80000"/>
              </a:lnSpc>
              <a:spcBef>
                <a:spcPct val="60000"/>
              </a:spcBef>
              <a:spcAft>
                <a:spcPct val="0"/>
              </a:spcAft>
              <a:buClr>
                <a:srgbClr val="01673E"/>
              </a:buClr>
              <a:buFont typeface="Symbol" charset="2"/>
              <a:buChar char="·"/>
              <a:defRPr/>
            </a:pPr>
            <a:r>
              <a:rPr lang="en-US" b="1" kern="0" dirty="0" smtClean="0">
                <a:solidFill>
                  <a:srgbClr val="006600"/>
                </a:solidFill>
                <a:latin typeface="Arial"/>
                <a:ea typeface="ＭＳ Ｐゴシック" pitchFamily="-106" charset="-128"/>
                <a:cs typeface="Arial"/>
              </a:rPr>
              <a:t>Demo tomorrow afternoon</a:t>
            </a:r>
          </a:p>
          <a:p>
            <a:pPr marL="800100" lvl="1" indent="-342900" defTabSz="914400" eaLnBrk="0" fontAlgn="base" hangingPunct="0">
              <a:spcBef>
                <a:spcPct val="60000"/>
              </a:spcBef>
              <a:spcAft>
                <a:spcPct val="0"/>
              </a:spcAft>
              <a:buClr>
                <a:srgbClr val="01673E"/>
              </a:buClr>
              <a:buFont typeface="Symbol" charset="2"/>
              <a:buChar char="·"/>
              <a:defRPr/>
            </a:pPr>
            <a:endParaRPr lang="en-US" sz="1600" b="1" kern="0" dirty="0" smtClean="0">
              <a:solidFill>
                <a:srgbClr val="006600"/>
              </a:solidFill>
              <a:latin typeface="Arial"/>
              <a:ea typeface="ＭＳ Ｐゴシック" pitchFamily="-106" charset="-128"/>
              <a:cs typeface="Arial"/>
            </a:endParaRPr>
          </a:p>
          <a:p>
            <a:pPr marL="800100" lvl="1" indent="-342900" defTabSz="914400" eaLnBrk="0" fontAlgn="base" hangingPunct="0">
              <a:spcBef>
                <a:spcPct val="60000"/>
              </a:spcBef>
              <a:spcAft>
                <a:spcPct val="0"/>
              </a:spcAft>
              <a:buClr>
                <a:srgbClr val="01673E"/>
              </a:buClr>
              <a:buFont typeface="Symbol" charset="2"/>
              <a:buChar char="·"/>
              <a:defRPr/>
            </a:pPr>
            <a:endParaRPr lang="en-US" sz="2000" b="1" kern="0" dirty="0" smtClean="0">
              <a:solidFill>
                <a:srgbClr val="000000"/>
              </a:solidFill>
              <a:latin typeface="Arial"/>
              <a:ea typeface="ＭＳ Ｐゴシック" pitchFamily="-106" charset="-128"/>
              <a:cs typeface="Arial"/>
            </a:endParaRPr>
          </a:p>
          <a:p>
            <a:pPr marL="800100" lvl="1" indent="-342900" defTabSz="914400" eaLnBrk="0" fontAlgn="base" hangingPunct="0">
              <a:spcBef>
                <a:spcPct val="60000"/>
              </a:spcBef>
              <a:spcAft>
                <a:spcPct val="0"/>
              </a:spcAft>
              <a:buClr>
                <a:srgbClr val="01673E"/>
              </a:buClr>
              <a:buFont typeface="Symbol" charset="2"/>
              <a:buChar char="·"/>
              <a:defRPr/>
            </a:pPr>
            <a:endParaRPr lang="en-US" sz="2000" b="1" kern="0" dirty="0" smtClean="0">
              <a:solidFill>
                <a:srgbClr val="000000"/>
              </a:solidFill>
              <a:latin typeface="Arial"/>
              <a:ea typeface="ＭＳ Ｐゴシック" pitchFamily="-106" charset="-128"/>
              <a:cs typeface="Arial"/>
            </a:endParaRPr>
          </a:p>
          <a:p>
            <a:pPr marL="800100" lvl="1" indent="-342900" defTabSz="914400" eaLnBrk="0" fontAlgn="base" hangingPunct="0">
              <a:spcBef>
                <a:spcPct val="60000"/>
              </a:spcBef>
              <a:spcAft>
                <a:spcPct val="0"/>
              </a:spcAft>
              <a:buClr>
                <a:srgbClr val="01673E"/>
              </a:buClr>
              <a:buFont typeface="Symbol" charset="2"/>
              <a:buChar char="·"/>
              <a:defRPr/>
            </a:pPr>
            <a:endParaRPr lang="en-US" sz="2000" b="1" kern="0" dirty="0" smtClean="0">
              <a:solidFill>
                <a:srgbClr val="000000"/>
              </a:solidFill>
              <a:latin typeface="Arial"/>
              <a:ea typeface="ＭＳ Ｐゴシック" pitchFamily="-106" charset="-128"/>
              <a:cs typeface="Arial"/>
            </a:endParaRPr>
          </a:p>
        </p:txBody>
      </p:sp>
      <p:sp>
        <p:nvSpPr>
          <p:cNvPr id="7" name="TextBox 6"/>
          <p:cNvSpPr txBox="1"/>
          <p:nvPr/>
        </p:nvSpPr>
        <p:spPr>
          <a:xfrm>
            <a:off x="4894384" y="1879886"/>
            <a:ext cx="3851681" cy="1200329"/>
          </a:xfrm>
          <a:prstGeom prst="rect">
            <a:avLst/>
          </a:prstGeom>
          <a:solidFill>
            <a:schemeClr val="bg2"/>
          </a:solidFill>
        </p:spPr>
        <p:txBody>
          <a:bodyPr wrap="square" rtlCol="0">
            <a:spAutoFit/>
          </a:bodyPr>
          <a:lstStyle/>
          <a:p>
            <a:endParaRPr lang="en-US" dirty="0" smtClean="0"/>
          </a:p>
          <a:p>
            <a:endParaRPr lang="en-US" dirty="0"/>
          </a:p>
          <a:p>
            <a:endParaRPr lang="en-US" dirty="0" smtClean="0"/>
          </a:p>
          <a:p>
            <a:endParaRPr lang="en-US" dirty="0"/>
          </a:p>
        </p:txBody>
      </p:sp>
      <p:sp>
        <p:nvSpPr>
          <p:cNvPr id="2" name="TextBox 1"/>
          <p:cNvSpPr txBox="1"/>
          <p:nvPr/>
        </p:nvSpPr>
        <p:spPr>
          <a:xfrm>
            <a:off x="3539066" y="3215026"/>
            <a:ext cx="5207000" cy="1181128"/>
          </a:xfrm>
          <a:prstGeom prst="rect">
            <a:avLst/>
          </a:prstGeom>
          <a:solidFill>
            <a:schemeClr val="bg2"/>
          </a:solidFill>
          <a:effectLst/>
        </p:spPr>
        <p:txBody>
          <a:bodyPr wrap="square" rtlCol="0">
            <a:spAutoFit/>
          </a:bodyPr>
          <a:lstStyle/>
          <a:p>
            <a:endParaRPr lang="en-US" dirty="0"/>
          </a:p>
        </p:txBody>
      </p:sp>
      <p:sp>
        <p:nvSpPr>
          <p:cNvPr id="5" name="Title 19"/>
          <p:cNvSpPr txBox="1">
            <a:spLocks/>
          </p:cNvSpPr>
          <p:nvPr/>
        </p:nvSpPr>
        <p:spPr bwMode="auto">
          <a:xfrm>
            <a:off x="326354" y="279054"/>
            <a:ext cx="8928100" cy="8751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2800">
                <a:solidFill>
                  <a:srgbClr val="00673E"/>
                </a:solidFill>
                <a:latin typeface="+mj-lt"/>
                <a:ea typeface="ＭＳ Ｐゴシック" pitchFamily="-106" charset="-128"/>
                <a:cs typeface="ＭＳ Ｐゴシック" pitchFamily="-106" charset="-128"/>
              </a:defRPr>
            </a:lvl1pPr>
            <a:lvl2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2pPr>
            <a:lvl3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3pPr>
            <a:lvl4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4pPr>
            <a:lvl5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a:lstStyle>
          <a:p>
            <a:pPr>
              <a:lnSpc>
                <a:spcPct val="90000"/>
              </a:lnSpc>
            </a:pPr>
            <a:r>
              <a:rPr lang="en-US" b="1" dirty="0" smtClean="0"/>
              <a:t>Other Program Accomplishments Have Included (II):</a:t>
            </a:r>
            <a:endParaRPr lang="en-US" b="1" dirty="0"/>
          </a:p>
        </p:txBody>
      </p:sp>
      <p:pic>
        <p:nvPicPr>
          <p:cNvPr id="6" name="Picture 5"/>
          <p:cNvPicPr>
            <a:picLocks noChangeAspect="1"/>
          </p:cNvPicPr>
          <p:nvPr/>
        </p:nvPicPr>
        <p:blipFill>
          <a:blip r:embed="rId2"/>
          <a:stretch>
            <a:fillRect/>
          </a:stretch>
        </p:blipFill>
        <p:spPr>
          <a:xfrm>
            <a:off x="3683278" y="3322488"/>
            <a:ext cx="4962491" cy="976918"/>
          </a:xfrm>
          <a:prstGeom prst="rect">
            <a:avLst/>
          </a:prstGeom>
          <a:ln>
            <a:solidFill>
              <a:schemeClr val="bg1">
                <a:lumMod val="65000"/>
              </a:schemeClr>
            </a:solidFill>
          </a:ln>
          <a:effectLst>
            <a:outerShdw blurRad="50800" dist="38100" dir="2700000" sx="0" sy="0" algn="tl" rotWithShape="0">
              <a:srgbClr val="000000"/>
            </a:outerShdw>
          </a:effectLst>
        </p:spPr>
      </p:pic>
      <p:pic>
        <p:nvPicPr>
          <p:cNvPr id="4" name="Picture 3"/>
          <p:cNvPicPr>
            <a:picLocks noChangeAspect="1"/>
          </p:cNvPicPr>
          <p:nvPr/>
        </p:nvPicPr>
        <p:blipFill>
          <a:blip r:embed="rId3"/>
          <a:stretch>
            <a:fillRect/>
          </a:stretch>
        </p:blipFill>
        <p:spPr>
          <a:xfrm>
            <a:off x="4996960" y="1879886"/>
            <a:ext cx="3648809" cy="1137956"/>
          </a:xfrm>
          <a:prstGeom prst="rect">
            <a:avLst/>
          </a:prstGeom>
          <a:ln>
            <a:solidFill>
              <a:schemeClr val="bg1">
                <a:lumMod val="65000"/>
              </a:schemeClr>
            </a:solidFill>
          </a:ln>
          <a:effectLst/>
        </p:spPr>
      </p:pic>
    </p:spTree>
    <p:extLst>
      <p:ext uri="{BB962C8B-B14F-4D97-AF65-F5344CB8AC3E}">
        <p14:creationId xmlns:p14="http://schemas.microsoft.com/office/powerpoint/2010/main" val="22772458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326354" y="1862666"/>
            <a:ext cx="8535315" cy="46095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defTabSz="914400" eaLnBrk="0" fontAlgn="base" hangingPunct="0">
              <a:spcBef>
                <a:spcPct val="60000"/>
              </a:spcBef>
              <a:spcAft>
                <a:spcPct val="0"/>
              </a:spcAft>
              <a:buClr>
                <a:srgbClr val="01673E"/>
              </a:buClr>
              <a:buFont typeface="Symbol" charset="2"/>
              <a:buChar char="·"/>
              <a:defRPr/>
            </a:pPr>
            <a:r>
              <a:rPr lang="en-US" sz="2000" b="1" kern="0" dirty="0" smtClean="0">
                <a:solidFill>
                  <a:srgbClr val="000000"/>
                </a:solidFill>
                <a:latin typeface="Arial"/>
                <a:ea typeface="ＭＳ Ｐゴシック" pitchFamily="-106" charset="-128"/>
                <a:cs typeface="Arial"/>
              </a:rPr>
              <a:t>Have significantly contributed to strengthening the science base for analyzing potentials for (and limitations of) climate change adaptation</a:t>
            </a:r>
          </a:p>
          <a:p>
            <a:pPr marL="342900" indent="-342900" defTabSz="914400" eaLnBrk="0" fontAlgn="base" hangingPunct="0">
              <a:spcBef>
                <a:spcPct val="60000"/>
              </a:spcBef>
              <a:spcAft>
                <a:spcPct val="0"/>
              </a:spcAft>
              <a:buClr>
                <a:srgbClr val="01673E"/>
              </a:buClr>
              <a:buFont typeface="Symbol" charset="2"/>
              <a:buChar char="·"/>
              <a:defRPr/>
            </a:pPr>
            <a:r>
              <a:rPr lang="en-US" sz="2000" b="1" kern="0" dirty="0" smtClean="0">
                <a:solidFill>
                  <a:srgbClr val="000000"/>
                </a:solidFill>
                <a:latin typeface="Arial"/>
                <a:ea typeface="ＭＳ Ｐゴシック" pitchFamily="-106" charset="-128"/>
                <a:cs typeface="Arial"/>
              </a:rPr>
              <a:t>Have been instrumental in transforming contextual scenarios for climate change drivers, impacts, and responses</a:t>
            </a:r>
          </a:p>
          <a:p>
            <a:pPr marL="342900" indent="-342900" defTabSz="914400" eaLnBrk="0" fontAlgn="base" hangingPunct="0">
              <a:spcBef>
                <a:spcPct val="60000"/>
              </a:spcBef>
              <a:spcAft>
                <a:spcPct val="0"/>
              </a:spcAft>
              <a:buClr>
                <a:srgbClr val="01673E"/>
              </a:buClr>
              <a:buFont typeface="Symbol" charset="2"/>
              <a:buChar char="·"/>
              <a:defRPr/>
            </a:pPr>
            <a:r>
              <a:rPr lang="en-US" sz="2000" b="1" kern="0" dirty="0" smtClean="0">
                <a:latin typeface="Arial"/>
                <a:ea typeface="ＭＳ Ｐゴシック" pitchFamily="-106" charset="-128"/>
                <a:cs typeface="Arial"/>
              </a:rPr>
              <a:t>Have significantly enriched the science base for analyzing energy-water sector interconnections</a:t>
            </a:r>
          </a:p>
          <a:p>
            <a:pPr marL="342900" indent="-342900" defTabSz="914400" eaLnBrk="0" fontAlgn="base" hangingPunct="0">
              <a:spcBef>
                <a:spcPct val="60000"/>
              </a:spcBef>
              <a:spcAft>
                <a:spcPct val="0"/>
              </a:spcAft>
              <a:buClr>
                <a:srgbClr val="01673E"/>
              </a:buClr>
              <a:buFont typeface="Symbol" charset="2"/>
              <a:buChar char="·"/>
              <a:defRPr/>
            </a:pPr>
            <a:r>
              <a:rPr lang="en-US" sz="2000" b="1" kern="0" dirty="0" smtClean="0">
                <a:latin typeface="Arial"/>
                <a:ea typeface="ＭＳ Ｐゴシック" pitchFamily="-106" charset="-128"/>
                <a:cs typeface="Arial"/>
              </a:rPr>
              <a:t>Have transformed science and tools for examining implications of climate-related extreme events for energy infrastructures and their interdependencies with other built infrastructures</a:t>
            </a:r>
          </a:p>
          <a:p>
            <a:pPr marL="342900" indent="-342900" defTabSz="914400" eaLnBrk="0" fontAlgn="base" hangingPunct="0">
              <a:spcBef>
                <a:spcPct val="60000"/>
              </a:spcBef>
              <a:spcAft>
                <a:spcPct val="0"/>
              </a:spcAft>
              <a:buClr>
                <a:srgbClr val="01673E"/>
              </a:buClr>
              <a:buFont typeface="Symbol" charset="2"/>
              <a:buChar char="·"/>
              <a:defRPr/>
            </a:pPr>
            <a:endParaRPr lang="en-US" sz="2000" b="1" kern="0" dirty="0" smtClean="0">
              <a:latin typeface="Arial"/>
              <a:ea typeface="ＭＳ Ｐゴシック" pitchFamily="-106" charset="-128"/>
              <a:cs typeface="Arial"/>
            </a:endParaRPr>
          </a:p>
          <a:p>
            <a:pPr defTabSz="914400" eaLnBrk="0" fontAlgn="base" hangingPunct="0">
              <a:spcBef>
                <a:spcPct val="60000"/>
              </a:spcBef>
              <a:spcAft>
                <a:spcPct val="0"/>
              </a:spcAft>
              <a:buClr>
                <a:srgbClr val="01673E"/>
              </a:buClr>
              <a:defRPr/>
            </a:pPr>
            <a:endParaRPr lang="en-US" sz="2000" b="1" kern="0" dirty="0" smtClean="0">
              <a:solidFill>
                <a:srgbClr val="000000"/>
              </a:solidFill>
              <a:latin typeface="Arial"/>
              <a:ea typeface="ＭＳ Ｐゴシック" pitchFamily="-106" charset="-128"/>
              <a:cs typeface="Arial"/>
            </a:endParaRPr>
          </a:p>
        </p:txBody>
      </p:sp>
      <p:sp>
        <p:nvSpPr>
          <p:cNvPr id="5" name="Title 19"/>
          <p:cNvSpPr txBox="1">
            <a:spLocks/>
          </p:cNvSpPr>
          <p:nvPr/>
        </p:nvSpPr>
        <p:spPr bwMode="auto">
          <a:xfrm>
            <a:off x="326354" y="435362"/>
            <a:ext cx="8928100" cy="12629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2800">
                <a:solidFill>
                  <a:srgbClr val="00673E"/>
                </a:solidFill>
                <a:latin typeface="+mj-lt"/>
                <a:ea typeface="ＭＳ Ｐゴシック" pitchFamily="-106" charset="-128"/>
                <a:cs typeface="ＭＳ Ｐゴシック" pitchFamily="-106" charset="-128"/>
              </a:defRPr>
            </a:lvl1pPr>
            <a:lvl2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2pPr>
            <a:lvl3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3pPr>
            <a:lvl4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4pPr>
            <a:lvl5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a:lstStyle>
          <a:p>
            <a:pPr>
              <a:lnSpc>
                <a:spcPct val="90000"/>
              </a:lnSpc>
            </a:pPr>
            <a:r>
              <a:rPr lang="en-US" b="1" dirty="0" smtClean="0"/>
              <a:t>For a Small Office of Science Research Program, </a:t>
            </a:r>
            <a:r>
              <a:rPr lang="en-US" b="1" smtClean="0"/>
              <a:t>the IAV Science </a:t>
            </a:r>
            <a:r>
              <a:rPr lang="en-US" b="1" dirty="0" smtClean="0"/>
              <a:t>and Tool Development </a:t>
            </a:r>
            <a:r>
              <a:rPr lang="en-US" b="1" smtClean="0"/>
              <a:t>Advances </a:t>
            </a:r>
          </a:p>
          <a:p>
            <a:pPr>
              <a:lnSpc>
                <a:spcPct val="90000"/>
              </a:lnSpc>
            </a:pPr>
            <a:r>
              <a:rPr lang="en-US" b="1" smtClean="0"/>
              <a:t>of </a:t>
            </a:r>
            <a:r>
              <a:rPr lang="en-US" b="1" dirty="0" smtClean="0"/>
              <a:t>IARP Have Had an Enormous Impact:</a:t>
            </a:r>
            <a:endParaRPr lang="en-US" b="1" dirty="0"/>
          </a:p>
        </p:txBody>
      </p:sp>
    </p:spTree>
    <p:extLst>
      <p:ext uri="{BB962C8B-B14F-4D97-AF65-F5344CB8AC3E}">
        <p14:creationId xmlns:p14="http://schemas.microsoft.com/office/powerpoint/2010/main" val="24034025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07" y="4668838"/>
            <a:ext cx="8229600" cy="1143000"/>
          </a:xfrm>
        </p:spPr>
        <p:txBody>
          <a:bodyPr/>
          <a:lstStyle/>
          <a:p>
            <a:pPr algn="r"/>
            <a:r>
              <a:rPr lang="en-US" sz="2800" dirty="0" smtClean="0">
                <a:latin typeface="Arial Black"/>
                <a:cs typeface="Arial Black"/>
              </a:rPr>
              <a:t>Thomas J. </a:t>
            </a:r>
            <a:r>
              <a:rPr lang="en-US" sz="2800" dirty="0" err="1" smtClean="0">
                <a:latin typeface="Arial Black"/>
                <a:cs typeface="Arial Black"/>
              </a:rPr>
              <a:t>Wilbanks</a:t>
            </a:r>
            <a:r>
              <a:rPr lang="en-US" sz="2800" dirty="0" smtClean="0"/>
              <a:t/>
            </a:r>
            <a:br>
              <a:rPr lang="en-US" sz="2800" dirty="0" smtClean="0"/>
            </a:br>
            <a:r>
              <a:rPr lang="en-US" sz="1700" dirty="0" smtClean="0">
                <a:solidFill>
                  <a:schemeClr val="bg2"/>
                </a:solidFill>
              </a:rPr>
              <a:t>Phone: (865) 574-5515</a:t>
            </a:r>
            <a:br>
              <a:rPr lang="en-US" sz="1700" dirty="0" smtClean="0">
                <a:solidFill>
                  <a:schemeClr val="bg2"/>
                </a:solidFill>
              </a:rPr>
            </a:br>
            <a:r>
              <a:rPr lang="en-US" sz="1700" dirty="0" smtClean="0">
                <a:solidFill>
                  <a:schemeClr val="bg2"/>
                </a:solidFill>
              </a:rPr>
              <a:t>E-mail: </a:t>
            </a:r>
            <a:r>
              <a:rPr lang="en-US" sz="1700" dirty="0" err="1" smtClean="0">
                <a:solidFill>
                  <a:schemeClr val="bg2"/>
                </a:solidFill>
              </a:rPr>
              <a:t>wilbankstj@ornl.gov</a:t>
            </a:r>
            <a:endParaRPr lang="en-US" sz="1700" dirty="0">
              <a:solidFill>
                <a:schemeClr val="bg2"/>
              </a:solidFill>
            </a:endParaRPr>
          </a:p>
        </p:txBody>
      </p:sp>
      <p:sp>
        <p:nvSpPr>
          <p:cNvPr id="4" name="TextBox 3"/>
          <p:cNvSpPr txBox="1"/>
          <p:nvPr/>
        </p:nvSpPr>
        <p:spPr>
          <a:xfrm>
            <a:off x="1" y="2476805"/>
            <a:ext cx="9143999" cy="830997"/>
          </a:xfrm>
          <a:prstGeom prst="rect">
            <a:avLst/>
          </a:prstGeom>
          <a:noFill/>
          <a:effectLst>
            <a:outerShdw blurRad="346075" dist="38100" dir="2700000" algn="tl" rotWithShape="0">
              <a:srgbClr val="000000">
                <a:alpha val="43000"/>
              </a:srgbClr>
            </a:outerShdw>
          </a:effec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a:cs typeface="Arial Black"/>
              </a:rPr>
              <a:t>THANK YOU !</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a:cs typeface="Arial Black"/>
            </a:endParaRPr>
          </a:p>
        </p:txBody>
      </p:sp>
    </p:spTree>
    <p:extLst>
      <p:ext uri="{BB962C8B-B14F-4D97-AF65-F5344CB8AC3E}">
        <p14:creationId xmlns:p14="http://schemas.microsoft.com/office/powerpoint/2010/main" val="24770608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ol w:lin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083" y="1561448"/>
            <a:ext cx="4497917" cy="4032249"/>
          </a:xfrm>
          <a:prstGeom prst="rect">
            <a:avLst/>
          </a:prstGeom>
        </p:spPr>
      </p:pic>
      <p:sp>
        <p:nvSpPr>
          <p:cNvPr id="5" name="Title 19"/>
          <p:cNvSpPr txBox="1">
            <a:spLocks/>
          </p:cNvSpPr>
          <p:nvPr/>
        </p:nvSpPr>
        <p:spPr bwMode="auto">
          <a:xfrm>
            <a:off x="215900" y="490986"/>
            <a:ext cx="8928100" cy="14855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2800">
                <a:solidFill>
                  <a:srgbClr val="00673E"/>
                </a:solidFill>
                <a:latin typeface="+mj-lt"/>
                <a:ea typeface="ＭＳ Ｐゴシック" pitchFamily="-106" charset="-128"/>
                <a:cs typeface="ＭＳ Ｐゴシック" pitchFamily="-106" charset="-128"/>
              </a:defRPr>
            </a:lvl1pPr>
            <a:lvl2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2pPr>
            <a:lvl3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3pPr>
            <a:lvl4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4pPr>
            <a:lvl5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a:lstStyle>
          <a:p>
            <a:pPr>
              <a:lnSpc>
                <a:spcPct val="80000"/>
              </a:lnSpc>
            </a:pPr>
            <a:r>
              <a:rPr lang="en-US" b="1" dirty="0" smtClean="0">
                <a:solidFill>
                  <a:srgbClr val="006600"/>
                </a:solidFill>
              </a:rPr>
              <a:t>In 2007, the Integrated Assessment Research Program of the DOE Office of Science Began Expanding its Scope to Include Energy Sector Impacts and Adaptations (IAV):</a:t>
            </a:r>
            <a:endParaRPr lang="en-US" b="1" dirty="0">
              <a:solidFill>
                <a:srgbClr val="006600"/>
              </a:solidFill>
            </a:endParaRPr>
          </a:p>
        </p:txBody>
      </p:sp>
      <p:sp>
        <p:nvSpPr>
          <p:cNvPr id="6" name="Content Placeholder 3"/>
          <p:cNvSpPr txBox="1">
            <a:spLocks/>
          </p:cNvSpPr>
          <p:nvPr/>
        </p:nvSpPr>
        <p:spPr bwMode="auto">
          <a:xfrm>
            <a:off x="439839" y="2472426"/>
            <a:ext cx="5392392" cy="29254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defTabSz="914400" eaLnBrk="0" fontAlgn="base" hangingPunct="0">
              <a:spcBef>
                <a:spcPct val="60000"/>
              </a:spcBef>
              <a:spcAft>
                <a:spcPct val="0"/>
              </a:spcAft>
              <a:buClr>
                <a:srgbClr val="01673E"/>
              </a:buClr>
              <a:buFont typeface="Symbol" charset="2"/>
              <a:buChar char="·"/>
              <a:defRPr/>
            </a:pPr>
            <a:r>
              <a:rPr lang="en-US" sz="2100" b="1" kern="0" dirty="0">
                <a:solidFill>
                  <a:srgbClr val="000000"/>
                </a:solidFill>
                <a:latin typeface="Arial"/>
                <a:ea typeface="ＭＳ Ｐゴシック" pitchFamily="-106" charset="-128"/>
                <a:cs typeface="Arial"/>
              </a:rPr>
              <a:t>Because it was becoming clear that climate change impacts would shape future energy pathways and trajectories of technology choices</a:t>
            </a:r>
          </a:p>
          <a:p>
            <a:pPr marL="342900" indent="-342900" defTabSz="914400" eaLnBrk="0" fontAlgn="base" hangingPunct="0">
              <a:spcBef>
                <a:spcPct val="60000"/>
              </a:spcBef>
              <a:spcAft>
                <a:spcPct val="0"/>
              </a:spcAft>
              <a:buClr>
                <a:srgbClr val="01673E"/>
              </a:buClr>
              <a:buFont typeface="Symbol" charset="2"/>
              <a:buChar char="·"/>
              <a:defRPr/>
            </a:pPr>
            <a:r>
              <a:rPr lang="en-US" sz="2100" b="1" kern="0" dirty="0" smtClean="0">
                <a:solidFill>
                  <a:srgbClr val="000000"/>
                </a:solidFill>
                <a:latin typeface="Arial"/>
                <a:ea typeface="ＭＳ Ｐゴシック" pitchFamily="-106" charset="-128"/>
                <a:cs typeface="Arial"/>
              </a:rPr>
              <a:t>To be linked with and contribute to Integrated Assessment Modeling (IAM)</a:t>
            </a:r>
          </a:p>
          <a:p>
            <a:pPr defTabSz="914400" eaLnBrk="0" fontAlgn="base" hangingPunct="0">
              <a:spcBef>
                <a:spcPct val="60000"/>
              </a:spcBef>
              <a:spcAft>
                <a:spcPct val="0"/>
              </a:spcAft>
              <a:buClr>
                <a:srgbClr val="01673E"/>
              </a:buClr>
              <a:buSzPct val="125000"/>
              <a:defRPr/>
            </a:pPr>
            <a:endParaRPr lang="en-US" sz="2100" b="1" kern="0" dirty="0" smtClean="0">
              <a:latin typeface="Arial"/>
              <a:ea typeface="ＭＳ Ｐゴシック" pitchFamily="-106" charset="-128"/>
              <a:cs typeface="Arial"/>
            </a:endParaRPr>
          </a:p>
          <a:p>
            <a:pPr defTabSz="914400" eaLnBrk="0" fontAlgn="base" hangingPunct="0">
              <a:spcBef>
                <a:spcPct val="60000"/>
              </a:spcBef>
              <a:spcAft>
                <a:spcPct val="0"/>
              </a:spcAft>
              <a:buClr>
                <a:srgbClr val="01673E"/>
              </a:buClr>
              <a:defRPr/>
            </a:pPr>
            <a:endParaRPr lang="en-US" sz="2000" b="1" kern="0" dirty="0" smtClean="0">
              <a:solidFill>
                <a:srgbClr val="000000"/>
              </a:solidFill>
              <a:latin typeface="Arial"/>
              <a:ea typeface="ＭＳ Ｐゴシック" pitchFamily="-106" charset="-128"/>
              <a:cs typeface="Arial"/>
            </a:endParaRPr>
          </a:p>
        </p:txBody>
      </p:sp>
    </p:spTree>
    <p:extLst>
      <p:ext uri="{BB962C8B-B14F-4D97-AF65-F5344CB8AC3E}">
        <p14:creationId xmlns:p14="http://schemas.microsoft.com/office/powerpoint/2010/main" val="16306974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9"/>
          <p:cNvSpPr txBox="1">
            <a:spLocks/>
          </p:cNvSpPr>
          <p:nvPr/>
        </p:nvSpPr>
        <p:spPr bwMode="auto">
          <a:xfrm>
            <a:off x="305189" y="435362"/>
            <a:ext cx="8928100" cy="12906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2800">
                <a:solidFill>
                  <a:srgbClr val="00673E"/>
                </a:solidFill>
                <a:latin typeface="+mj-lt"/>
                <a:ea typeface="ＭＳ Ｐゴシック" pitchFamily="-106" charset="-128"/>
                <a:cs typeface="ＭＳ Ｐゴシック" pitchFamily="-106" charset="-128"/>
              </a:defRPr>
            </a:lvl1pPr>
            <a:lvl2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2pPr>
            <a:lvl3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3pPr>
            <a:lvl4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4pPr>
            <a:lvl5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a:lstStyle>
          <a:p>
            <a:pPr>
              <a:lnSpc>
                <a:spcPct val="80000"/>
              </a:lnSpc>
            </a:pPr>
            <a:r>
              <a:rPr lang="en-US" sz="3200" b="1" dirty="0" smtClean="0">
                <a:solidFill>
                  <a:srgbClr val="006600"/>
                </a:solidFill>
              </a:rPr>
              <a:t>Major Emphases in IAV Science and Tool Development In Recent Years Have Included (I):</a:t>
            </a:r>
            <a:endParaRPr lang="en-US" sz="3200" b="1" dirty="0">
              <a:solidFill>
                <a:srgbClr val="006600"/>
              </a:solidFill>
            </a:endParaRPr>
          </a:p>
        </p:txBody>
      </p:sp>
      <p:pic>
        <p:nvPicPr>
          <p:cNvPr id="19" name="Picture 18" descr="Four oval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319" y="1702228"/>
            <a:ext cx="5007893" cy="4032250"/>
          </a:xfrm>
          <a:prstGeom prst="rect">
            <a:avLst/>
          </a:prstGeom>
        </p:spPr>
      </p:pic>
      <p:sp>
        <p:nvSpPr>
          <p:cNvPr id="3" name="Content Placeholder 3"/>
          <p:cNvSpPr txBox="1">
            <a:spLocks/>
          </p:cNvSpPr>
          <p:nvPr/>
        </p:nvSpPr>
        <p:spPr bwMode="auto">
          <a:xfrm>
            <a:off x="188772" y="1865497"/>
            <a:ext cx="4969381" cy="5170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defTabSz="914400" eaLnBrk="0" fontAlgn="base" hangingPunct="0">
              <a:spcBef>
                <a:spcPct val="60000"/>
              </a:spcBef>
              <a:spcAft>
                <a:spcPct val="0"/>
              </a:spcAft>
              <a:buClr>
                <a:srgbClr val="01673E"/>
              </a:buClr>
              <a:buFont typeface="Symbol" charset="2"/>
              <a:buChar char="·"/>
              <a:defRPr/>
            </a:pPr>
            <a:r>
              <a:rPr lang="en-US" sz="2000" b="1" kern="0" dirty="0" smtClean="0">
                <a:solidFill>
                  <a:srgbClr val="000000"/>
                </a:solidFill>
                <a:latin typeface="Arial"/>
                <a:ea typeface="ＭＳ Ｐゴシック" pitchFamily="-106" charset="-128"/>
                <a:cs typeface="Arial"/>
              </a:rPr>
              <a:t>Particular attention to energy </a:t>
            </a:r>
            <a:r>
              <a:rPr lang="en-US" sz="2000" b="1" i="1" u="sng" kern="0" dirty="0" smtClean="0">
                <a:solidFill>
                  <a:srgbClr val="000000"/>
                </a:solidFill>
                <a:latin typeface="Arial"/>
                <a:ea typeface="ＭＳ Ｐゴシック" pitchFamily="-106" charset="-128"/>
                <a:cs typeface="Arial"/>
              </a:rPr>
              <a:t>infrastructures</a:t>
            </a:r>
            <a:r>
              <a:rPr lang="en-US" sz="2000" b="1" kern="0" dirty="0" smtClean="0">
                <a:solidFill>
                  <a:srgbClr val="000000"/>
                </a:solidFill>
                <a:latin typeface="Arial"/>
                <a:ea typeface="ＭＳ Ｐゴシック" pitchFamily="-106" charset="-128"/>
                <a:cs typeface="Arial"/>
              </a:rPr>
              <a:t> related to both supply and demand</a:t>
            </a:r>
          </a:p>
          <a:p>
            <a:pPr marL="342900" indent="-342900" defTabSz="914400" eaLnBrk="0" fontAlgn="base" hangingPunct="0">
              <a:spcBef>
                <a:spcPct val="60000"/>
              </a:spcBef>
              <a:spcAft>
                <a:spcPct val="0"/>
              </a:spcAft>
              <a:buClr>
                <a:srgbClr val="01673E"/>
              </a:buClr>
              <a:buFont typeface="Symbol" charset="2"/>
              <a:buChar char="·"/>
              <a:defRPr/>
            </a:pPr>
            <a:r>
              <a:rPr lang="en-US" sz="2000" b="1" kern="0" dirty="0" smtClean="0">
                <a:solidFill>
                  <a:srgbClr val="000000"/>
                </a:solidFill>
                <a:latin typeface="Arial"/>
                <a:ea typeface="ＭＳ Ｐゴシック" pitchFamily="-106" charset="-128"/>
                <a:cs typeface="Arial"/>
              </a:rPr>
              <a:t>Growing attention to </a:t>
            </a:r>
            <a:r>
              <a:rPr lang="en-US" sz="2000" b="1" i="1" u="sng" kern="0" dirty="0" smtClean="0">
                <a:solidFill>
                  <a:srgbClr val="000000"/>
                </a:solidFill>
                <a:latin typeface="Arial"/>
                <a:ea typeface="ＭＳ Ｐゴシック" pitchFamily="-106" charset="-128"/>
                <a:cs typeface="Arial"/>
              </a:rPr>
              <a:t>interconnections</a:t>
            </a:r>
            <a:r>
              <a:rPr lang="en-US" sz="2000" b="1" kern="0" dirty="0" smtClean="0">
                <a:solidFill>
                  <a:srgbClr val="000000"/>
                </a:solidFill>
                <a:latin typeface="Arial"/>
                <a:ea typeface="ＭＳ Ｐゴシック" pitchFamily="-106" charset="-128"/>
                <a:cs typeface="Arial"/>
              </a:rPr>
              <a:t> between energy infrastructures and other infrastructures, especially water</a:t>
            </a:r>
          </a:p>
          <a:p>
            <a:pPr marL="342900" indent="-342900" defTabSz="914400" eaLnBrk="0" fontAlgn="base" hangingPunct="0">
              <a:spcBef>
                <a:spcPct val="60000"/>
              </a:spcBef>
              <a:spcAft>
                <a:spcPct val="0"/>
              </a:spcAft>
              <a:buClr>
                <a:srgbClr val="01673E"/>
              </a:buClr>
              <a:buFont typeface="Symbol" charset="2"/>
              <a:buChar char="·"/>
              <a:defRPr/>
            </a:pPr>
            <a:r>
              <a:rPr lang="en-US" sz="2000" b="1" kern="0" dirty="0" smtClean="0">
                <a:solidFill>
                  <a:srgbClr val="000000"/>
                </a:solidFill>
                <a:latin typeface="Arial"/>
                <a:ea typeface="ＭＳ Ｐゴシック" pitchFamily="-106" charset="-128"/>
                <a:cs typeface="Arial"/>
              </a:rPr>
              <a:t>Growing attention to climate-related </a:t>
            </a:r>
            <a:r>
              <a:rPr lang="en-US" sz="2000" b="1" i="1" u="sng" kern="0" dirty="0" smtClean="0">
                <a:solidFill>
                  <a:srgbClr val="000000"/>
                </a:solidFill>
                <a:latin typeface="Arial"/>
                <a:ea typeface="ＭＳ Ｐゴシック" pitchFamily="-106" charset="-128"/>
                <a:cs typeface="Arial"/>
              </a:rPr>
              <a:t>extreme weather events</a:t>
            </a:r>
            <a:r>
              <a:rPr lang="en-US" sz="2000" b="1" kern="0" dirty="0" smtClean="0">
                <a:solidFill>
                  <a:srgbClr val="000000"/>
                </a:solidFill>
                <a:latin typeface="Arial"/>
                <a:ea typeface="ＭＳ Ｐゴシック" pitchFamily="-106" charset="-128"/>
                <a:cs typeface="Arial"/>
              </a:rPr>
              <a:t> as well as longer-term climate change</a:t>
            </a:r>
            <a:endParaRPr lang="en-US" sz="2000" b="1" kern="0" dirty="0">
              <a:solidFill>
                <a:srgbClr val="000000"/>
              </a:solidFill>
              <a:latin typeface="Arial"/>
              <a:ea typeface="ＭＳ Ｐゴシック" pitchFamily="-106" charset="-128"/>
              <a:cs typeface="Arial"/>
            </a:endParaRPr>
          </a:p>
          <a:p>
            <a:pPr defTabSz="914400" eaLnBrk="0" fontAlgn="base" hangingPunct="0">
              <a:spcBef>
                <a:spcPct val="60000"/>
              </a:spcBef>
              <a:spcAft>
                <a:spcPct val="0"/>
              </a:spcAft>
              <a:buClr>
                <a:srgbClr val="01673E"/>
              </a:buClr>
              <a:defRPr/>
            </a:pPr>
            <a:endParaRPr lang="en-US" sz="2000" b="1" kern="0" dirty="0" smtClean="0">
              <a:solidFill>
                <a:srgbClr val="000000"/>
              </a:solidFill>
              <a:latin typeface="Arial"/>
              <a:ea typeface="ＭＳ Ｐゴシック" pitchFamily="-106" charset="-128"/>
              <a:cs typeface="Arial"/>
            </a:endParaRPr>
          </a:p>
        </p:txBody>
      </p:sp>
    </p:spTree>
    <p:extLst>
      <p:ext uri="{BB962C8B-B14F-4D97-AF65-F5344CB8AC3E}">
        <p14:creationId xmlns:p14="http://schemas.microsoft.com/office/powerpoint/2010/main" val="28525691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ur oval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818" y="3038231"/>
            <a:ext cx="4591365" cy="3547872"/>
          </a:xfrm>
          <a:prstGeom prst="rect">
            <a:avLst/>
          </a:prstGeom>
        </p:spPr>
      </p:pic>
      <p:sp>
        <p:nvSpPr>
          <p:cNvPr id="3" name="Content Placeholder 3"/>
          <p:cNvSpPr txBox="1">
            <a:spLocks/>
          </p:cNvSpPr>
          <p:nvPr/>
        </p:nvSpPr>
        <p:spPr bwMode="auto">
          <a:xfrm>
            <a:off x="433916" y="2048973"/>
            <a:ext cx="8182545" cy="15363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defTabSz="914400" eaLnBrk="0" fontAlgn="base" hangingPunct="0">
              <a:spcBef>
                <a:spcPct val="60000"/>
              </a:spcBef>
              <a:spcAft>
                <a:spcPct val="0"/>
              </a:spcAft>
              <a:buClr>
                <a:srgbClr val="01673E"/>
              </a:buClr>
              <a:buFont typeface="Symbol" charset="2"/>
              <a:buChar char="·"/>
              <a:defRPr/>
            </a:pPr>
            <a:r>
              <a:rPr lang="en-US" sz="2200" b="1" kern="0" dirty="0" smtClean="0">
                <a:solidFill>
                  <a:srgbClr val="000000"/>
                </a:solidFill>
                <a:latin typeface="Arial"/>
                <a:ea typeface="ＭＳ Ｐゴシック" pitchFamily="-106" charset="-128"/>
                <a:cs typeface="Arial"/>
              </a:rPr>
              <a:t>Adding capacities for IAV modeling and analysis to simulate </a:t>
            </a:r>
            <a:r>
              <a:rPr lang="en-US" sz="2200" b="1" i="1" u="sng" kern="0" dirty="0" smtClean="0">
                <a:solidFill>
                  <a:srgbClr val="000000"/>
                </a:solidFill>
                <a:latin typeface="Arial"/>
                <a:ea typeface="ＭＳ Ｐゴシック" pitchFamily="-106" charset="-128"/>
                <a:cs typeface="Arial"/>
              </a:rPr>
              <a:t>changes in future driving forces</a:t>
            </a:r>
            <a:r>
              <a:rPr lang="en-US" sz="2200" b="1" kern="0" dirty="0" smtClean="0">
                <a:solidFill>
                  <a:srgbClr val="000000"/>
                </a:solidFill>
                <a:latin typeface="Arial"/>
                <a:ea typeface="ＭＳ Ｐゴシック" pitchFamily="-106" charset="-128"/>
                <a:cs typeface="Arial"/>
              </a:rPr>
              <a:t>:  e.g., socioeconomic scenarios, changes in population distribution, technological change</a:t>
            </a:r>
          </a:p>
        </p:txBody>
      </p:sp>
      <p:sp>
        <p:nvSpPr>
          <p:cNvPr id="5" name="Title 19"/>
          <p:cNvSpPr txBox="1">
            <a:spLocks/>
          </p:cNvSpPr>
          <p:nvPr/>
        </p:nvSpPr>
        <p:spPr bwMode="auto">
          <a:xfrm>
            <a:off x="433917" y="435362"/>
            <a:ext cx="8625416" cy="12906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2800">
                <a:solidFill>
                  <a:srgbClr val="00673E"/>
                </a:solidFill>
                <a:latin typeface="+mj-lt"/>
                <a:ea typeface="ＭＳ Ｐゴシック" pitchFamily="-106" charset="-128"/>
                <a:cs typeface="ＭＳ Ｐゴシック" pitchFamily="-106" charset="-128"/>
              </a:defRPr>
            </a:lvl1pPr>
            <a:lvl2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2pPr>
            <a:lvl3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3pPr>
            <a:lvl4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4pPr>
            <a:lvl5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a:lstStyle>
          <a:p>
            <a:pPr>
              <a:lnSpc>
                <a:spcPct val="80000"/>
              </a:lnSpc>
            </a:pPr>
            <a:r>
              <a:rPr lang="en-US" sz="3200" b="1" dirty="0" smtClean="0">
                <a:solidFill>
                  <a:srgbClr val="006600"/>
                </a:solidFill>
              </a:rPr>
              <a:t>Major Emphases in IAV Science and Tool Development In Recent Years Have Included (II):</a:t>
            </a:r>
            <a:endParaRPr lang="en-US" sz="3200" b="1" dirty="0">
              <a:solidFill>
                <a:srgbClr val="006600"/>
              </a:solidFill>
            </a:endParaRPr>
          </a:p>
        </p:txBody>
      </p:sp>
      <p:sp>
        <p:nvSpPr>
          <p:cNvPr id="6" name="Content Placeholder 3"/>
          <p:cNvSpPr txBox="1">
            <a:spLocks/>
          </p:cNvSpPr>
          <p:nvPr/>
        </p:nvSpPr>
        <p:spPr bwMode="auto">
          <a:xfrm>
            <a:off x="469365" y="3689594"/>
            <a:ext cx="4171020" cy="1921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defTabSz="914400" eaLnBrk="0" fontAlgn="base" hangingPunct="0">
              <a:spcBef>
                <a:spcPct val="60000"/>
              </a:spcBef>
              <a:spcAft>
                <a:spcPct val="0"/>
              </a:spcAft>
              <a:buClr>
                <a:srgbClr val="01673E"/>
              </a:buClr>
              <a:buFont typeface="Symbol" charset="2"/>
              <a:buChar char="·"/>
              <a:defRPr/>
            </a:pPr>
            <a:r>
              <a:rPr lang="en-US" sz="2200" b="1" kern="0" dirty="0" smtClean="0">
                <a:solidFill>
                  <a:srgbClr val="000000"/>
                </a:solidFill>
                <a:latin typeface="Arial"/>
                <a:ea typeface="ＭＳ Ｐゴシック" pitchFamily="-106" charset="-128"/>
                <a:cs typeface="Arial"/>
              </a:rPr>
              <a:t>Increasing attention to integrated assessment research at </a:t>
            </a:r>
            <a:r>
              <a:rPr lang="en-US" sz="2200" b="1" i="1" u="sng" kern="0" dirty="0" smtClean="0">
                <a:solidFill>
                  <a:srgbClr val="000000"/>
                </a:solidFill>
                <a:latin typeface="Arial"/>
                <a:ea typeface="ＭＳ Ｐゴシック" pitchFamily="-106" charset="-128"/>
                <a:cs typeface="Arial"/>
              </a:rPr>
              <a:t>regional</a:t>
            </a:r>
            <a:r>
              <a:rPr lang="en-US" sz="2200" b="1" kern="0" dirty="0" smtClean="0">
                <a:solidFill>
                  <a:srgbClr val="000000"/>
                </a:solidFill>
                <a:latin typeface="Arial"/>
                <a:ea typeface="ＭＳ Ｐゴシック" pitchFamily="-106" charset="-128"/>
                <a:cs typeface="Arial"/>
              </a:rPr>
              <a:t> and more local scales as well as the national scale</a:t>
            </a:r>
          </a:p>
        </p:txBody>
      </p:sp>
    </p:spTree>
    <p:extLst>
      <p:ext uri="{BB962C8B-B14F-4D97-AF65-F5344CB8AC3E}">
        <p14:creationId xmlns:p14="http://schemas.microsoft.com/office/powerpoint/2010/main" val="8582718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1923" y="1698219"/>
            <a:ext cx="3222219" cy="3926417"/>
          </a:xfrm>
          <a:prstGeom prst="rect">
            <a:avLst/>
          </a:prstGeom>
          <a:solidFill>
            <a:srgbClr val="000090">
              <a:alpha val="60000"/>
            </a:srgbClr>
          </a:solidFill>
        </p:spPr>
        <p:txBody>
          <a:bodyPr wrap="square" rtlCol="0">
            <a:spAutoFit/>
          </a:bodyPr>
          <a:lstStyle/>
          <a:p>
            <a:endParaRPr lang="en-US" dirty="0"/>
          </a:p>
        </p:txBody>
      </p:sp>
      <p:sp>
        <p:nvSpPr>
          <p:cNvPr id="5" name="Title 19"/>
          <p:cNvSpPr txBox="1">
            <a:spLocks/>
          </p:cNvSpPr>
          <p:nvPr/>
        </p:nvSpPr>
        <p:spPr bwMode="auto">
          <a:xfrm>
            <a:off x="305188" y="361279"/>
            <a:ext cx="8928100" cy="7961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2800">
                <a:solidFill>
                  <a:srgbClr val="00673E"/>
                </a:solidFill>
                <a:latin typeface="+mj-lt"/>
                <a:ea typeface="ＭＳ Ｐゴシック" pitchFamily="-106" charset="-128"/>
                <a:cs typeface="ＭＳ Ｐゴシック" pitchFamily="-106" charset="-128"/>
              </a:defRPr>
            </a:lvl1pPr>
            <a:lvl2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2pPr>
            <a:lvl3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3pPr>
            <a:lvl4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4pPr>
            <a:lvl5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a:lstStyle>
          <a:p>
            <a:pPr>
              <a:lnSpc>
                <a:spcPct val="80000"/>
              </a:lnSpc>
            </a:pPr>
            <a:r>
              <a:rPr lang="en-US" b="1" dirty="0" smtClean="0">
                <a:solidFill>
                  <a:srgbClr val="006600"/>
                </a:solidFill>
              </a:rPr>
              <a:t>This Science and Tool Development Is Directly Relevant to a Number of Current DOE Priorities:</a:t>
            </a:r>
            <a:endParaRPr lang="en-US" b="1" dirty="0">
              <a:solidFill>
                <a:srgbClr val="006600"/>
              </a:solidFill>
            </a:endParaRPr>
          </a:p>
        </p:txBody>
      </p:sp>
      <p:pic>
        <p:nvPicPr>
          <p:cNvPr id="2" name="Picture 1"/>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5196"/>
                    </a14:imgEffect>
                    <a14:imgEffect>
                      <a14:saturation sat="243000"/>
                    </a14:imgEffect>
                    <a14:imgEffect>
                      <a14:brightnessContrast bright="-7000"/>
                    </a14:imgEffect>
                  </a14:imgLayer>
                </a14:imgProps>
              </a:ext>
            </a:extLst>
          </a:blip>
          <a:stretch>
            <a:fillRect/>
          </a:stretch>
        </p:blipFill>
        <p:spPr>
          <a:xfrm>
            <a:off x="5694362" y="1940009"/>
            <a:ext cx="3076780" cy="3977640"/>
          </a:xfrm>
          <a:prstGeom prst="rect">
            <a:avLst/>
          </a:prstGeom>
          <a:effectLst>
            <a:glow rad="165100">
              <a:schemeClr val="accent2">
                <a:alpha val="47000"/>
              </a:schemeClr>
            </a:glow>
            <a:softEdge rad="76200"/>
          </a:effectLst>
        </p:spPr>
      </p:pic>
      <p:sp>
        <p:nvSpPr>
          <p:cNvPr id="3" name="Content Placeholder 3"/>
          <p:cNvSpPr txBox="1">
            <a:spLocks/>
          </p:cNvSpPr>
          <p:nvPr/>
        </p:nvSpPr>
        <p:spPr bwMode="auto">
          <a:xfrm>
            <a:off x="305189" y="1474950"/>
            <a:ext cx="4931120" cy="471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defTabSz="914400" eaLnBrk="0" fontAlgn="base" hangingPunct="0">
              <a:spcBef>
                <a:spcPct val="60000"/>
              </a:spcBef>
              <a:spcAft>
                <a:spcPct val="0"/>
              </a:spcAft>
              <a:buClr>
                <a:srgbClr val="01673E"/>
              </a:buClr>
              <a:buFont typeface="Symbol" charset="2"/>
              <a:buChar char="·"/>
              <a:defRPr/>
            </a:pPr>
            <a:r>
              <a:rPr lang="en-US" sz="1700" b="1" kern="0" dirty="0" smtClean="0">
                <a:solidFill>
                  <a:srgbClr val="000000"/>
                </a:solidFill>
                <a:latin typeface="Arial"/>
                <a:ea typeface="ＭＳ Ｐゴシック" pitchFamily="-106" charset="-128"/>
                <a:cs typeface="Arial"/>
              </a:rPr>
              <a:t>Concerns about vulnerable energy supply and use infrastructures since </a:t>
            </a:r>
            <a:r>
              <a:rPr lang="en-US" sz="1700" b="1" kern="0" dirty="0" err="1" smtClean="0">
                <a:solidFill>
                  <a:srgbClr val="000000"/>
                </a:solidFill>
                <a:latin typeface="Arial"/>
                <a:ea typeface="ＭＳ Ｐゴシック" pitchFamily="-106" charset="-128"/>
                <a:cs typeface="Arial"/>
              </a:rPr>
              <a:t>Superstorm</a:t>
            </a:r>
            <a:r>
              <a:rPr lang="en-US" sz="1700" b="1" kern="0" dirty="0" smtClean="0">
                <a:solidFill>
                  <a:srgbClr val="000000"/>
                </a:solidFill>
                <a:latin typeface="Arial"/>
                <a:ea typeface="ＭＳ Ｐゴシック" pitchFamily="-106" charset="-128"/>
                <a:cs typeface="Arial"/>
              </a:rPr>
              <a:t> Sandy</a:t>
            </a:r>
          </a:p>
          <a:p>
            <a:pPr marL="342900" indent="-342900" defTabSz="914400" eaLnBrk="0" fontAlgn="base" hangingPunct="0">
              <a:spcBef>
                <a:spcPct val="60000"/>
              </a:spcBef>
              <a:spcAft>
                <a:spcPct val="0"/>
              </a:spcAft>
              <a:buClr>
                <a:srgbClr val="01673E"/>
              </a:buClr>
              <a:buFont typeface="Symbol" charset="2"/>
              <a:buChar char="·"/>
              <a:defRPr/>
            </a:pPr>
            <a:r>
              <a:rPr lang="en-US" sz="1700" b="1" kern="0" dirty="0" smtClean="0">
                <a:solidFill>
                  <a:srgbClr val="000000"/>
                </a:solidFill>
                <a:latin typeface="Arial"/>
                <a:ea typeface="ＭＳ Ｐゴシック" pitchFamily="-106" charset="-128"/>
                <a:cs typeface="Arial"/>
              </a:rPr>
              <a:t>Particular concerns about energy-water linkages:  e.g., WETT</a:t>
            </a:r>
          </a:p>
          <a:p>
            <a:pPr marL="342900" indent="-342900" defTabSz="914400" eaLnBrk="0" fontAlgn="base" hangingPunct="0">
              <a:spcBef>
                <a:spcPct val="60000"/>
              </a:spcBef>
              <a:spcAft>
                <a:spcPct val="0"/>
              </a:spcAft>
              <a:buClr>
                <a:srgbClr val="01673E"/>
              </a:buClr>
              <a:buFont typeface="Symbol" charset="2"/>
              <a:buChar char="·"/>
              <a:defRPr/>
            </a:pPr>
            <a:r>
              <a:rPr lang="en-US" sz="1700" b="1" kern="0" dirty="0" smtClean="0">
                <a:solidFill>
                  <a:srgbClr val="000000"/>
                </a:solidFill>
                <a:latin typeface="Arial"/>
                <a:ea typeface="ＭＳ Ｐゴシック" pitchFamily="-106" charset="-128"/>
                <a:cs typeface="Arial"/>
              </a:rPr>
              <a:t>The Quadrennial Energy Review (QER)</a:t>
            </a:r>
            <a:r>
              <a:rPr lang="en-US" sz="1900" b="1" kern="0" dirty="0" smtClean="0">
                <a:solidFill>
                  <a:srgbClr val="000000"/>
                </a:solidFill>
                <a:latin typeface="Arial"/>
                <a:ea typeface="ＭＳ Ｐゴシック" pitchFamily="-106" charset="-128"/>
                <a:cs typeface="Arial"/>
              </a:rPr>
              <a:t>:</a:t>
            </a:r>
          </a:p>
          <a:p>
            <a:pPr marL="687388" lvl="1" indent="-230188" defTabSz="914400" eaLnBrk="0" fontAlgn="base" hangingPunct="0">
              <a:lnSpc>
                <a:spcPct val="90000"/>
              </a:lnSpc>
              <a:spcBef>
                <a:spcPct val="60000"/>
              </a:spcBef>
              <a:spcAft>
                <a:spcPct val="0"/>
              </a:spcAft>
              <a:buClr>
                <a:srgbClr val="01673E"/>
              </a:buClr>
              <a:buFont typeface="Symbol" charset="2"/>
              <a:buChar char="·"/>
              <a:defRPr/>
            </a:pPr>
            <a:r>
              <a:rPr lang="en-US" sz="1400" b="1" kern="0" dirty="0" smtClean="0">
                <a:solidFill>
                  <a:srgbClr val="006600"/>
                </a:solidFill>
                <a:latin typeface="Arial"/>
                <a:ea typeface="ＭＳ Ｐゴシック" pitchFamily="-106" charset="-128"/>
                <a:cs typeface="Arial"/>
              </a:rPr>
              <a:t>Climate preparedness and resilience objectives</a:t>
            </a:r>
          </a:p>
          <a:p>
            <a:pPr marL="687388" lvl="1" indent="-230188" defTabSz="914400" eaLnBrk="0" fontAlgn="base" hangingPunct="0">
              <a:lnSpc>
                <a:spcPct val="90000"/>
              </a:lnSpc>
              <a:spcBef>
                <a:spcPct val="60000"/>
              </a:spcBef>
              <a:spcAft>
                <a:spcPct val="0"/>
              </a:spcAft>
              <a:buClr>
                <a:srgbClr val="01673E"/>
              </a:buClr>
              <a:buFont typeface="Symbol" charset="2"/>
              <a:buChar char="·"/>
              <a:defRPr/>
            </a:pPr>
            <a:r>
              <a:rPr lang="en-US" sz="1400" b="1" kern="0" dirty="0" smtClean="0">
                <a:solidFill>
                  <a:srgbClr val="006600"/>
                </a:solidFill>
                <a:latin typeface="Arial"/>
                <a:ea typeface="ＭＳ Ｐゴシック" pitchFamily="-106" charset="-128"/>
                <a:cs typeface="Arial"/>
              </a:rPr>
              <a:t>A very specific focus on America’s infrastructure for transmission, storage, and delivering energy </a:t>
            </a:r>
          </a:p>
          <a:p>
            <a:pPr marL="342900" indent="-342900" defTabSz="914400" eaLnBrk="0" fontAlgn="base" hangingPunct="0">
              <a:spcBef>
                <a:spcPct val="60000"/>
              </a:spcBef>
              <a:spcAft>
                <a:spcPct val="0"/>
              </a:spcAft>
              <a:buClr>
                <a:srgbClr val="01673E"/>
              </a:buClr>
              <a:buFont typeface="Symbol" charset="2"/>
              <a:buChar char="·"/>
              <a:defRPr/>
            </a:pPr>
            <a:r>
              <a:rPr lang="en-US" sz="1600" b="1" kern="0" dirty="0" smtClean="0">
                <a:latin typeface="Arial"/>
                <a:ea typeface="ＭＳ Ｐゴシック" pitchFamily="-106" charset="-128"/>
                <a:cs typeface="Arial"/>
              </a:rPr>
              <a:t>A variety of cross-government interests in issues where DOE is a recognized leader:  e.g., DOE co-chairing the Infrastructure Resilience Working Group of the White House Council on Resilience and Preparedness</a:t>
            </a:r>
          </a:p>
          <a:p>
            <a:pPr defTabSz="914400" eaLnBrk="0" fontAlgn="base" hangingPunct="0">
              <a:spcBef>
                <a:spcPct val="60000"/>
              </a:spcBef>
              <a:spcAft>
                <a:spcPct val="0"/>
              </a:spcAft>
              <a:buClr>
                <a:srgbClr val="01673E"/>
              </a:buClr>
              <a:defRPr/>
            </a:pPr>
            <a:endParaRPr lang="en-US" b="1" kern="0" dirty="0" smtClean="0">
              <a:latin typeface="Arial"/>
              <a:ea typeface="ＭＳ Ｐゴシック" pitchFamily="-106" charset="-128"/>
              <a:cs typeface="Arial"/>
            </a:endParaRPr>
          </a:p>
          <a:p>
            <a:pPr defTabSz="914400" eaLnBrk="0" fontAlgn="base" hangingPunct="0">
              <a:spcBef>
                <a:spcPct val="60000"/>
              </a:spcBef>
              <a:spcAft>
                <a:spcPct val="0"/>
              </a:spcAft>
              <a:buClr>
                <a:srgbClr val="01673E"/>
              </a:buClr>
              <a:defRPr/>
            </a:pPr>
            <a:endParaRPr lang="en-US" sz="2000" b="1" kern="0" dirty="0" smtClean="0">
              <a:solidFill>
                <a:srgbClr val="000000"/>
              </a:solidFill>
              <a:latin typeface="Arial"/>
              <a:ea typeface="ＭＳ Ｐゴシック" pitchFamily="-106" charset="-128"/>
              <a:cs typeface="Arial"/>
            </a:endParaRPr>
          </a:p>
        </p:txBody>
      </p:sp>
    </p:spTree>
    <p:extLst>
      <p:ext uri="{BB962C8B-B14F-4D97-AF65-F5344CB8AC3E}">
        <p14:creationId xmlns:p14="http://schemas.microsoft.com/office/powerpoint/2010/main" val="5146283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8460" y="209711"/>
            <a:ext cx="7834926" cy="1485535"/>
          </a:xfrm>
          <a:prstGeom prst="rect">
            <a:avLst/>
          </a:prstGeom>
        </p:spPr>
        <p:txBody>
          <a:bodyPr wrap="square">
            <a:spAutoFit/>
          </a:bodyPr>
          <a:lstStyle/>
          <a:p>
            <a:pPr>
              <a:lnSpc>
                <a:spcPct val="80000"/>
              </a:lnSpc>
            </a:pPr>
            <a:r>
              <a:rPr lang="en-US" sz="2800" b="1" dirty="0">
                <a:solidFill>
                  <a:srgbClr val="006600"/>
                </a:solidFill>
                <a:latin typeface="+mj-lt"/>
                <a:cs typeface="Times New Roman"/>
              </a:rPr>
              <a:t>In Expanding </a:t>
            </a:r>
            <a:r>
              <a:rPr lang="en-US" sz="2800" b="1" dirty="0" smtClean="0">
                <a:solidFill>
                  <a:srgbClr val="006600"/>
                </a:solidFill>
                <a:latin typeface="+mj-lt"/>
                <a:cs typeface="Times New Roman"/>
              </a:rPr>
              <a:t>the </a:t>
            </a:r>
            <a:r>
              <a:rPr lang="en-US" sz="2800" b="1" dirty="0">
                <a:solidFill>
                  <a:srgbClr val="006600"/>
                </a:solidFill>
                <a:latin typeface="+mj-lt"/>
                <a:cs typeface="Times New Roman"/>
              </a:rPr>
              <a:t>Capacity </a:t>
            </a:r>
            <a:r>
              <a:rPr lang="en-US" sz="2800" b="1" dirty="0" smtClean="0">
                <a:solidFill>
                  <a:srgbClr val="006600"/>
                </a:solidFill>
                <a:latin typeface="+mj-lt"/>
                <a:cs typeface="Times New Roman"/>
              </a:rPr>
              <a:t>of </a:t>
            </a:r>
            <a:r>
              <a:rPr lang="en-US" sz="2800" b="1" dirty="0">
                <a:solidFill>
                  <a:srgbClr val="006600"/>
                </a:solidFill>
                <a:latin typeface="+mj-lt"/>
                <a:cs typeface="Times New Roman"/>
              </a:rPr>
              <a:t>Integrated Assessment Modeling (IAM) Frameworks </a:t>
            </a:r>
            <a:r>
              <a:rPr lang="en-US" sz="2800" b="1" dirty="0" smtClean="0">
                <a:solidFill>
                  <a:srgbClr val="006600"/>
                </a:solidFill>
                <a:latin typeface="+mj-lt"/>
                <a:cs typeface="Times New Roman"/>
              </a:rPr>
              <a:t>to </a:t>
            </a:r>
            <a:r>
              <a:rPr lang="en-US" sz="2800" b="1" dirty="0">
                <a:solidFill>
                  <a:srgbClr val="006600"/>
                </a:solidFill>
                <a:latin typeface="+mj-lt"/>
                <a:cs typeface="Times New Roman"/>
              </a:rPr>
              <a:t>Analyze Climate Change Vulnerability, Impact, </a:t>
            </a:r>
            <a:r>
              <a:rPr lang="en-US" sz="2800" b="1" dirty="0" smtClean="0">
                <a:solidFill>
                  <a:srgbClr val="006600"/>
                </a:solidFill>
                <a:latin typeface="+mj-lt"/>
                <a:cs typeface="Times New Roman"/>
              </a:rPr>
              <a:t>and </a:t>
            </a:r>
            <a:r>
              <a:rPr lang="en-US" sz="2800" b="1" dirty="0">
                <a:solidFill>
                  <a:srgbClr val="006600"/>
                </a:solidFill>
                <a:latin typeface="+mj-lt"/>
                <a:cs typeface="Times New Roman"/>
              </a:rPr>
              <a:t>Adaptation Issues:</a:t>
            </a:r>
            <a:endParaRPr lang="en-US" sz="2800" dirty="0">
              <a:solidFill>
                <a:srgbClr val="006600"/>
              </a:solidFill>
              <a:latin typeface="+mj-lt"/>
            </a:endParaRPr>
          </a:p>
        </p:txBody>
      </p:sp>
      <p:sp>
        <p:nvSpPr>
          <p:cNvPr id="6" name="Rectangle 5"/>
          <p:cNvSpPr/>
          <p:nvPr/>
        </p:nvSpPr>
        <p:spPr>
          <a:xfrm>
            <a:off x="488460" y="2086013"/>
            <a:ext cx="8303848" cy="4331443"/>
          </a:xfrm>
          <a:prstGeom prst="rect">
            <a:avLst/>
          </a:prstGeom>
        </p:spPr>
        <p:txBody>
          <a:bodyPr wrap="square">
            <a:spAutoFit/>
          </a:bodyPr>
          <a:lstStyle/>
          <a:p>
            <a:pPr marL="401637" indent="-342900">
              <a:lnSpc>
                <a:spcPct val="90000"/>
              </a:lnSpc>
              <a:spcAft>
                <a:spcPts val="500"/>
              </a:spcAft>
              <a:buFont typeface="Arial"/>
              <a:buChar char="•"/>
            </a:pPr>
            <a:r>
              <a:rPr lang="en-US" sz="2200" b="1" dirty="0">
                <a:latin typeface="Arial"/>
                <a:ea typeface="ＭＳ Ｐゴシック" charset="0"/>
                <a:cs typeface="Arial"/>
              </a:rPr>
              <a:t>Particular challenges have included: </a:t>
            </a:r>
          </a:p>
          <a:p>
            <a:pPr marL="858837" lvl="2" indent="-342900">
              <a:lnSpc>
                <a:spcPct val="90000"/>
              </a:lnSpc>
              <a:spcAft>
                <a:spcPts val="500"/>
              </a:spcAft>
              <a:buSzPct val="125000"/>
              <a:buFont typeface="Arial"/>
              <a:buChar char="•"/>
            </a:pPr>
            <a:r>
              <a:rPr lang="en-US" sz="1900" b="1" dirty="0">
                <a:solidFill>
                  <a:srgbClr val="006600"/>
                </a:solidFill>
                <a:latin typeface="Arial"/>
                <a:ea typeface="ＭＳ Ｐゴシック" charset="0"/>
                <a:cs typeface="Arial"/>
              </a:rPr>
              <a:t>Modeling and analyzing cross-</a:t>
            </a:r>
            <a:r>
              <a:rPr lang="en-US" sz="1900" b="1" dirty="0" err="1">
                <a:solidFill>
                  <a:srgbClr val="006600"/>
                </a:solidFill>
                <a:latin typeface="Arial"/>
                <a:ea typeface="ＭＳ Ｐゴシック" charset="0"/>
                <a:cs typeface="Arial"/>
              </a:rPr>
              <a:t>sectoral</a:t>
            </a:r>
            <a:r>
              <a:rPr lang="en-US" sz="1900" b="1" dirty="0">
                <a:solidFill>
                  <a:srgbClr val="006600"/>
                </a:solidFill>
                <a:latin typeface="Arial"/>
                <a:ea typeface="ＭＳ Ｐゴシック" charset="0"/>
                <a:cs typeface="Arial"/>
              </a:rPr>
              <a:t> linkages, such as among energy, water, and land use as a part of IAM</a:t>
            </a:r>
          </a:p>
          <a:p>
            <a:pPr marL="858837" lvl="2" indent="-342900">
              <a:lnSpc>
                <a:spcPct val="90000"/>
              </a:lnSpc>
              <a:spcAft>
                <a:spcPts val="800"/>
              </a:spcAft>
              <a:buSzPct val="125000"/>
              <a:buFont typeface="Arial"/>
              <a:buChar char="•"/>
            </a:pPr>
            <a:r>
              <a:rPr lang="en-US" sz="1900" b="1" dirty="0">
                <a:solidFill>
                  <a:srgbClr val="006600"/>
                </a:solidFill>
                <a:latin typeface="Arial"/>
                <a:ea typeface="ＭＳ Ｐゴシック" charset="0"/>
                <a:cs typeface="Arial"/>
              </a:rPr>
              <a:t>Modeling and analyzing IAV issues related to </a:t>
            </a:r>
            <a:r>
              <a:rPr lang="en-US" sz="1900" b="1" u="sng" dirty="0">
                <a:solidFill>
                  <a:srgbClr val="006600"/>
                </a:solidFill>
                <a:latin typeface="Arial"/>
                <a:ea typeface="ＭＳ Ｐゴシック" charset="0"/>
                <a:cs typeface="Arial"/>
              </a:rPr>
              <a:t>built</a:t>
            </a:r>
            <a:r>
              <a:rPr lang="en-US" sz="1900" b="1" dirty="0">
                <a:solidFill>
                  <a:srgbClr val="006600"/>
                </a:solidFill>
                <a:latin typeface="Arial"/>
                <a:ea typeface="ＭＳ Ｐゴシック" charset="0"/>
                <a:cs typeface="Arial"/>
              </a:rPr>
              <a:t> infrastructures (as contrasted with ecological and other “natural” systems)</a:t>
            </a:r>
          </a:p>
          <a:p>
            <a:pPr marL="401637" indent="-342900">
              <a:lnSpc>
                <a:spcPct val="90000"/>
              </a:lnSpc>
              <a:spcAft>
                <a:spcPts val="800"/>
              </a:spcAft>
              <a:buSzPct val="125000"/>
              <a:buFont typeface="Arial"/>
              <a:buChar char="•"/>
            </a:pPr>
            <a:r>
              <a:rPr lang="en-US" sz="2000" b="1" dirty="0">
                <a:latin typeface="Arial"/>
                <a:ea typeface="ＭＳ Ｐゴシック" charset="0"/>
                <a:cs typeface="Arial"/>
              </a:rPr>
              <a:t>Critical infrastructure modeling </a:t>
            </a:r>
            <a:r>
              <a:rPr lang="en-US" sz="2000" b="1" dirty="0" smtClean="0">
                <a:latin typeface="Arial"/>
                <a:ea typeface="ＭＳ Ｐゴシック" charset="0"/>
                <a:cs typeface="Arial"/>
              </a:rPr>
              <a:t>approaches that were </a:t>
            </a:r>
            <a:r>
              <a:rPr lang="en-US" sz="2000" b="1" dirty="0">
                <a:latin typeface="Arial"/>
                <a:ea typeface="ＭＳ Ｐゴシック" charset="0"/>
                <a:cs typeface="Arial"/>
              </a:rPr>
              <a:t>developed for DHS through NISAC (CIP) </a:t>
            </a:r>
            <a:r>
              <a:rPr lang="en-US" sz="2000" b="1" dirty="0" smtClean="0">
                <a:latin typeface="Arial"/>
                <a:ea typeface="ＭＳ Ｐゴシック" charset="0"/>
                <a:cs typeface="Arial"/>
              </a:rPr>
              <a:t>were designed </a:t>
            </a:r>
            <a:r>
              <a:rPr lang="en-US" sz="2000" b="1" dirty="0">
                <a:latin typeface="Arial"/>
                <a:ea typeface="ＭＳ Ｐゴシック" charset="0"/>
                <a:cs typeface="Arial"/>
              </a:rPr>
              <a:t>specifically to meet these kinds of </a:t>
            </a:r>
            <a:r>
              <a:rPr lang="en-US" sz="2000" b="1" dirty="0" smtClean="0">
                <a:latin typeface="Arial"/>
                <a:ea typeface="ＭＳ Ｐゴシック" charset="0"/>
                <a:cs typeface="Arial"/>
              </a:rPr>
              <a:t>needs</a:t>
            </a:r>
          </a:p>
          <a:p>
            <a:pPr marL="401637" indent="-342900">
              <a:lnSpc>
                <a:spcPct val="90000"/>
              </a:lnSpc>
              <a:spcAft>
                <a:spcPts val="800"/>
              </a:spcAft>
              <a:buSzPct val="125000"/>
              <a:buFont typeface="Arial"/>
              <a:buChar char="•"/>
            </a:pPr>
            <a:r>
              <a:rPr lang="en-US" sz="2000" b="1" dirty="0" smtClean="0">
                <a:latin typeface="Arial"/>
                <a:ea typeface="ＭＳ Ｐゴシック" charset="0"/>
                <a:cs typeface="Arial"/>
              </a:rPr>
              <a:t>The CIP models and data bases have been expanded significantly for energy system-related issues and their interconnections with other infrastructures: Connected Infrastructure Dynamics Models (CIDM)</a:t>
            </a:r>
          </a:p>
          <a:p>
            <a:pPr marL="514350" indent="-285750">
              <a:lnSpc>
                <a:spcPct val="90000"/>
              </a:lnSpc>
              <a:spcAft>
                <a:spcPts val="300"/>
              </a:spcAft>
              <a:buSzPct val="125000"/>
              <a:buFont typeface="Arial"/>
              <a:buChar char="•"/>
            </a:pPr>
            <a:endParaRPr lang="en-US" sz="2000" b="1" dirty="0">
              <a:latin typeface="Arial"/>
              <a:ea typeface="ＭＳ Ｐゴシック" charset="0"/>
              <a:cs typeface="Arial"/>
            </a:endParaRPr>
          </a:p>
        </p:txBody>
      </p:sp>
    </p:spTree>
    <p:extLst>
      <p:ext uri="{BB962C8B-B14F-4D97-AF65-F5344CB8AC3E}">
        <p14:creationId xmlns:p14="http://schemas.microsoft.com/office/powerpoint/2010/main" val="38852437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305188" y="1754188"/>
            <a:ext cx="8419712" cy="471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defTabSz="914400" eaLnBrk="0" fontAlgn="base" hangingPunct="0">
              <a:spcBef>
                <a:spcPct val="60000"/>
              </a:spcBef>
              <a:spcAft>
                <a:spcPct val="0"/>
              </a:spcAft>
              <a:buClr>
                <a:srgbClr val="01673E"/>
              </a:buClr>
              <a:defRPr/>
            </a:pPr>
            <a:endParaRPr lang="en-US" sz="2000" b="1" kern="0" dirty="0" smtClean="0">
              <a:solidFill>
                <a:srgbClr val="000000"/>
              </a:solidFill>
              <a:latin typeface="Arial"/>
              <a:ea typeface="ＭＳ Ｐゴシック" pitchFamily="-106" charset="-128"/>
              <a:cs typeface="Arial"/>
            </a:endParaRPr>
          </a:p>
        </p:txBody>
      </p:sp>
      <p:sp>
        <p:nvSpPr>
          <p:cNvPr id="5" name="Title 19"/>
          <p:cNvSpPr txBox="1">
            <a:spLocks/>
          </p:cNvSpPr>
          <p:nvPr/>
        </p:nvSpPr>
        <p:spPr bwMode="auto">
          <a:xfrm>
            <a:off x="115888" y="350695"/>
            <a:ext cx="8928100" cy="931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2800">
                <a:solidFill>
                  <a:srgbClr val="00673E"/>
                </a:solidFill>
                <a:latin typeface="+mj-lt"/>
                <a:ea typeface="ＭＳ Ｐゴシック" pitchFamily="-106" charset="-128"/>
                <a:cs typeface="ＭＳ Ｐゴシック" pitchFamily="-106" charset="-128"/>
              </a:defRPr>
            </a:lvl1pPr>
            <a:lvl2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2pPr>
            <a:lvl3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3pPr>
            <a:lvl4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4pPr>
            <a:lvl5pPr algn="l" rtl="0" eaLnBrk="0" fontAlgn="base" hangingPunct="0">
              <a:lnSpc>
                <a:spcPct val="85000"/>
              </a:lnSpc>
              <a:spcBef>
                <a:spcPct val="0"/>
              </a:spcBef>
              <a:spcAft>
                <a:spcPct val="0"/>
              </a:spcAft>
              <a:defRPr sz="2800">
                <a:solidFill>
                  <a:srgbClr val="00673E"/>
                </a:solidFill>
                <a:latin typeface="Arial Black" pitchFamily="34" charset="0"/>
                <a:ea typeface="ＭＳ Ｐゴシック" pitchFamily="-106" charset="-128"/>
                <a:cs typeface="ＭＳ Ｐゴシック" pitchFamily="-106" charset="-128"/>
              </a:defRPr>
            </a:lvl5pPr>
            <a:lvl6pPr marL="457200" algn="l" rtl="0" eaLnBrk="1" fontAlgn="base" hangingPunct="1">
              <a:lnSpc>
                <a:spcPct val="85000"/>
              </a:lnSpc>
              <a:spcBef>
                <a:spcPct val="0"/>
              </a:spcBef>
              <a:spcAft>
                <a:spcPct val="0"/>
              </a:spcAft>
              <a:defRPr sz="3000">
                <a:solidFill>
                  <a:srgbClr val="00673E"/>
                </a:solidFill>
                <a:latin typeface="Arial Black" pitchFamily="34" charset="0"/>
              </a:defRPr>
            </a:lvl6pPr>
            <a:lvl7pPr marL="914400" algn="l" rtl="0" eaLnBrk="1" fontAlgn="base" hangingPunct="1">
              <a:lnSpc>
                <a:spcPct val="85000"/>
              </a:lnSpc>
              <a:spcBef>
                <a:spcPct val="0"/>
              </a:spcBef>
              <a:spcAft>
                <a:spcPct val="0"/>
              </a:spcAft>
              <a:defRPr sz="3000">
                <a:solidFill>
                  <a:srgbClr val="00673E"/>
                </a:solidFill>
                <a:latin typeface="Arial Black" pitchFamily="34" charset="0"/>
              </a:defRPr>
            </a:lvl7pPr>
            <a:lvl8pPr marL="1371600" algn="l" rtl="0" eaLnBrk="1" fontAlgn="base" hangingPunct="1">
              <a:lnSpc>
                <a:spcPct val="85000"/>
              </a:lnSpc>
              <a:spcBef>
                <a:spcPct val="0"/>
              </a:spcBef>
              <a:spcAft>
                <a:spcPct val="0"/>
              </a:spcAft>
              <a:defRPr sz="3000">
                <a:solidFill>
                  <a:srgbClr val="00673E"/>
                </a:solidFill>
                <a:latin typeface="Arial Black" pitchFamily="34" charset="0"/>
              </a:defRPr>
            </a:lvl8pPr>
            <a:lvl9pPr marL="1828800" algn="l" rtl="0" eaLnBrk="1" fontAlgn="base" hangingPunct="1">
              <a:lnSpc>
                <a:spcPct val="85000"/>
              </a:lnSpc>
              <a:spcBef>
                <a:spcPct val="0"/>
              </a:spcBef>
              <a:spcAft>
                <a:spcPct val="0"/>
              </a:spcAft>
              <a:defRPr sz="3000">
                <a:solidFill>
                  <a:srgbClr val="00673E"/>
                </a:solidFill>
                <a:latin typeface="Arial Black" pitchFamily="34" charset="0"/>
              </a:defRPr>
            </a:lvl9pPr>
          </a:lstStyle>
          <a:p>
            <a:pPr>
              <a:lnSpc>
                <a:spcPct val="90000"/>
              </a:lnSpc>
            </a:pPr>
            <a:r>
              <a:rPr lang="en-US" sz="3000" b="1" dirty="0" smtClean="0">
                <a:solidFill>
                  <a:srgbClr val="006600"/>
                </a:solidFill>
              </a:rPr>
              <a:t>The Major Addition to DOE IAV Modeling and Analysis Since 2011 Has Been CIDM (I):</a:t>
            </a:r>
            <a:endParaRPr lang="en-US" sz="3000" b="1" dirty="0">
              <a:solidFill>
                <a:srgbClr val="006600"/>
              </a:solidFill>
            </a:endParaRPr>
          </a:p>
        </p:txBody>
      </p:sp>
      <p:pic>
        <p:nvPicPr>
          <p:cNvPr id="4" name="Picture 1" descr="Steve2.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5988" y="872282"/>
            <a:ext cx="7327900" cy="548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4025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7" name="TextBox 7"/>
          <p:cNvSpPr txBox="1">
            <a:spLocks noChangeArrowheads="1"/>
          </p:cNvSpPr>
          <p:nvPr/>
        </p:nvSpPr>
        <p:spPr bwMode="auto">
          <a:xfrm>
            <a:off x="152399" y="5107790"/>
            <a:ext cx="2819400" cy="1015663"/>
          </a:xfrm>
          <a:prstGeom prst="rect">
            <a:avLst/>
          </a:prstGeom>
          <a:noFill/>
          <a:ln w="9525">
            <a:noFill/>
            <a:miter lim="800000"/>
            <a:headEnd/>
            <a:tailEnd/>
          </a:ln>
        </p:spPr>
        <p:txBody>
          <a:bodyPr>
            <a:spAutoFit/>
          </a:bodyPr>
          <a:lstStyle/>
          <a:p>
            <a:pPr algn="ctr"/>
            <a:endParaRPr lang="en-US" sz="2000" b="1" dirty="0" smtClean="0">
              <a:latin typeface="Times New Roman" panose="02020603050405020304" pitchFamily="18" charset="0"/>
              <a:cs typeface="Times New Roman" panose="02020603050405020304" pitchFamily="18" charset="0"/>
            </a:endParaRPr>
          </a:p>
          <a:p>
            <a:pPr algn="ctr"/>
            <a:r>
              <a:rPr lang="en-US" sz="1900" b="1" dirty="0" smtClean="0">
                <a:latin typeface="Times New Roman" panose="02020603050405020304" pitchFamily="18" charset="0"/>
                <a:cs typeface="Times New Roman" panose="02020603050405020304" pitchFamily="18" charset="0"/>
              </a:rPr>
              <a:t>Charley-</a:t>
            </a:r>
            <a:r>
              <a:rPr lang="en-US" sz="1900" b="1" dirty="0">
                <a:latin typeface="Times New Roman" panose="02020603050405020304" pitchFamily="18" charset="0"/>
                <a:cs typeface="Times New Roman" panose="02020603050405020304" pitchFamily="18" charset="0"/>
              </a:rPr>
              <a:t>Category </a:t>
            </a:r>
            <a:r>
              <a:rPr lang="en-US" sz="1900" b="1" dirty="0" smtClean="0">
                <a:latin typeface="Times New Roman" panose="02020603050405020304" pitchFamily="18" charset="0"/>
                <a:cs typeface="Times New Roman" panose="02020603050405020304" pitchFamily="18" charset="0"/>
              </a:rPr>
              <a:t>4 </a:t>
            </a:r>
            <a:r>
              <a:rPr lang="en-US" sz="1900" b="1" dirty="0">
                <a:latin typeface="Times New Roman" panose="02020603050405020304" pitchFamily="18" charset="0"/>
                <a:cs typeface="Times New Roman" panose="02020603050405020304" pitchFamily="18" charset="0"/>
              </a:rPr>
              <a:t>Advisory 13</a:t>
            </a:r>
          </a:p>
        </p:txBody>
      </p:sp>
      <p:sp>
        <p:nvSpPr>
          <p:cNvPr id="46088" name="TextBox 8"/>
          <p:cNvSpPr txBox="1">
            <a:spLocks noChangeArrowheads="1"/>
          </p:cNvSpPr>
          <p:nvPr/>
        </p:nvSpPr>
        <p:spPr bwMode="auto">
          <a:xfrm>
            <a:off x="3227962" y="5487988"/>
            <a:ext cx="2819400" cy="384721"/>
          </a:xfrm>
          <a:prstGeom prst="rect">
            <a:avLst/>
          </a:prstGeom>
          <a:noFill/>
          <a:ln w="9525">
            <a:noFill/>
            <a:miter lim="800000"/>
            <a:headEnd/>
            <a:tailEnd/>
          </a:ln>
        </p:spPr>
        <p:txBody>
          <a:bodyPr wrap="square">
            <a:spAutoFit/>
          </a:bodyPr>
          <a:lstStyle/>
          <a:p>
            <a:pPr algn="ctr"/>
            <a:r>
              <a:rPr lang="en-US" sz="1900" b="1" dirty="0">
                <a:latin typeface="Times New Roman" panose="02020603050405020304" pitchFamily="18" charset="0"/>
                <a:cs typeface="Times New Roman" panose="02020603050405020304" pitchFamily="18" charset="0"/>
              </a:rPr>
              <a:t>Sub Stations Affected</a:t>
            </a:r>
          </a:p>
        </p:txBody>
      </p:sp>
      <p:sp>
        <p:nvSpPr>
          <p:cNvPr id="46089" name="TextBox 9"/>
          <p:cNvSpPr txBox="1">
            <a:spLocks noChangeArrowheads="1"/>
          </p:cNvSpPr>
          <p:nvPr/>
        </p:nvSpPr>
        <p:spPr bwMode="auto">
          <a:xfrm>
            <a:off x="6176347" y="5399206"/>
            <a:ext cx="2825497" cy="677108"/>
          </a:xfrm>
          <a:prstGeom prst="rect">
            <a:avLst/>
          </a:prstGeom>
          <a:noFill/>
          <a:ln w="9525">
            <a:noFill/>
            <a:miter lim="800000"/>
            <a:headEnd/>
            <a:tailEnd/>
          </a:ln>
        </p:spPr>
        <p:txBody>
          <a:bodyPr wrap="square">
            <a:spAutoFit/>
          </a:bodyPr>
          <a:lstStyle/>
          <a:p>
            <a:pPr algn="ctr"/>
            <a:r>
              <a:rPr lang="en-US" sz="1900" b="1" dirty="0">
                <a:latin typeface="Times New Roman" panose="02020603050405020304" pitchFamily="18" charset="0"/>
                <a:cs typeface="Times New Roman" panose="02020603050405020304" pitchFamily="18" charset="0"/>
              </a:rPr>
              <a:t>Service </a:t>
            </a:r>
            <a:r>
              <a:rPr lang="en-US" sz="1900" b="1" dirty="0" smtClean="0">
                <a:latin typeface="Times New Roman" panose="02020603050405020304" pitchFamily="18" charset="0"/>
                <a:cs typeface="Times New Roman" panose="02020603050405020304" pitchFamily="18" charset="0"/>
              </a:rPr>
              <a:t>Area </a:t>
            </a:r>
            <a:r>
              <a:rPr lang="en-US" sz="1900" b="1" dirty="0">
                <a:latin typeface="Times New Roman" panose="02020603050405020304" pitchFamily="18" charset="0"/>
                <a:cs typeface="Times New Roman" panose="02020603050405020304" pitchFamily="18" charset="0"/>
              </a:rPr>
              <a:t>Recovery Estimates</a:t>
            </a:r>
          </a:p>
        </p:txBody>
      </p:sp>
      <p:pic>
        <p:nvPicPr>
          <p:cNvPr id="46086" name="Picture 6" descr="HurricaneCharley_13_WindSwath.jpg"/>
          <p:cNvPicPr>
            <a:picLocks noChangeAspect="1"/>
          </p:cNvPicPr>
          <p:nvPr/>
        </p:nvPicPr>
        <p:blipFill>
          <a:blip r:embed="rId2" cstate="print"/>
          <a:srcRect/>
          <a:stretch>
            <a:fillRect/>
          </a:stretch>
        </p:blipFill>
        <p:spPr bwMode="auto">
          <a:xfrm>
            <a:off x="152399" y="2301777"/>
            <a:ext cx="2865501" cy="3017520"/>
          </a:xfrm>
          <a:prstGeom prst="rect">
            <a:avLst/>
          </a:prstGeom>
          <a:noFill/>
          <a:ln w="9525">
            <a:noFill/>
            <a:miter lim="800000"/>
            <a:headEnd/>
            <a:tailEnd/>
          </a:ln>
        </p:spPr>
      </p:pic>
      <p:sp>
        <p:nvSpPr>
          <p:cNvPr id="2" name="Rectangle 1"/>
          <p:cNvSpPr/>
          <p:nvPr/>
        </p:nvSpPr>
        <p:spPr>
          <a:xfrm>
            <a:off x="3227962" y="1447801"/>
            <a:ext cx="48638" cy="301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326274" y="1357333"/>
            <a:ext cx="48638" cy="327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mrp\Desktop\CharleySubsAffect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901" y="2301776"/>
            <a:ext cx="3158447" cy="3017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1921" y="632193"/>
            <a:ext cx="8469923" cy="1483740"/>
          </a:xfrm>
          <a:prstGeom prst="rect">
            <a:avLst/>
          </a:prstGeom>
          <a:noFill/>
        </p:spPr>
        <p:txBody>
          <a:bodyPr wrap="square" rtlCol="0">
            <a:spAutoFit/>
          </a:bodyPr>
          <a:lstStyle/>
          <a:p>
            <a:pPr>
              <a:lnSpc>
                <a:spcPct val="90000"/>
              </a:lnSpc>
            </a:pPr>
            <a:r>
              <a:rPr lang="en-US" sz="2500" dirty="0">
                <a:solidFill>
                  <a:srgbClr val="006600"/>
                </a:solidFill>
                <a:latin typeface="Arial Black" panose="020B0A04020102020204" pitchFamily="34" charset="0"/>
              </a:rPr>
              <a:t>Energy Infrastructure Impact Simulation Capacities are Impressive, e.g., </a:t>
            </a:r>
            <a:r>
              <a:rPr lang="en-US" sz="2500" dirty="0" smtClean="0">
                <a:solidFill>
                  <a:srgbClr val="006600"/>
                </a:solidFill>
                <a:latin typeface="Arial Black" panose="020B0A04020102020204" pitchFamily="34" charset="0"/>
              </a:rPr>
              <a:t>Hypothetical Hurricane Charley Impacts on the Electric Grid</a:t>
            </a:r>
            <a:r>
              <a:rPr lang="en-US" sz="2500" dirty="0">
                <a:solidFill>
                  <a:srgbClr val="006600"/>
                </a:solidFill>
                <a:latin typeface="Arial Black" panose="020B0A04020102020204" pitchFamily="34" charset="0"/>
              </a:rPr>
              <a:t/>
            </a:r>
            <a:br>
              <a:rPr lang="en-US" sz="2500" dirty="0">
                <a:solidFill>
                  <a:srgbClr val="006600"/>
                </a:solidFill>
                <a:latin typeface="Arial Black" panose="020B0A04020102020204" pitchFamily="34" charset="0"/>
              </a:rPr>
            </a:br>
            <a:endParaRPr lang="en-US" sz="2500" dirty="0">
              <a:solidFill>
                <a:srgbClr val="006600"/>
              </a:solidFill>
            </a:endParaRPr>
          </a:p>
        </p:txBody>
      </p:sp>
      <p:pic>
        <p:nvPicPr>
          <p:cNvPr id="1026" name="Picture 2" descr="C:\Users\mrp\Desktop\CharleyServiceAre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348" y="2301778"/>
            <a:ext cx="2825496" cy="301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091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0525" y="175846"/>
            <a:ext cx="8421752" cy="1095685"/>
          </a:xfrm>
          <a:prstGeom prst="rect">
            <a:avLst/>
          </a:prstGeom>
          <a:noFill/>
        </p:spPr>
        <p:txBody>
          <a:bodyPr wrap="square" rtlCol="0">
            <a:spAutoFit/>
          </a:bodyPr>
          <a:lstStyle/>
          <a:p>
            <a:pPr>
              <a:lnSpc>
                <a:spcPct val="90000"/>
              </a:lnSpc>
            </a:pPr>
            <a:r>
              <a:rPr lang="en-US" sz="2400" b="1" dirty="0" smtClean="0">
                <a:solidFill>
                  <a:srgbClr val="006600"/>
                </a:solidFill>
                <a:latin typeface="Arial Black" panose="020B0A04020102020204" pitchFamily="34" charset="0"/>
              </a:rPr>
              <a:t>A Three-Lab CIDM Collaboration Is Currently Investigating Climate </a:t>
            </a:r>
            <a:r>
              <a:rPr lang="en-US" sz="2400" b="1" dirty="0">
                <a:solidFill>
                  <a:srgbClr val="006600"/>
                </a:solidFill>
                <a:latin typeface="Arial Black" panose="020B0A04020102020204" pitchFamily="34" charset="0"/>
              </a:rPr>
              <a:t>Impacts on </a:t>
            </a:r>
            <a:r>
              <a:rPr lang="en-US" sz="2400" b="1" dirty="0" smtClean="0">
                <a:solidFill>
                  <a:srgbClr val="006600"/>
                </a:solidFill>
                <a:latin typeface="Arial Black" panose="020B0A04020102020204" pitchFamily="34" charset="0"/>
              </a:rPr>
              <a:t>Vulnerabilities of Connected Infrastructures: </a:t>
            </a:r>
            <a:endParaRPr lang="en-US" sz="2400" dirty="0">
              <a:solidFill>
                <a:srgbClr val="006600"/>
              </a:solidFill>
              <a:latin typeface="Arial Black" panose="020B0A04020102020204" pitchFamily="34" charset="0"/>
            </a:endParaRPr>
          </a:p>
        </p:txBody>
      </p:sp>
      <p:sp>
        <p:nvSpPr>
          <p:cNvPr id="12" name="TextBox 11"/>
          <p:cNvSpPr txBox="1"/>
          <p:nvPr/>
        </p:nvSpPr>
        <p:spPr>
          <a:xfrm>
            <a:off x="315815" y="2033352"/>
            <a:ext cx="4077954" cy="2877711"/>
          </a:xfrm>
          <a:prstGeom prst="rect">
            <a:avLst/>
          </a:prstGeom>
          <a:noFill/>
        </p:spPr>
        <p:txBody>
          <a:bodyPr wrap="square" rtlCol="0">
            <a:spAutoFit/>
          </a:bodyPr>
          <a:lstStyle/>
          <a:p>
            <a:r>
              <a:rPr lang="en-US" sz="1500" b="1" u="sng" dirty="0" smtClean="0"/>
              <a:t>Participants:</a:t>
            </a:r>
          </a:p>
          <a:p>
            <a:endParaRPr lang="en-US" sz="1500" b="1" dirty="0" smtClean="0"/>
          </a:p>
          <a:p>
            <a:r>
              <a:rPr lang="en-US" sz="1500" b="1" u="sng" dirty="0" smtClean="0"/>
              <a:t>ORNL</a:t>
            </a:r>
            <a:r>
              <a:rPr lang="en-US" sz="1500" b="1" dirty="0" smtClean="0"/>
              <a:t>: Steven J. Fernandez, Olufemi A. Omitaomu, Melissa R. Allen, </a:t>
            </a:r>
            <a:r>
              <a:rPr lang="en-US" sz="1500" b="1" dirty="0" err="1" smtClean="0"/>
              <a:t>Shieh-Chieh</a:t>
            </a:r>
            <a:r>
              <a:rPr lang="en-US" sz="1500" b="1" dirty="0" smtClean="0"/>
              <a:t> Kao, Thomas J. Wilbanks</a:t>
            </a:r>
          </a:p>
          <a:p>
            <a:endParaRPr lang="en-US" sz="1500" b="1" dirty="0" smtClean="0"/>
          </a:p>
          <a:p>
            <a:r>
              <a:rPr lang="en-US" sz="1500" b="1" u="sng" dirty="0" smtClean="0"/>
              <a:t>LANL</a:t>
            </a:r>
            <a:r>
              <a:rPr lang="en-US" sz="1500" b="1" dirty="0" smtClean="0"/>
              <a:t>: Loren Toole; Judith Cohn; Jared Dreicer</a:t>
            </a:r>
          </a:p>
          <a:p>
            <a:endParaRPr lang="en-US" sz="1500" b="1" dirty="0" smtClean="0"/>
          </a:p>
          <a:p>
            <a:r>
              <a:rPr lang="en-US" sz="1500" b="1" u="sng" dirty="0" smtClean="0"/>
              <a:t>Sandia National Laboratory</a:t>
            </a:r>
            <a:r>
              <a:rPr lang="en-US" sz="1500" b="1" dirty="0" smtClean="0"/>
              <a:t>: Vincent Tidwell</a:t>
            </a:r>
          </a:p>
          <a:p>
            <a:endParaRPr lang="en-US" sz="1600" dirty="0"/>
          </a:p>
        </p:txBody>
      </p:sp>
      <p:sp>
        <p:nvSpPr>
          <p:cNvPr id="21" name="Title 3"/>
          <p:cNvSpPr txBox="1">
            <a:spLocks/>
          </p:cNvSpPr>
          <p:nvPr/>
        </p:nvSpPr>
        <p:spPr>
          <a:xfrm>
            <a:off x="6622544" y="5373077"/>
            <a:ext cx="2306534" cy="779751"/>
          </a:xfrm>
          <a:prstGeom prst="rect">
            <a:avLst/>
          </a:prstGeom>
          <a:ln w="28575">
            <a:solidFill>
              <a:schemeClr val="tx2"/>
            </a:solidFill>
          </a:ln>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b="1" dirty="0" smtClean="0">
                <a:latin typeface="Arial Black" pitchFamily="34" charset="0"/>
              </a:rPr>
              <a:t>SNL /ORNL : Energy –Water interdependencies impacts on Generation/Demand Balance </a:t>
            </a:r>
            <a:endParaRPr lang="en-US" sz="1200" b="1" dirty="0">
              <a:latin typeface="Arial Black" pitchFamily="34" charset="0"/>
            </a:endParaRPr>
          </a:p>
        </p:txBody>
      </p:sp>
      <p:pic>
        <p:nvPicPr>
          <p:cNvPr id="2" name="Picture 2"/>
          <p:cNvPicPr>
            <a:picLocks noChangeAspect="1" noChangeArrowheads="1"/>
          </p:cNvPicPr>
          <p:nvPr/>
        </p:nvPicPr>
        <p:blipFill>
          <a:blip r:embed="rId2" cstate="print"/>
          <a:srcRect/>
          <a:stretch>
            <a:fillRect/>
          </a:stretch>
        </p:blipFill>
        <p:spPr bwMode="auto">
          <a:xfrm>
            <a:off x="4957521" y="5215568"/>
            <a:ext cx="1470402" cy="1530071"/>
          </a:xfrm>
          <a:prstGeom prst="rect">
            <a:avLst/>
          </a:prstGeom>
          <a:noFill/>
          <a:ln w="9525">
            <a:noFill/>
            <a:miter lim="800000"/>
            <a:headEnd/>
            <a:tailEnd/>
          </a:ln>
          <a:effectLst/>
        </p:spPr>
      </p:pic>
      <p:pic>
        <p:nvPicPr>
          <p:cNvPr id="38" name="Picture 3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144" t="3390" r="19681" b="4520"/>
          <a:stretch>
            <a:fillRect/>
          </a:stretch>
        </p:blipFill>
        <p:spPr>
          <a:xfrm>
            <a:off x="2715847" y="4911063"/>
            <a:ext cx="1263178" cy="1799705"/>
          </a:xfrm>
          <a:prstGeom prst="rect">
            <a:avLst/>
          </a:prstGeom>
        </p:spPr>
      </p:pic>
      <p:sp>
        <p:nvSpPr>
          <p:cNvPr id="44" name="Rectangle 43"/>
          <p:cNvSpPr/>
          <p:nvPr/>
        </p:nvSpPr>
        <p:spPr>
          <a:xfrm>
            <a:off x="315816" y="5030264"/>
            <a:ext cx="2282126" cy="1015663"/>
          </a:xfrm>
          <a:prstGeom prst="rect">
            <a:avLst/>
          </a:prstGeom>
          <a:ln w="38100">
            <a:solidFill>
              <a:schemeClr val="tx1"/>
            </a:solidFill>
          </a:ln>
        </p:spPr>
        <p:txBody>
          <a:bodyPr wrap="square">
            <a:spAutoFit/>
          </a:bodyPr>
          <a:lstStyle/>
          <a:p>
            <a:r>
              <a:rPr lang="en-US" sz="1200" b="1" dirty="0" smtClean="0"/>
              <a:t>ORNL: Difference in Electricity Demand Per Cell Due to Temperature Rise and Population Shift,  July 2057-July 2004</a:t>
            </a:r>
            <a:endParaRPr lang="en-US" sz="1200" b="1" dirty="0"/>
          </a:p>
        </p:txBody>
      </p:sp>
      <p:cxnSp>
        <p:nvCxnSpPr>
          <p:cNvPr id="47" name="Straight Arrow Connector 46"/>
          <p:cNvCxnSpPr/>
          <p:nvPr/>
        </p:nvCxnSpPr>
        <p:spPr>
          <a:xfrm flipV="1">
            <a:off x="3847455" y="4473100"/>
            <a:ext cx="772978" cy="130185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5" idx="2"/>
          </p:cNvCxnSpPr>
          <p:nvPr/>
        </p:nvCxnSpPr>
        <p:spPr>
          <a:xfrm>
            <a:off x="5206809" y="4473100"/>
            <a:ext cx="349334" cy="74246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3830019" y="6152828"/>
            <a:ext cx="1127501" cy="309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342234" y="3309949"/>
            <a:ext cx="2470043" cy="830997"/>
          </a:xfrm>
          <a:prstGeom prst="rect">
            <a:avLst/>
          </a:prstGeom>
          <a:noFill/>
          <a:ln w="38100">
            <a:solidFill>
              <a:schemeClr val="tx1"/>
            </a:solidFill>
          </a:ln>
        </p:spPr>
        <p:txBody>
          <a:bodyPr wrap="square" rtlCol="0">
            <a:spAutoFit/>
          </a:bodyPr>
          <a:lstStyle/>
          <a:p>
            <a:r>
              <a:rPr lang="en-US" sz="1200" dirty="0" smtClean="0">
                <a:latin typeface="Arial Black" pitchFamily="34" charset="0"/>
              </a:rPr>
              <a:t>LANL:  Technology Insertion changes demand profile and water extractions</a:t>
            </a:r>
            <a:endParaRPr lang="en-US" sz="1200" dirty="0">
              <a:latin typeface="Arial Black" pitchFamily="34" charset="0"/>
            </a:endParaRPr>
          </a:p>
        </p:txBody>
      </p:sp>
      <p:sp>
        <p:nvSpPr>
          <p:cNvPr id="3" name="TextBox 2"/>
          <p:cNvSpPr txBox="1"/>
          <p:nvPr/>
        </p:nvSpPr>
        <p:spPr>
          <a:xfrm>
            <a:off x="315816" y="1201615"/>
            <a:ext cx="8611247" cy="850233"/>
          </a:xfrm>
          <a:prstGeom prst="rect">
            <a:avLst/>
          </a:prstGeom>
          <a:noFill/>
        </p:spPr>
        <p:txBody>
          <a:bodyPr wrap="square" rtlCol="0">
            <a:spAutoFit/>
          </a:bodyPr>
          <a:lstStyle/>
          <a:p>
            <a:pPr>
              <a:lnSpc>
                <a:spcPct val="110000"/>
              </a:lnSpc>
            </a:pPr>
            <a:r>
              <a:rPr lang="en-US" sz="1500" b="1" u="sng" dirty="0"/>
              <a:t>Objective</a:t>
            </a:r>
            <a:r>
              <a:rPr lang="en-US" sz="1500" b="1" dirty="0"/>
              <a:t>:  Assessment of the vulnerability of new configurations of infrastructures and their interdependencies in response to Climate Drivers, Population Movements, Expansion and </a:t>
            </a:r>
            <a:r>
              <a:rPr lang="en-US" sz="1500" b="1" dirty="0" smtClean="0"/>
              <a:t>Abandonment Of Infrastructure Networks, Water Forecasts, Technology Insertion</a:t>
            </a:r>
            <a:endParaRPr lang="en-US" sz="1500" b="1" dirty="0"/>
          </a:p>
        </p:txBody>
      </p:sp>
      <p:pic>
        <p:nvPicPr>
          <p:cNvPr id="45" name="Picture 2" descr="http://2.bp.blogspot.com/-ppnDJ0CPqCo/UR0zOdIyW2I/AAAAAAAAAfE/BYbzbmeX6Dg/s1600/Sources+of+Renewable+Energy.jpg"/>
          <p:cNvPicPr>
            <a:picLocks noChangeAspect="1" noChangeArrowheads="1"/>
          </p:cNvPicPr>
          <p:nvPr/>
        </p:nvPicPr>
        <p:blipFill>
          <a:blip r:embed="rId4" cstate="print"/>
          <a:srcRect/>
          <a:stretch>
            <a:fillRect/>
          </a:stretch>
        </p:blipFill>
        <p:spPr bwMode="auto">
          <a:xfrm>
            <a:off x="4393769" y="2715846"/>
            <a:ext cx="1626080" cy="1757254"/>
          </a:xfrm>
          <a:prstGeom prst="rect">
            <a:avLst/>
          </a:prstGeom>
          <a:noFill/>
        </p:spPr>
      </p:pic>
    </p:spTree>
    <p:extLst>
      <p:ext uri="{BB962C8B-B14F-4D97-AF65-F5344CB8AC3E}">
        <p14:creationId xmlns:p14="http://schemas.microsoft.com/office/powerpoint/2010/main" val="19838058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CSI overview II">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Theme">
  <a:themeElements>
    <a:clrScheme name="ORNL 0811">
      <a:dk1>
        <a:sysClr val="windowText" lastClr="000000"/>
      </a:dk1>
      <a:lt1>
        <a:sysClr val="window" lastClr="FFFFFF"/>
      </a:lt1>
      <a:dk2>
        <a:srgbClr val="00673E"/>
      </a:dk2>
      <a:lt2>
        <a:srgbClr val="FFFFFF"/>
      </a:lt2>
      <a:accent1>
        <a:srgbClr val="1F497D"/>
      </a:accent1>
      <a:accent2>
        <a:srgbClr val="C0504D"/>
      </a:accent2>
      <a:accent3>
        <a:srgbClr val="9BBB59"/>
      </a:accent3>
      <a:accent4>
        <a:srgbClr val="8064A2"/>
      </a:accent4>
      <a:accent5>
        <a:srgbClr val="4BACC6"/>
      </a:accent5>
      <a:accent6>
        <a:srgbClr val="F79646"/>
      </a:accent6>
      <a:hlink>
        <a:srgbClr val="00673E"/>
      </a:hlink>
      <a:folHlink>
        <a:srgbClr val="00673E"/>
      </a:folHlink>
    </a:clrScheme>
    <a:fontScheme name="ORNL template_0704">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1EE19835D0B448B78CFA423132DC30" ma:contentTypeVersion="1" ma:contentTypeDescription="Create a new document." ma:contentTypeScope="" ma:versionID="04255ccf7467ebe7d29003e8ef49c994">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DE6C7D-F077-4477-B546-2B409AF09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1AD1CEC5-2153-4B28-A244-139765CED804}">
  <ds:schemaRefs>
    <ds:schemaRef ds:uri="http://purl.org/dc/elements/1.1/"/>
    <ds:schemaRef ds:uri="http://purl.org/dc/dcmitype/"/>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7EB7DE4-7C06-4F63-81A4-38299F74C9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CCSI overview II</Template>
  <TotalTime>3999</TotalTime>
  <Words>1311</Words>
  <Application>Microsoft Macintosh PowerPoint</Application>
  <PresentationFormat>On-screen Show (4:3)</PresentationFormat>
  <Paragraphs>110</Paragraphs>
  <Slides>17</Slides>
  <Notes>0</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CCSI overview II</vt:lpstr>
      <vt:lpstr>2_Default Theme</vt:lpstr>
      <vt:lpstr>Perspectives on Climate Change Impacts, Adaptations, and Vulnerabilities (IAV)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Thomas J. Wilbanks Phone: (865) 574-5515 E-mail: wilbankstj@ornl.gov</vt:lpstr>
    </vt:vector>
  </TitlesOfParts>
  <Company>ORNL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Science Institute at Oak Ridge National Laboratory</dc:title>
  <dc:creator>Sanseverino, John</dc:creator>
  <cp:lastModifiedBy>Tom Wilbanks</cp:lastModifiedBy>
  <cp:revision>236</cp:revision>
  <cp:lastPrinted>2014-05-08T17:30:18Z</cp:lastPrinted>
  <dcterms:created xsi:type="dcterms:W3CDTF">2013-01-14T18:17:02Z</dcterms:created>
  <dcterms:modified xsi:type="dcterms:W3CDTF">2014-05-12T01:19:30Z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0x0101007C1EE19835D0B448B78CFA423132DC30</vt:lpwstr>
  </property>
</Properties>
</file>