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5"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69" autoAdjust="0"/>
    <p:restoredTop sz="94694" autoAdjust="0"/>
  </p:normalViewPr>
  <p:slideViewPr>
    <p:cSldViewPr snapToGrid="0" snapToObjects="1">
      <p:cViewPr varScale="1">
        <p:scale>
          <a:sx n="121" d="100"/>
          <a:sy n="121" d="100"/>
        </p:scale>
        <p:origin x="832" y="176"/>
      </p:cViewPr>
      <p:guideLst>
        <p:guide orient="horz" pos="2160"/>
        <p:guide pos="384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7" d="100"/>
          <a:sy n="97" d="100"/>
        </p:scale>
        <p:origin x="353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2/27/24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2/27/24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54" name="Title Placeholder 1"/>
          <p:cNvSpPr>
            <a:spLocks noGrp="1"/>
          </p:cNvSpPr>
          <p:nvPr>
            <p:ph type="title" hasCustomPrompt="1"/>
          </p:nvPr>
        </p:nvSpPr>
        <p:spPr bwMode="auto">
          <a:xfrm>
            <a:off x="0" y="0"/>
            <a:ext cx="12192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55" name="Straight Connector 54"/>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4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11" name="Wave 10"/>
          <p:cNvSpPr/>
          <p:nvPr userDrawn="1"/>
        </p:nvSpPr>
        <p:spPr>
          <a:xfrm>
            <a:off x="1" y="330201"/>
            <a:ext cx="12187767"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2" name="Wave 11"/>
          <p:cNvSpPr/>
          <p:nvPr userDrawn="1"/>
        </p:nvSpPr>
        <p:spPr>
          <a:xfrm>
            <a:off x="4234" y="311151"/>
            <a:ext cx="12187767"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3" name="Wave 12"/>
          <p:cNvSpPr/>
          <p:nvPr userDrawn="1"/>
        </p:nvSpPr>
        <p:spPr>
          <a:xfrm>
            <a:off x="1" y="263526"/>
            <a:ext cx="12187767"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4" name="Wave 13"/>
          <p:cNvSpPr/>
          <p:nvPr userDrawn="1"/>
        </p:nvSpPr>
        <p:spPr>
          <a:xfrm>
            <a:off x="0" y="65088"/>
            <a:ext cx="12192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5" name="Rectangle 14"/>
          <p:cNvSpPr/>
          <p:nvPr userDrawn="1"/>
        </p:nvSpPr>
        <p:spPr>
          <a:xfrm>
            <a:off x="0" y="0"/>
            <a:ext cx="12192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sz="1800" dirty="0">
              <a:solidFill>
                <a:prstClr val="white"/>
              </a:solidFill>
            </a:endParaRPr>
          </a:p>
        </p:txBody>
      </p:sp>
      <p:sp>
        <p:nvSpPr>
          <p:cNvPr id="16" name="Wave 15"/>
          <p:cNvSpPr/>
          <p:nvPr userDrawn="1"/>
        </p:nvSpPr>
        <p:spPr>
          <a:xfrm>
            <a:off x="-4233" y="557213"/>
            <a:ext cx="12196233"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7" name="Title Placeholder 1"/>
          <p:cNvSpPr>
            <a:spLocks noGrp="1"/>
          </p:cNvSpPr>
          <p:nvPr>
            <p:ph type="title" hasCustomPrompt="1"/>
          </p:nvPr>
        </p:nvSpPr>
        <p:spPr bwMode="auto">
          <a:xfrm>
            <a:off x="0" y="0"/>
            <a:ext cx="12192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18" name="Straight Connector 17"/>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59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3"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4"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5"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18"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19" name="Picture 18"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0" name="Picture 1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24"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7"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8"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9"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20"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21"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22"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23" name="Picture 22"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4" name="Picture 23"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pic>
        <p:nvPicPr>
          <p:cNvPr id="25" name="Picture 2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274500" y="6294130"/>
            <a:ext cx="545549" cy="536820"/>
          </a:xfrm>
          <a:prstGeom prst="rect">
            <a:avLst/>
          </a:prstGeom>
        </p:spPr>
      </p:pic>
      <p:pic>
        <p:nvPicPr>
          <p:cNvPr id="2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8781179" y="6294130"/>
            <a:ext cx="574378" cy="5486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Placeholder 2"/>
          <p:cNvSpPr>
            <a:spLocks noGrp="1"/>
          </p:cNvSpPr>
          <p:nvPr>
            <p:ph type="body" sz="quarter" idx="36" hasCustomPrompt="1"/>
          </p:nvPr>
        </p:nvSpPr>
        <p:spPr>
          <a:xfrm>
            <a:off x="19051" y="5308601"/>
            <a:ext cx="4497916" cy="246063"/>
          </a:xfrm>
          <a:prstGeom prst="rect">
            <a:avLst/>
          </a:prstGeom>
        </p:spPr>
        <p:txBody>
          <a:bodyPr/>
          <a:lstStyle>
            <a:lvl1pPr>
              <a:defRPr sz="1000" baseline="0"/>
            </a:lvl1pPr>
          </a:lstStyle>
          <a:p>
            <a:pPr lvl="0"/>
            <a:r>
              <a:rPr lang="en-US" dirty="0"/>
              <a:t>Data available at (DOI):</a:t>
            </a:r>
          </a:p>
        </p:txBody>
      </p:sp>
      <p:sp>
        <p:nvSpPr>
          <p:cNvPr id="28"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doi.org/10.1038/s41467-024-45504-8"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sz="2200" dirty="0"/>
              <a:t>Anthropogenic Aerosols Mask Increases in US Rainfall by Greenhouse Gases</a:t>
            </a:r>
          </a:p>
        </p:txBody>
      </p:sp>
      <p:sp>
        <p:nvSpPr>
          <p:cNvPr id="20" name="Text Placeholder 19"/>
          <p:cNvSpPr>
            <a:spLocks noGrp="1"/>
          </p:cNvSpPr>
          <p:nvPr>
            <p:ph type="body" sz="quarter" idx="26"/>
          </p:nvPr>
        </p:nvSpPr>
        <p:spPr>
          <a:xfrm>
            <a:off x="322674" y="5560108"/>
            <a:ext cx="5298842" cy="688293"/>
          </a:xfrm>
        </p:spPr>
        <p:txBody>
          <a:bodyPr/>
          <a:lstStyle/>
          <a:p>
            <a:r>
              <a:rPr lang="en-US" dirty="0"/>
              <a:t>Risser, M.D., Collins, W.D., </a:t>
            </a:r>
            <a:r>
              <a:rPr lang="en-US" dirty="0" err="1"/>
              <a:t>Wehner</a:t>
            </a:r>
            <a:r>
              <a:rPr lang="en-US" dirty="0"/>
              <a:t>, M.F. et al. (2024). Anthropogenic aerosols mask increases in US rainfall by greenhouse gases. Nature Communications 15, 1318. [DOI: </a:t>
            </a:r>
            <a:r>
              <a:rPr lang="en-US" dirty="0">
                <a:hlinkClick r:id="rId2"/>
              </a:rPr>
              <a:t>https://doi.org/10.1038/s41467-024-45504-8</a:t>
            </a:r>
            <a:r>
              <a:rPr lang="en-US" dirty="0"/>
              <a:t>] </a:t>
            </a:r>
          </a:p>
        </p:txBody>
      </p:sp>
      <p:sp>
        <p:nvSpPr>
          <p:cNvPr id="21" name="Text Placeholder 20"/>
          <p:cNvSpPr>
            <a:spLocks noGrp="1"/>
          </p:cNvSpPr>
          <p:nvPr>
            <p:ph type="body" sz="quarter" idx="30"/>
          </p:nvPr>
        </p:nvSpPr>
        <p:spPr>
          <a:xfrm>
            <a:off x="5795200" y="1036479"/>
            <a:ext cx="6307215" cy="1214209"/>
          </a:xfrm>
        </p:spPr>
        <p:txBody>
          <a:bodyPr/>
          <a:lstStyle/>
          <a:p>
            <a:r>
              <a:rPr lang="en-US" dirty="0"/>
              <a:t>A comprehensive understanding of human-induced changes to rainfall is essential for water resource management and infrastructure design. However, at regional scales, existing detection and attribution studies are rarely able to conclusively identify human influence on precipitation. </a:t>
            </a:r>
          </a:p>
        </p:txBody>
      </p:sp>
      <p:sp>
        <p:nvSpPr>
          <p:cNvPr id="23" name="Text Placeholder 22"/>
          <p:cNvSpPr>
            <a:spLocks noGrp="1"/>
          </p:cNvSpPr>
          <p:nvPr>
            <p:ph type="body" sz="quarter" idx="34"/>
          </p:nvPr>
        </p:nvSpPr>
        <p:spPr>
          <a:xfrm>
            <a:off x="5795201" y="2656665"/>
            <a:ext cx="6307215" cy="1212396"/>
          </a:xfrm>
        </p:spPr>
        <p:txBody>
          <a:bodyPr/>
          <a:lstStyle/>
          <a:p>
            <a:r>
              <a:rPr lang="en-US" dirty="0"/>
              <a:t>The authors use rain gauge measurements to derive data-driven estimates of how climate change impacts extreme rain in the US. They find the expected rainfall increases driven by burning fossil fuels are offset with drying caused by manmade aerosols.</a:t>
            </a:r>
          </a:p>
        </p:txBody>
      </p:sp>
      <p:sp>
        <p:nvSpPr>
          <p:cNvPr id="24" name="Text Placeholder 23"/>
          <p:cNvSpPr>
            <a:spLocks noGrp="1"/>
          </p:cNvSpPr>
          <p:nvPr>
            <p:ph type="body" sz="quarter" idx="35"/>
          </p:nvPr>
        </p:nvSpPr>
        <p:spPr/>
        <p:txBody>
          <a:bodyPr/>
          <a:lstStyle/>
          <a:p>
            <a:r>
              <a:rPr lang="en-US" dirty="0"/>
              <a:t>We have now provided conclusive evidence for higher rainfall and helped explain why past studies assessed by the Intergovernmental Panel on Climate Change reached conflicting conclusions.</a:t>
            </a:r>
          </a:p>
          <a:p>
            <a:r>
              <a:rPr lang="en-US" dirty="0"/>
              <a:t>The fast precipitation response to aerosols has an important seasonal component: local emissions cause drying in the winter and spring and more rain in the summer and fall.</a:t>
            </a:r>
          </a:p>
          <a:p>
            <a:r>
              <a:rPr lang="en-US" dirty="0"/>
              <a:t>Our results provide guidance for improving future projections of rainfall in the United States, particularly in the summer season.</a:t>
            </a:r>
          </a:p>
        </p:txBody>
      </p:sp>
      <p:sp>
        <p:nvSpPr>
          <p:cNvPr id="9" name="Text Placeholder 21">
            <a:extLst>
              <a:ext uri="{FF2B5EF4-FFF2-40B4-BE49-F238E27FC236}">
                <a16:creationId xmlns:a16="http://schemas.microsoft.com/office/drawing/2014/main" id="{F095F797-F812-6E41-9090-390AD1A9A126}"/>
              </a:ext>
            </a:extLst>
          </p:cNvPr>
          <p:cNvSpPr txBox="1">
            <a:spLocks/>
          </p:cNvSpPr>
          <p:nvPr/>
        </p:nvSpPr>
        <p:spPr>
          <a:xfrm>
            <a:off x="5924939" y="2386639"/>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Approach and Results </a:t>
            </a:r>
          </a:p>
        </p:txBody>
      </p:sp>
      <p:sp>
        <p:nvSpPr>
          <p:cNvPr id="10" name="Text Placeholder 21">
            <a:extLst>
              <a:ext uri="{FF2B5EF4-FFF2-40B4-BE49-F238E27FC236}">
                <a16:creationId xmlns:a16="http://schemas.microsoft.com/office/drawing/2014/main" id="{19DA9F49-853D-3146-A395-3AD79BA5354B}"/>
              </a:ext>
            </a:extLst>
          </p:cNvPr>
          <p:cNvSpPr txBox="1">
            <a:spLocks/>
          </p:cNvSpPr>
          <p:nvPr/>
        </p:nvSpPr>
        <p:spPr>
          <a:xfrm>
            <a:off x="5924939" y="3832350"/>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a:t>
            </a:r>
          </a:p>
        </p:txBody>
      </p:sp>
      <p:sp>
        <p:nvSpPr>
          <p:cNvPr id="11" name="Text Placeholder 21">
            <a:extLst>
              <a:ext uri="{FF2B5EF4-FFF2-40B4-BE49-F238E27FC236}">
                <a16:creationId xmlns:a16="http://schemas.microsoft.com/office/drawing/2014/main" id="{7D139619-7373-4C56-8868-37677A1357BD}"/>
              </a:ext>
            </a:extLst>
          </p:cNvPr>
          <p:cNvSpPr txBox="1">
            <a:spLocks/>
          </p:cNvSpPr>
          <p:nvPr/>
        </p:nvSpPr>
        <p:spPr>
          <a:xfrm>
            <a:off x="5924939" y="759576"/>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Challenges</a:t>
            </a:r>
          </a:p>
        </p:txBody>
      </p:sp>
      <p:pic>
        <p:nvPicPr>
          <p:cNvPr id="2" name="Picture 1" descr="A map of the united states&#10;&#10;Description automatically generated">
            <a:extLst>
              <a:ext uri="{FF2B5EF4-FFF2-40B4-BE49-F238E27FC236}">
                <a16:creationId xmlns:a16="http://schemas.microsoft.com/office/drawing/2014/main" id="{01A405B4-C747-F1A3-D054-FFFC5BF858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794" y="1084622"/>
            <a:ext cx="5602603" cy="3207131"/>
          </a:xfrm>
          <a:prstGeom prst="rect">
            <a:avLst/>
          </a:prstGeom>
        </p:spPr>
      </p:pic>
      <p:sp>
        <p:nvSpPr>
          <p:cNvPr id="3" name="TextBox 2">
            <a:extLst>
              <a:ext uri="{FF2B5EF4-FFF2-40B4-BE49-F238E27FC236}">
                <a16:creationId xmlns:a16="http://schemas.microsoft.com/office/drawing/2014/main" id="{5131426B-6706-D593-7F34-F016C0939D9D}"/>
              </a:ext>
            </a:extLst>
          </p:cNvPr>
          <p:cNvSpPr txBox="1"/>
          <p:nvPr/>
        </p:nvSpPr>
        <p:spPr>
          <a:xfrm>
            <a:off x="322674" y="4400383"/>
            <a:ext cx="5298842" cy="830997"/>
          </a:xfrm>
          <a:prstGeom prst="rect">
            <a:avLst/>
          </a:prstGeom>
          <a:noFill/>
        </p:spPr>
        <p:txBody>
          <a:bodyPr wrap="square" rtlCol="0">
            <a:spAutoFit/>
          </a:bodyPr>
          <a:lstStyle/>
          <a:p>
            <a:pPr algn="ctr"/>
            <a:r>
              <a:rPr lang="en-US" sz="1600" dirty="0"/>
              <a:t>These maps show how aerosol and greenhouse gas emissions influence local extreme rainfall across the seasons. Green indicates an increase in rain, while brown means a decrease.</a:t>
            </a:r>
          </a:p>
        </p:txBody>
      </p:sp>
    </p:spTree>
    <p:extLst>
      <p:ext uri="{BB962C8B-B14F-4D97-AF65-F5344CB8AC3E}">
        <p14:creationId xmlns:p14="http://schemas.microsoft.com/office/powerpoint/2010/main" val="3352585012"/>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1920</TotalTime>
  <Words>259</Words>
  <Application>Microsoft Macintosh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Other EESA Highlights (not DOE-SC)</vt:lpstr>
      <vt:lpstr>DOE-SC EESA Highlights</vt:lpstr>
      <vt:lpstr>Anthropogenic Aerosols Mask Increases in US Rainfall by Greenhouse Gases</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Mark Risser</cp:lastModifiedBy>
  <cp:revision>93</cp:revision>
  <dcterms:created xsi:type="dcterms:W3CDTF">2016-02-10T19:06:12Z</dcterms:created>
  <dcterms:modified xsi:type="dcterms:W3CDTF">2024-02-27T21:24:09Z</dcterms:modified>
</cp:coreProperties>
</file>