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arallelogram 3">
            <a:extLst>
              <a:ext uri="{FF2B5EF4-FFF2-40B4-BE49-F238E27FC236}">
                <a16:creationId xmlns:a16="http://schemas.microsoft.com/office/drawing/2014/main" id="{78D9947D-075A-2D40-91C0-65D76D8FC7D1}"/>
              </a:ext>
            </a:extLst>
          </p:cNvPr>
          <p:cNvSpPr/>
          <p:nvPr userDrawn="1"/>
        </p:nvSpPr>
        <p:spPr>
          <a:xfrm flipH="1" flipV="1">
            <a:off x="6867884" y="6202615"/>
            <a:ext cx="2276115" cy="655384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  <a:gd name="connsiteX0" fmla="*/ 6703 w 8739273"/>
              <a:gd name="connsiteY0" fmla="*/ 1021666 h 1021666"/>
              <a:gd name="connsiteX1" fmla="*/ 0 w 8739273"/>
              <a:gd name="connsiteY1" fmla="*/ 0 h 1021666"/>
              <a:gd name="connsiteX2" fmla="*/ 8739273 w 8739273"/>
              <a:gd name="connsiteY2" fmla="*/ 2722 h 1021666"/>
              <a:gd name="connsiteX3" fmla="*/ 7293664 w 8739273"/>
              <a:gd name="connsiteY3" fmla="*/ 1018609 h 1021666"/>
              <a:gd name="connsiteX4" fmla="*/ 6703 w 8739273"/>
              <a:gd name="connsiteY4" fmla="*/ 1021666 h 1021666"/>
              <a:gd name="connsiteX0" fmla="*/ 6703 w 8739273"/>
              <a:gd name="connsiteY0" fmla="*/ 1021666 h 1025171"/>
              <a:gd name="connsiteX1" fmla="*/ 0 w 8739273"/>
              <a:gd name="connsiteY1" fmla="*/ 0 h 1025171"/>
              <a:gd name="connsiteX2" fmla="*/ 8739273 w 8739273"/>
              <a:gd name="connsiteY2" fmla="*/ 2722 h 1025171"/>
              <a:gd name="connsiteX3" fmla="*/ 7277558 w 8739273"/>
              <a:gd name="connsiteY3" fmla="*/ 1025171 h 1025171"/>
              <a:gd name="connsiteX4" fmla="*/ 6703 w 8739273"/>
              <a:gd name="connsiteY4" fmla="*/ 1021666 h 102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273" h="1025171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8739273" y="2722"/>
                </a:lnTo>
                <a:lnTo>
                  <a:pt x="7277558" y="1025171"/>
                </a:lnTo>
                <a:lnTo>
                  <a:pt x="6703" y="102166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31C2EA-A59D-5D44-9A50-C8943EB21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3/19/24</a:t>
            </a:fld>
            <a:endParaRPr lang="en-US"/>
          </a:p>
        </p:txBody>
      </p:sp>
      <p:sp>
        <p:nvSpPr>
          <p:cNvPr id="13" name="Parallelogram 3">
            <a:extLst>
              <a:ext uri="{FF2B5EF4-FFF2-40B4-BE49-F238E27FC236}">
                <a16:creationId xmlns:a16="http://schemas.microsoft.com/office/drawing/2014/main" id="{562C0EFF-BD7A-1541-9337-745DD8AF0B5A}"/>
              </a:ext>
            </a:extLst>
          </p:cNvPr>
          <p:cNvSpPr/>
          <p:nvPr userDrawn="1"/>
        </p:nvSpPr>
        <p:spPr>
          <a:xfrm>
            <a:off x="-3485" y="6201683"/>
            <a:ext cx="7142431" cy="664042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04937 w 7509949"/>
              <a:gd name="connsiteY3" fmla="*/ 1002327 h 1021666"/>
              <a:gd name="connsiteX4" fmla="*/ 6703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14939 w 7509949"/>
              <a:gd name="connsiteY3" fmla="*/ 1009648 h 1021666"/>
              <a:gd name="connsiteX4" fmla="*/ 6703 w 7509949"/>
              <a:gd name="connsiteY4" fmla="*/ 1021666 h 1021666"/>
              <a:gd name="connsiteX0" fmla="*/ 6703 w 7509949"/>
              <a:gd name="connsiteY0" fmla="*/ 985070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6703 w 7509949"/>
              <a:gd name="connsiteY4" fmla="*/ 985070 h 1009648"/>
              <a:gd name="connsiteX0" fmla="*/ 41709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41709 w 7509949"/>
              <a:gd name="connsiteY4" fmla="*/ 999709 h 1009648"/>
              <a:gd name="connsiteX0" fmla="*/ 11704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11704 w 7509949"/>
              <a:gd name="connsiteY4" fmla="*/ 999709 h 1009648"/>
              <a:gd name="connsiteX0" fmla="*/ 26252 w 7509949"/>
              <a:gd name="connsiteY0" fmla="*/ 1010357 h 1010357"/>
              <a:gd name="connsiteX1" fmla="*/ 0 w 7509949"/>
              <a:gd name="connsiteY1" fmla="*/ 0 h 1010357"/>
              <a:gd name="connsiteX2" fmla="*/ 7509949 w 7509949"/>
              <a:gd name="connsiteY2" fmla="*/ 0 h 1010357"/>
              <a:gd name="connsiteX3" fmla="*/ 7114939 w 7509949"/>
              <a:gd name="connsiteY3" fmla="*/ 1009648 h 1010357"/>
              <a:gd name="connsiteX4" fmla="*/ 26252 w 7509949"/>
              <a:gd name="connsiteY4" fmla="*/ 1010357 h 1010357"/>
              <a:gd name="connsiteX0" fmla="*/ 15341 w 7509949"/>
              <a:gd name="connsiteY0" fmla="*/ 1015681 h 1015681"/>
              <a:gd name="connsiteX1" fmla="*/ 0 w 7509949"/>
              <a:gd name="connsiteY1" fmla="*/ 0 h 1015681"/>
              <a:gd name="connsiteX2" fmla="*/ 7509949 w 7509949"/>
              <a:gd name="connsiteY2" fmla="*/ 0 h 1015681"/>
              <a:gd name="connsiteX3" fmla="*/ 7114939 w 7509949"/>
              <a:gd name="connsiteY3" fmla="*/ 1009648 h 1015681"/>
              <a:gd name="connsiteX4" fmla="*/ 15341 w 7509949"/>
              <a:gd name="connsiteY4" fmla="*/ 1015681 h 1015681"/>
              <a:gd name="connsiteX0" fmla="*/ 523 w 7495131"/>
              <a:gd name="connsiteY0" fmla="*/ 1015681 h 1015681"/>
              <a:gd name="connsiteX1" fmla="*/ 1852 w 7495131"/>
              <a:gd name="connsiteY1" fmla="*/ 9759 h 1015681"/>
              <a:gd name="connsiteX2" fmla="*/ 7495131 w 7495131"/>
              <a:gd name="connsiteY2" fmla="*/ 0 h 1015681"/>
              <a:gd name="connsiteX3" fmla="*/ 7100121 w 7495131"/>
              <a:gd name="connsiteY3" fmla="*/ 1009648 h 1015681"/>
              <a:gd name="connsiteX4" fmla="*/ 523 w 7495131"/>
              <a:gd name="connsiteY4" fmla="*/ 1015681 h 1015681"/>
              <a:gd name="connsiteX0" fmla="*/ 5339 w 7499947"/>
              <a:gd name="connsiteY0" fmla="*/ 1015681 h 1015681"/>
              <a:gd name="connsiteX1" fmla="*/ 0 w 7499947"/>
              <a:gd name="connsiteY1" fmla="*/ 9759 h 1015681"/>
              <a:gd name="connsiteX2" fmla="*/ 7499947 w 7499947"/>
              <a:gd name="connsiteY2" fmla="*/ 0 h 1015681"/>
              <a:gd name="connsiteX3" fmla="*/ 7104937 w 7499947"/>
              <a:gd name="connsiteY3" fmla="*/ 1009648 h 1015681"/>
              <a:gd name="connsiteX4" fmla="*/ 5339 w 7499947"/>
              <a:gd name="connsiteY4" fmla="*/ 1015681 h 1015681"/>
              <a:gd name="connsiteX0" fmla="*/ 2005 w 7496613"/>
              <a:gd name="connsiteY0" fmla="*/ 1015681 h 1015681"/>
              <a:gd name="connsiteX1" fmla="*/ 0 w 7496613"/>
              <a:gd name="connsiteY1" fmla="*/ 14639 h 1015681"/>
              <a:gd name="connsiteX2" fmla="*/ 7496613 w 7496613"/>
              <a:gd name="connsiteY2" fmla="*/ 0 h 1015681"/>
              <a:gd name="connsiteX3" fmla="*/ 7101603 w 7496613"/>
              <a:gd name="connsiteY3" fmla="*/ 1009648 h 1015681"/>
              <a:gd name="connsiteX4" fmla="*/ 2005 w 7496613"/>
              <a:gd name="connsiteY4" fmla="*/ 1015681 h 1015681"/>
              <a:gd name="connsiteX0" fmla="*/ 2005 w 7503281"/>
              <a:gd name="connsiteY0" fmla="*/ 1025440 h 1025440"/>
              <a:gd name="connsiteX1" fmla="*/ 0 w 7503281"/>
              <a:gd name="connsiteY1" fmla="*/ 24398 h 1025440"/>
              <a:gd name="connsiteX2" fmla="*/ 7503281 w 7503281"/>
              <a:gd name="connsiteY2" fmla="*/ 0 h 1025440"/>
              <a:gd name="connsiteX3" fmla="*/ 7101603 w 7503281"/>
              <a:gd name="connsiteY3" fmla="*/ 1019407 h 1025440"/>
              <a:gd name="connsiteX4" fmla="*/ 2005 w 7503281"/>
              <a:gd name="connsiteY4" fmla="*/ 1025440 h 1025440"/>
              <a:gd name="connsiteX0" fmla="*/ 2005 w 7499947"/>
              <a:gd name="connsiteY0" fmla="*/ 1020560 h 1020560"/>
              <a:gd name="connsiteX1" fmla="*/ 0 w 7499947"/>
              <a:gd name="connsiteY1" fmla="*/ 19518 h 1020560"/>
              <a:gd name="connsiteX2" fmla="*/ 7499947 w 7499947"/>
              <a:gd name="connsiteY2" fmla="*/ 0 h 1020560"/>
              <a:gd name="connsiteX3" fmla="*/ 7101603 w 7499947"/>
              <a:gd name="connsiteY3" fmla="*/ 1014527 h 1020560"/>
              <a:gd name="connsiteX4" fmla="*/ 2005 w 7499947"/>
              <a:gd name="connsiteY4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9947" h="1020560">
                <a:moveTo>
                  <a:pt x="2005" y="1020560"/>
                </a:moveTo>
                <a:cubicBezTo>
                  <a:pt x="-229" y="680005"/>
                  <a:pt x="2234" y="360073"/>
                  <a:pt x="0" y="19518"/>
                </a:cubicBezTo>
                <a:lnTo>
                  <a:pt x="7499947" y="0"/>
                </a:lnTo>
                <a:lnTo>
                  <a:pt x="7101603" y="1014527"/>
                </a:lnTo>
                <a:lnTo>
                  <a:pt x="2005" y="10205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B1DC7-3AFD-C242-939A-51E56E2FB4E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421EFB-358B-BA55-7491-AEFA639A16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8" t="5768" r="7753" b="56376"/>
          <a:stretch/>
        </p:blipFill>
        <p:spPr>
          <a:xfrm>
            <a:off x="3913104" y="1050883"/>
            <a:ext cx="5063535" cy="3759631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257568" y="3993898"/>
            <a:ext cx="3861068" cy="2241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latin typeface="Calibri" panose="020F0502020204030204" pitchFamily="34" charset="0"/>
              </a:rPr>
              <a:t>The new MERIT-Plus datasets add value to the original IHU MERIT data by identifying endorheic basins with two specialized layers: a gridded layer for endorheic basin IDs and flow direction data. These validated 5 and 15 arc minute upscaled river networks with additional basin attributes, which exhibit a notable decrease in the quantity of endorheic basins yet maintain the overall land area and structure of the inland basins, are available in the data repository. </a:t>
            </a:r>
            <a:endParaRPr sz="1266" dirty="0">
              <a:latin typeface="Calibri" panose="020F0502020204030204" pitchFamily="34" charset="0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257568" y="131672"/>
            <a:ext cx="8240811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Delineation of endorheic drainage basins in the MERIT-Plus dataset for 5 and 15 minute upscaled river networks </a:t>
            </a:r>
          </a:p>
        </p:txBody>
      </p:sp>
      <p:sp>
        <p:nvSpPr>
          <p:cNvPr id="122" name="Shape 122"/>
          <p:cNvSpPr/>
          <p:nvPr/>
        </p:nvSpPr>
        <p:spPr>
          <a:xfrm>
            <a:off x="257568" y="1035049"/>
            <a:ext cx="3672405" cy="1569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bjective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River basins are defined by surface water flows, which might drain to inland seas and depressions (endorheic) or the ocean (</a:t>
            </a:r>
            <a:r>
              <a:rPr lang="en-US" sz="13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exorheic</a:t>
            </a:r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 Hydrological modeling is hampered by the lack of distinction between these basin types in river databases such as MERIT-Hydro networks re-gridded by the IHU algorithm, which is crucial for understanding of water balances, storage, sea level rise, and other uses.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57568" y="2695576"/>
            <a:ext cx="3672405" cy="144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developed a river mouth delineation method to distinguish between endorheic and </a:t>
            </a:r>
            <a:r>
              <a:rPr lang="en-US" sz="13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exorheic</a:t>
            </a:r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basins without changing their flow direction grid, followed by merging of small endoreic basins with larger ones, and data validation with the Water Balance Model.</a:t>
            </a:r>
            <a:endParaRPr lang="en-US" sz="13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711148" y="6021699"/>
            <a:ext cx="4271898" cy="507831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Prusevich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 A., Lammers R., Glidden S. Delineation of endorheic drainage basins in the MERIT-Plus dataset for 5 and 15 minute upscaled river networks. Scientific Data 11:61. https://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doi.org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/10.1038/s41597-023-02875-9 </a:t>
            </a:r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4111504" y="4826348"/>
            <a:ext cx="5032496" cy="67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Flowchart of the workflow to produce the MERIT-Plus datasets. Left column objects are the processing inputs (tan); middle and right column objects are the processing actions (dark blue) and outputs (green).</a:t>
            </a:r>
            <a:endParaRPr lang="en-US" sz="1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7945</TotalTime>
  <Words>290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Nicholas, Robert</cp:lastModifiedBy>
  <cp:revision>45</cp:revision>
  <dcterms:created xsi:type="dcterms:W3CDTF">2019-03-01T18:13:06Z</dcterms:created>
  <dcterms:modified xsi:type="dcterms:W3CDTF">2024-03-19T19:38:10Z</dcterms:modified>
</cp:coreProperties>
</file>