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9" r:id="rId5"/>
  </p:sldIdLst>
  <p:sldSz cx="12192000" cy="6858000"/>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CCD125E-CC7B-203E-39C8-6398A13779AA}" name="Himes, Catherine L" initials="HCL" userId="S::catherine.himes@pnnl.gov::3188da6f-cffb-4e9b-aed8-fac80e95ab34" providerId="AD"/>
  <p188:author id="{5E5B1A60-6A0E-C4C7-A44B-AAE154336DFF}" name="Brettman, Allan E" initials="AB" userId="S::allan.brettman@pnnl.gov::da25bcae-0f5e-4d73-ba0d-80097dd92b7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6" clrIdx="0">
    <p:extLst>
      <p:ext uri="{19B8F6BF-5375-455C-9EA6-DF929625EA0E}">
        <p15:presenceInfo xmlns:p15="http://schemas.microsoft.com/office/powerpoint/2012/main" userId="S::beth.mundy@pnnl.gov::09c03546-1d2d-4d82-89e1-bb5e2a2e68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D292F1-BE7A-4F2C-AB94-6AA6E93A6037}" v="1" dt="2024-02-23T23:04:21.2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711" autoAdjust="0"/>
    <p:restoredTop sz="95510" autoAdjust="0"/>
  </p:normalViewPr>
  <p:slideViewPr>
    <p:cSldViewPr>
      <p:cViewPr varScale="1">
        <p:scale>
          <a:sx n="109" d="100"/>
          <a:sy n="109" d="100"/>
        </p:scale>
        <p:origin x="282"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3/11/2024</a:t>
            </a:fld>
            <a:endParaRPr lang="en-US" dirty="0"/>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xfrm>
            <a:off x="398463" y="696913"/>
            <a:ext cx="6188075" cy="3481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1553403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3/11/2024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3/11/2024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3/11/2024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3/11/2024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3/11/2024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3/11/2024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3/11/2024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3/11/2024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3/11/2024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3/11/2024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3/11/2024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3/11/2024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cc02.safelinks.protection.outlook.com/?url=https%3A%2F%2Fdoi.org%2F10.1007%2Fs00382-023-06977-3&amp;data=05%7C01%7CYun.Qian%40pnnl.gov%7Cd827c22c0b8d4501319708dbdc320893%7Cd6faa5f90ae240338c0130048a38deeb%7C0%7C0%7C638345879694495807%7CUnknown%7CTWFpbGZsb3d8eyJWIjoiMC4wLjAwMDAiLCJQIjoiV2luMzIiLCJBTiI6Ik1haWwiLCJXVCI6Mn0%3D%7C3000%7C%7C%7C&amp;sdata=oy92wNZymdNzjQeKC2CulfJFLfruVve37oAZTHxCsDI%3D&amp;reserved=0"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533400" y="896035"/>
            <a:ext cx="4450891" cy="5872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solidFill>
                  <a:prstClr val="black"/>
                </a:solidFill>
              </a:rPr>
              <a:t>Objective</a:t>
            </a:r>
          </a:p>
          <a:p>
            <a:pPr marL="285750" indent="-285750">
              <a:spcBef>
                <a:spcPct val="15000"/>
              </a:spcBef>
              <a:buFont typeface="Arial" pitchFamily="34" charset="0"/>
              <a:buChar char="●"/>
              <a:defRPr/>
            </a:pPr>
            <a:r>
              <a:rPr lang="en-US" sz="1400" dirty="0">
                <a:solidFill>
                  <a:prstClr val="black"/>
                </a:solidFill>
              </a:rPr>
              <a:t>Improve understanding of model behavior and quantify of parametric and structural uncertainty at regional scale in the atmospheric component of DOE’s Energy </a:t>
            </a:r>
            <a:r>
              <a:rPr lang="en-US" sz="1400" dirty="0" err="1">
                <a:solidFill>
                  <a:prstClr val="black"/>
                </a:solidFill>
              </a:rPr>
              <a:t>Exascale</a:t>
            </a:r>
            <a:r>
              <a:rPr lang="en-US" sz="1400" dirty="0">
                <a:solidFill>
                  <a:prstClr val="black"/>
                </a:solidFill>
              </a:rPr>
              <a:t> Earth System Model (E3SM).</a:t>
            </a:r>
            <a:endParaRPr lang="en-US" sz="1400" b="1" dirty="0">
              <a:solidFill>
                <a:prstClr val="black"/>
              </a:solidFill>
            </a:endParaRPr>
          </a:p>
          <a:p>
            <a:pPr marL="231775" indent="-231775" algn="ctr">
              <a:spcBef>
                <a:spcPct val="15000"/>
              </a:spcBef>
              <a:defRPr/>
            </a:pPr>
            <a:r>
              <a:rPr lang="en-US" sz="1400" b="1" dirty="0">
                <a:solidFill>
                  <a:prstClr val="black"/>
                </a:solidFill>
              </a:rPr>
              <a:t>Approach</a:t>
            </a:r>
          </a:p>
          <a:p>
            <a:pPr marL="285750" indent="-285750">
              <a:spcBef>
                <a:spcPct val="15000"/>
              </a:spcBef>
              <a:buFont typeface="Arial" pitchFamily="34" charset="0"/>
              <a:buChar char="●"/>
              <a:defRPr/>
            </a:pPr>
            <a:r>
              <a:rPr lang="en-US" sz="1400" dirty="0">
                <a:solidFill>
                  <a:prstClr val="black"/>
                </a:solidFill>
              </a:rPr>
              <a:t>Select and simultaneously perturb 18 parameters that could significantly influence </a:t>
            </a:r>
            <a:r>
              <a:rPr lang="en-US" sz="1400" dirty="0">
                <a:latin typeface="+mn-lt"/>
              </a:rPr>
              <a:t>E3SM Atmosphere Model’s (EAM) </a:t>
            </a:r>
            <a:r>
              <a:rPr lang="en-US" sz="1400" dirty="0">
                <a:solidFill>
                  <a:prstClr val="black"/>
                </a:solidFill>
              </a:rPr>
              <a:t>representation of cloud microphysics, turbulence, and convection. </a:t>
            </a:r>
          </a:p>
          <a:p>
            <a:pPr marL="285750" indent="-285750">
              <a:spcBef>
                <a:spcPct val="15000"/>
              </a:spcBef>
              <a:buFont typeface="Arial" pitchFamily="34" charset="0"/>
              <a:buChar char="●"/>
              <a:defRPr/>
            </a:pPr>
            <a:r>
              <a:rPr lang="en-US" sz="1400" dirty="0">
                <a:solidFill>
                  <a:prstClr val="black"/>
                </a:solidFill>
              </a:rPr>
              <a:t>Conduct 256 × 12 ensemble short simulations at modest cost and within five days on DOE Leadership Computers.</a:t>
            </a:r>
          </a:p>
          <a:p>
            <a:pPr algn="ctr">
              <a:spcBef>
                <a:spcPct val="15000"/>
              </a:spcBef>
              <a:defRPr/>
            </a:pPr>
            <a:r>
              <a:rPr lang="en-US" sz="1600" b="1" dirty="0">
                <a:solidFill>
                  <a:prstClr val="black"/>
                </a:solidFill>
              </a:rPr>
              <a:t>Impact</a:t>
            </a:r>
          </a:p>
          <a:p>
            <a:pPr marL="285750" indent="-285750">
              <a:spcBef>
                <a:spcPct val="15000"/>
              </a:spcBef>
              <a:buFont typeface="Arial" pitchFamily="34" charset="0"/>
              <a:buChar char="●"/>
              <a:defRPr/>
            </a:pPr>
            <a:r>
              <a:rPr lang="en-US" sz="1400" dirty="0"/>
              <a:t>Provides a comprehensive picture of the behaviors of EAM and its sensitivity to model parameters over different regions and cloud regimes.</a:t>
            </a:r>
          </a:p>
          <a:p>
            <a:pPr marL="285750" indent="-285750">
              <a:spcBef>
                <a:spcPct val="15000"/>
              </a:spcBef>
              <a:buFont typeface="Arial" pitchFamily="34" charset="0"/>
              <a:buChar char="●"/>
              <a:defRPr/>
            </a:pPr>
            <a:r>
              <a:rPr lang="en-US" sz="1400" dirty="0">
                <a:solidFill>
                  <a:srgbClr val="000000"/>
                </a:solidFill>
                <a:latin typeface="+mj-lt"/>
                <a:ea typeface="SimSun" panose="02010600030101010101" pitchFamily="2" charset="-122"/>
              </a:rPr>
              <a:t>Improves our process-level understanding of cloud physics and the treatment of model physics in terms of tunable parameters and their interactions.</a:t>
            </a:r>
          </a:p>
          <a:p>
            <a:pPr marL="285750" indent="-285750">
              <a:spcBef>
                <a:spcPct val="15000"/>
              </a:spcBef>
              <a:buFont typeface="Arial" pitchFamily="34" charset="0"/>
              <a:buChar char="●"/>
              <a:defRPr/>
            </a:pPr>
            <a:r>
              <a:rPr lang="en-US" sz="1400" dirty="0">
                <a:solidFill>
                  <a:srgbClr val="000000"/>
                </a:solidFill>
                <a:latin typeface="+mj-lt"/>
                <a:ea typeface="SimSun" panose="02010600030101010101" pitchFamily="2" charset="-122"/>
              </a:rPr>
              <a:t>Provides insights for developing more advanced regime-aware parameterization schemes in global climate models.</a:t>
            </a:r>
            <a:r>
              <a:rPr lang="en-US" sz="1400" dirty="0">
                <a:latin typeface="+mj-lt"/>
              </a:rPr>
              <a:t> </a:t>
            </a:r>
          </a:p>
        </p:txBody>
      </p:sp>
      <p:sp>
        <p:nvSpPr>
          <p:cNvPr id="3076" name="Rectangle 5"/>
          <p:cNvSpPr>
            <a:spLocks noChangeArrowheads="1"/>
          </p:cNvSpPr>
          <p:nvPr/>
        </p:nvSpPr>
        <p:spPr bwMode="auto">
          <a:xfrm>
            <a:off x="501162" y="100620"/>
            <a:ext cx="822909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sz="2400" b="1" dirty="0">
                <a:solidFill>
                  <a:srgbClr val="000000"/>
                </a:solidFill>
                <a:latin typeface="+mj-lt"/>
                <a:ea typeface="SimSun" panose="02010600030101010101" pitchFamily="2" charset="-122"/>
              </a:rPr>
              <a:t>Region and Cloud Regime Dependence of Parametric Sensitivity in E3SM Atmosphere Model </a:t>
            </a:r>
            <a:endParaRPr lang="en-US" sz="2400" dirty="0">
              <a:latin typeface="+mj-lt"/>
              <a:ea typeface="SimSun" panose="02010600030101010101" pitchFamily="2" charset="-122"/>
            </a:endParaRPr>
          </a:p>
        </p:txBody>
      </p:sp>
      <p:sp>
        <p:nvSpPr>
          <p:cNvPr id="3077" name="Text Box 6"/>
          <p:cNvSpPr txBox="1">
            <a:spLocks noChangeArrowheads="1"/>
          </p:cNvSpPr>
          <p:nvPr/>
        </p:nvSpPr>
        <p:spPr bwMode="auto">
          <a:xfrm>
            <a:off x="5903132" y="5715000"/>
            <a:ext cx="5186335" cy="83099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US" sz="1200" dirty="0"/>
              <a:t>Qian Y., Z. Guo, V. E. Larson, L. R. Leung, W. Lin, P. Ma, H. Wan, H. Wang, H. Xiao, S. </a:t>
            </a:r>
            <a:r>
              <a:rPr lang="en-US" sz="1200" dirty="0" err="1"/>
              <a:t>Xie</a:t>
            </a:r>
            <a:r>
              <a:rPr lang="en-US" sz="1200" dirty="0"/>
              <a:t>, B. Yang, K. Zhang, S. Zhang, and Y. Zhang, 2023, Region and cloud regime dependence of parametric sensitivity in E3SM Atmosphere Model, </a:t>
            </a:r>
            <a:r>
              <a:rPr lang="en-US" sz="1200" i="1" u="sng" dirty="0"/>
              <a:t>Climate Dynamics</a:t>
            </a:r>
            <a:r>
              <a:rPr lang="en-US" sz="1200" i="1" dirty="0"/>
              <a:t>, </a:t>
            </a:r>
            <a:r>
              <a:rPr lang="en-US" sz="1200" u="sng" dirty="0">
                <a:hlinkClick r:id="rId3" tooltip="https://gcc02.safelinks.protection.outlook.com/?url=https%3A%2F%2Fdoi.org%2F10.1007%2Fs00382-023-06977-3&amp;data=05%7C01%7CYun.Qian%40pnnl.gov%7Cd827c22c0b8d4501319708dbdc320893%7Cd6faa5f90ae240338c0130048a38deeb%7C0%7C0%7C638345879694495807%7CUnknown%7CTWFpbGZsb3d8eyJWIjoiMC4wLjAwMDAiLCJQIjoiV2luMzIiLCJBTiI6Ik1haWwiLCJXVCI6Mn0%3D%7C3000%7C%7C%7C&amp;sdata=oy92wNZymdNzjQeKC2CulfJFLfruVve37oAZTHxCsDI%3D&amp;reserved=0"/>
              </a:rPr>
              <a:t>https://doi.org/10.1007/s00382-023-06977-3</a:t>
            </a:r>
            <a:r>
              <a:rPr lang="en-US" sz="1200" dirty="0"/>
              <a:t>.</a:t>
            </a:r>
          </a:p>
        </p:txBody>
      </p:sp>
      <p:sp>
        <p:nvSpPr>
          <p:cNvPr id="3078" name="TextBox 9"/>
          <p:cNvSpPr txBox="1">
            <a:spLocks noChangeArrowheads="1"/>
          </p:cNvSpPr>
          <p:nvPr/>
        </p:nvSpPr>
        <p:spPr bwMode="auto">
          <a:xfrm>
            <a:off x="5638800" y="4218223"/>
            <a:ext cx="57150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sz="1400" b="1" dirty="0">
                <a:solidFill>
                  <a:srgbClr val="0432FF"/>
                </a:solidFill>
                <a:latin typeface="Times New Roman" panose="02020603050405020304" pitchFamily="18" charset="0"/>
                <a:ea typeface="SimSun" panose="02010600030101010101" pitchFamily="2" charset="-122"/>
              </a:rPr>
              <a:t>Parametric sensitivity of shortwave cloud forcing along the GEWEX Cloud System Study (GCSS) Pacific Cross-section Intercomparison (GPCI) transect from deep convection on the left to cumulus and further transition to marine stratocumulus on the right. Different parameters (colored legend on the right) related to cloud microphysics, turbulence, and convection are perturbed in the study.</a:t>
            </a:r>
            <a:endParaRPr lang="en-US" altLang="en-US" sz="1400" b="1" dirty="0">
              <a:solidFill>
                <a:srgbClr val="0432FF"/>
              </a:solidFill>
              <a:latin typeface="Arial" panose="020B0604020202020204" pitchFamily="34" charset="0"/>
            </a:endParaRPr>
          </a:p>
        </p:txBody>
      </p:sp>
      <p:pic>
        <p:nvPicPr>
          <p:cNvPr id="3" name="Picture 2">
            <a:extLst>
              <a:ext uri="{FF2B5EF4-FFF2-40B4-BE49-F238E27FC236}">
                <a16:creationId xmlns:a16="http://schemas.microsoft.com/office/drawing/2014/main" id="{80D40632-D74B-A0D6-0BD4-89DE16401189}"/>
              </a:ext>
            </a:extLst>
          </p:cNvPr>
          <p:cNvPicPr>
            <a:picLocks noChangeAspect="1"/>
          </p:cNvPicPr>
          <p:nvPr/>
        </p:nvPicPr>
        <p:blipFill rotWithShape="1">
          <a:blip r:embed="rId4"/>
          <a:srcRect t="2994" b="49679"/>
          <a:stretch/>
        </p:blipFill>
        <p:spPr>
          <a:xfrm>
            <a:off x="5468816" y="685801"/>
            <a:ext cx="5813520" cy="3532422"/>
          </a:xfrm>
          <a:prstGeom prst="rect">
            <a:avLst/>
          </a:prstGeom>
        </p:spPr>
      </p:pic>
    </p:spTree>
    <p:extLst>
      <p:ext uri="{BB962C8B-B14F-4D97-AF65-F5344CB8AC3E}">
        <p14:creationId xmlns:p14="http://schemas.microsoft.com/office/powerpoint/2010/main" val="2067876247"/>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5e300c8b-3036-49a2-80fa-2319748f3f6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DF268ED6B3C364FAC703FF960F7A610" ma:contentTypeVersion="16" ma:contentTypeDescription="Create a new document." ma:contentTypeScope="" ma:versionID="da4a9bed3b7ffe89072fd8d4c0535997">
  <xsd:schema xmlns:xsd="http://www.w3.org/2001/XMLSchema" xmlns:xs="http://www.w3.org/2001/XMLSchema" xmlns:p="http://schemas.microsoft.com/office/2006/metadata/properties" xmlns:ns3="5e300c8b-3036-49a2-80fa-2319748f3f6d" xmlns:ns4="17ba6337-7066-467a-94f6-945ab4d0f378" targetNamespace="http://schemas.microsoft.com/office/2006/metadata/properties" ma:root="true" ma:fieldsID="d6da8160833f9a40c30846cd67c20356" ns3:_="" ns4:_="">
    <xsd:import namespace="5e300c8b-3036-49a2-80fa-2319748f3f6d"/>
    <xsd:import namespace="17ba6337-7066-467a-94f6-945ab4d0f378"/>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4:SharedWithUsers" minOccurs="0"/>
                <xsd:element ref="ns4:SharedWithDetails" minOccurs="0"/>
                <xsd:element ref="ns4:SharingHintHash"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300c8b-3036-49a2-80fa-2319748f3f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_activity" ma:index="20" nillable="true" ma:displayName="_activity" ma:hidden="true" ma:internalName="_activity">
      <xsd:simpleType>
        <xsd:restriction base="dms:Not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7ba6337-7066-467a-94f6-945ab4d0f378"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57D9F0-2B85-430B-8843-0027C0E6F07C}">
  <ds:schemaRefs>
    <ds:schemaRef ds:uri="http://purl.org/dc/terms/"/>
    <ds:schemaRef ds:uri="http://schemas.openxmlformats.org/package/2006/metadata/core-properties"/>
    <ds:schemaRef ds:uri="http://schemas.microsoft.com/office/2006/metadata/properties"/>
    <ds:schemaRef ds:uri="http://schemas.microsoft.com/office/2006/documentManagement/types"/>
    <ds:schemaRef ds:uri="http://purl.org/dc/elements/1.1/"/>
    <ds:schemaRef ds:uri="http://purl.org/dc/dcmitype/"/>
    <ds:schemaRef ds:uri="http://schemas.microsoft.com/office/infopath/2007/PartnerControls"/>
    <ds:schemaRef ds:uri="17ba6337-7066-467a-94f6-945ab4d0f378"/>
    <ds:schemaRef ds:uri="5e300c8b-3036-49a2-80fa-2319748f3f6d"/>
    <ds:schemaRef ds:uri="http://www.w3.org/XML/1998/namespace"/>
  </ds:schemaRefs>
</ds:datastoreItem>
</file>

<file path=customXml/itemProps2.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3.xml><?xml version="1.0" encoding="utf-8"?>
<ds:datastoreItem xmlns:ds="http://schemas.openxmlformats.org/officeDocument/2006/customXml" ds:itemID="{6F31DBDB-0EE0-46A9-AB08-860EF35544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300c8b-3036-49a2-80fa-2319748f3f6d"/>
    <ds:schemaRef ds:uri="17ba6337-7066-467a-94f6-945ab4d0f3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9127</TotalTime>
  <Words>319</Words>
  <Application>Microsoft Office PowerPoint</Application>
  <PresentationFormat>Widescreen</PresentationFormat>
  <Paragraphs>14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Steyn, Rita A</cp:lastModifiedBy>
  <cp:revision>23</cp:revision>
  <cp:lastPrinted>2011-05-11T17:30:12Z</cp:lastPrinted>
  <dcterms:created xsi:type="dcterms:W3CDTF">2017-11-02T21:19:41Z</dcterms:created>
  <dcterms:modified xsi:type="dcterms:W3CDTF">2024-03-11T21:42:36Z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0x0101002DF268ED6B3C364FAC703FF960F7A610</vt:lpwstr>
  </property>
  <property fmtid="{D5CDD505-2E9C-101B-9397-08002B2CF9AE}" pid="4" name="Order">
    <vt:r8>3400</vt:r8>
  </property>
</Properties>
</file>