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3" r:id="rId1"/>
    <p:sldMasterId id="2147483688" r:id="rId2"/>
  </p:sldMasterIdLst>
  <p:notesMasterIdLst>
    <p:notesMasterId r:id="rId4"/>
  </p:notesMasterIdLst>
  <p:handoutMasterIdLst>
    <p:handoutMasterId r:id="rId5"/>
  </p:handoutMasterIdLst>
  <p:sldIdLst>
    <p:sldId id="265" r:id="rId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1"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86E25"/>
    <a:srgbClr val="1C75BC"/>
    <a:srgbClr val="88AC2E"/>
    <a:srgbClr val="008000"/>
    <a:srgbClr val="106636"/>
    <a:srgbClr val="276258"/>
    <a:srgbClr val="00808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749" autoAdjust="0"/>
    <p:restoredTop sz="94635" autoAdjust="0"/>
  </p:normalViewPr>
  <p:slideViewPr>
    <p:cSldViewPr snapToGrid="0" snapToObjects="1">
      <p:cViewPr varScale="1">
        <p:scale>
          <a:sx n="59" d="100"/>
          <a:sy n="59" d="100"/>
        </p:scale>
        <p:origin x="936" y="52"/>
      </p:cViewPr>
      <p:guideLst>
        <p:guide orient="horz" pos="2160"/>
        <p:guide pos="3841"/>
      </p:guideLst>
    </p:cSldViewPr>
  </p:slideViewPr>
  <p:outlineViewPr>
    <p:cViewPr>
      <p:scale>
        <a:sx n="33" d="100"/>
        <a:sy n="33" d="100"/>
      </p:scale>
      <p:origin x="0" y="0"/>
    </p:cViewPr>
  </p:outlineViewPr>
  <p:notesTextViewPr>
    <p:cViewPr>
      <p:scale>
        <a:sx n="100" d="100"/>
        <a:sy n="100" d="100"/>
      </p:scale>
      <p:origin x="0" y="0"/>
    </p:cViewPr>
  </p:notesTextViewPr>
  <p:notesViewPr>
    <p:cSldViewPr snapToGrid="0" snapToObjects="1">
      <p:cViewPr varScale="1">
        <p:scale>
          <a:sx n="97" d="100"/>
          <a:sy n="97" d="100"/>
        </p:scale>
        <p:origin x="3534" y="7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handoutMaster" Target="handoutMasters/handoutMaster1.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CE3BC703-3CBD-6E4D-BA71-3FD9FD935D5C}" type="datetimeFigureOut">
              <a:rPr lang="en-US" smtClean="0"/>
              <a:t>6/27/2023</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8910744-5CF2-5543-BF83-A5596142CFE2}" type="slidenum">
              <a:rPr lang="en-US" smtClean="0"/>
              <a:t>‹#›</a:t>
            </a:fld>
            <a:endParaRPr lang="en-US"/>
          </a:p>
        </p:txBody>
      </p:sp>
    </p:spTree>
    <p:extLst>
      <p:ext uri="{BB962C8B-B14F-4D97-AF65-F5344CB8AC3E}">
        <p14:creationId xmlns:p14="http://schemas.microsoft.com/office/powerpoint/2010/main" val="369767177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A98C03B-BDB1-094E-85E4-DB3D905A6DF3}" type="datetimeFigureOut">
              <a:rPr lang="en-US" smtClean="0"/>
              <a:t>6/27/2023</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781C719-3C4F-EB4F-89FE-A3D057C59AC3}" type="slidenum">
              <a:rPr lang="en-US" smtClean="0"/>
              <a:t>‹#›</a:t>
            </a:fld>
            <a:endParaRPr lang="en-US"/>
          </a:p>
        </p:txBody>
      </p:sp>
    </p:spTree>
    <p:extLst>
      <p:ext uri="{BB962C8B-B14F-4D97-AF65-F5344CB8AC3E}">
        <p14:creationId xmlns:p14="http://schemas.microsoft.com/office/powerpoint/2010/main" val="3194365852"/>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g"/><Relationship Id="rId1" Type="http://schemas.openxmlformats.org/officeDocument/2006/relationships/slideMaster" Target="../slideMasters/slideMaster2.xml"/><Relationship Id="rId5" Type="http://schemas.openxmlformats.org/officeDocument/2006/relationships/image" Target="../media/image2.png"/><Relationship Id="rId4" Type="http://schemas.openxmlformats.org/officeDocument/2006/relationships/image" Target="../media/image1.jpe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jpeg"/><Relationship Id="rId7" Type="http://schemas.openxmlformats.org/officeDocument/2006/relationships/image" Target="../media/image6.png"/><Relationship Id="rId2" Type="http://schemas.openxmlformats.org/officeDocument/2006/relationships/image" Target="../media/image3.jpg"/><Relationship Id="rId1" Type="http://schemas.openxmlformats.org/officeDocument/2006/relationships/slideMaster" Target="../slideMasters/slideMaster2.xml"/><Relationship Id="rId6" Type="http://schemas.openxmlformats.org/officeDocument/2006/relationships/image" Target="../media/image5.png"/><Relationship Id="rId5" Type="http://schemas.openxmlformats.org/officeDocument/2006/relationships/image" Target="../media/image2.png"/><Relationship Id="rId4" Type="http://schemas.openxmlformats.org/officeDocument/2006/relationships/image" Target="../media/image1.jpe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Other (EESA 2)">
    <p:spTree>
      <p:nvGrpSpPr>
        <p:cNvPr id="1" name=""/>
        <p:cNvGrpSpPr/>
        <p:nvPr/>
      </p:nvGrpSpPr>
      <p:grpSpPr>
        <a:xfrm>
          <a:off x="0" y="0"/>
          <a:ext cx="0" cy="0"/>
          <a:chOff x="0" y="0"/>
          <a:chExt cx="0" cy="0"/>
        </a:xfrm>
      </p:grpSpPr>
      <p:sp>
        <p:nvSpPr>
          <p:cNvPr id="25" name="Content Placeholder 10"/>
          <p:cNvSpPr>
            <a:spLocks noGrp="1"/>
          </p:cNvSpPr>
          <p:nvPr>
            <p:ph sz="quarter" idx="31" hasCustomPrompt="1"/>
          </p:nvPr>
        </p:nvSpPr>
        <p:spPr>
          <a:xfrm>
            <a:off x="18661" y="782956"/>
            <a:ext cx="5906278" cy="4771004"/>
          </a:xfrm>
          <a:prstGeom prst="rect">
            <a:avLst/>
          </a:prstGeom>
        </p:spPr>
        <p:txBody>
          <a:bodyPr/>
          <a:lstStyle>
            <a:lvl1pPr marL="0" indent="0">
              <a:buFontTx/>
              <a:buNone/>
              <a:defRPr sz="1800" b="0" baseline="0">
                <a:solidFill>
                  <a:schemeClr val="accent4"/>
                </a:solidFill>
              </a:defRPr>
            </a:lvl1pPr>
            <a:lvl2pPr>
              <a:defRPr sz="1400">
                <a:solidFill>
                  <a:schemeClr val="accent4"/>
                </a:solidFill>
              </a:defRPr>
            </a:lvl2pPr>
          </a:lstStyle>
          <a:p>
            <a:pPr lvl="0"/>
            <a:r>
              <a:rPr lang="en-US" dirty="0"/>
              <a:t>Image and caption</a:t>
            </a:r>
          </a:p>
          <a:p>
            <a:pPr lvl="0"/>
            <a:r>
              <a:rPr lang="en-US" dirty="0"/>
              <a:t>- Visually compelling figure(s) to explain the research</a:t>
            </a:r>
          </a:p>
          <a:p>
            <a:pPr lvl="0"/>
            <a:r>
              <a:rPr lang="en-US" dirty="0"/>
              <a:t>- Include legends and descriptive caption </a:t>
            </a:r>
          </a:p>
          <a:p>
            <a:pPr lvl="0"/>
            <a:r>
              <a:rPr lang="en-US" dirty="0"/>
              <a:t>- DOE has the right to use published journal images per contractual funding agreements</a:t>
            </a:r>
          </a:p>
          <a:p>
            <a:pPr lvl="1"/>
            <a:endParaRPr lang="en-US" dirty="0"/>
          </a:p>
        </p:txBody>
      </p:sp>
      <p:sp>
        <p:nvSpPr>
          <p:cNvPr id="26" name="Text Placeholder 30"/>
          <p:cNvSpPr>
            <a:spLocks noGrp="1"/>
          </p:cNvSpPr>
          <p:nvPr>
            <p:ph type="body" sz="quarter" idx="26" hasCustomPrompt="1"/>
          </p:nvPr>
        </p:nvSpPr>
        <p:spPr>
          <a:xfrm>
            <a:off x="16933" y="5553961"/>
            <a:ext cx="4500034" cy="688293"/>
          </a:xfrm>
          <a:prstGeom prst="rect">
            <a:avLst/>
          </a:prstGeom>
        </p:spPr>
        <p:txBody>
          <a:bodyPr>
            <a:noAutofit/>
          </a:bodyPr>
          <a:lstStyle>
            <a:lvl1pPr algn="just">
              <a:lnSpc>
                <a:spcPts val="1000"/>
              </a:lnSpc>
              <a:spcBef>
                <a:spcPts val="0"/>
              </a:spcBef>
              <a:defRPr sz="1000" b="0">
                <a:solidFill>
                  <a:srgbClr val="E86E25"/>
                </a:solidFill>
              </a:defRPr>
            </a:lvl1pPr>
          </a:lstStyle>
          <a:p>
            <a:pPr lvl="0"/>
            <a:r>
              <a:rPr lang="en-US" dirty="0"/>
              <a:t>Last, F., F. Last, F. last and F. Last (</a:t>
            </a:r>
            <a:r>
              <a:rPr lang="en-US" dirty="0" err="1"/>
              <a:t>yyyy</a:t>
            </a:r>
            <a:r>
              <a:rPr lang="en-US" dirty="0"/>
              <a:t>), Title. Journal, Volume (Issue), pages, DOI: 10.xxxxx/</a:t>
            </a:r>
            <a:r>
              <a:rPr lang="en-US" dirty="0" err="1"/>
              <a:t>xxxxxx</a:t>
            </a:r>
            <a:endParaRPr lang="en-US" dirty="0"/>
          </a:p>
        </p:txBody>
      </p:sp>
      <p:sp>
        <p:nvSpPr>
          <p:cNvPr id="27" name="Text Placeholder 23"/>
          <p:cNvSpPr>
            <a:spLocks noGrp="1"/>
          </p:cNvSpPr>
          <p:nvPr>
            <p:ph type="body" sz="quarter" idx="30" hasCustomPrompt="1"/>
          </p:nvPr>
        </p:nvSpPr>
        <p:spPr>
          <a:xfrm>
            <a:off x="5924939" y="1079049"/>
            <a:ext cx="6307215" cy="1214209"/>
          </a:xfrm>
          <a:prstGeom prst="rect">
            <a:avLst/>
          </a:prstGeom>
        </p:spPr>
        <p:txBody>
          <a:bodyPr/>
          <a:lstStyle>
            <a:lvl1pPr marL="228600">
              <a:defRPr sz="1600" b="0">
                <a:solidFill>
                  <a:srgbClr val="1C75BC"/>
                </a:solidFill>
              </a:defRPr>
            </a:lvl1pPr>
          </a:lstStyle>
          <a:p>
            <a:pPr lvl="0"/>
            <a:r>
              <a:rPr lang="en-US" dirty="0"/>
              <a:t>50 words or less</a:t>
            </a:r>
          </a:p>
        </p:txBody>
      </p:sp>
      <p:sp>
        <p:nvSpPr>
          <p:cNvPr id="28" name="Text Placeholder 23"/>
          <p:cNvSpPr>
            <a:spLocks noGrp="1"/>
          </p:cNvSpPr>
          <p:nvPr>
            <p:ph type="body" sz="quarter" idx="34" hasCustomPrompt="1"/>
          </p:nvPr>
        </p:nvSpPr>
        <p:spPr>
          <a:xfrm>
            <a:off x="5924939" y="2641148"/>
            <a:ext cx="6307215" cy="1212396"/>
          </a:xfrm>
          <a:prstGeom prst="rect">
            <a:avLst/>
          </a:prstGeom>
        </p:spPr>
        <p:txBody>
          <a:bodyPr/>
          <a:lstStyle>
            <a:lvl1pPr marL="228600">
              <a:defRPr sz="1600" b="0">
                <a:solidFill>
                  <a:srgbClr val="1C75BC"/>
                </a:solidFill>
              </a:defRPr>
            </a:lvl1pPr>
          </a:lstStyle>
          <a:p>
            <a:pPr lvl="0"/>
            <a:r>
              <a:rPr lang="en-US" dirty="0"/>
              <a:t>50 words or less. Importance, relevance, or intriguing component of the finding to the field</a:t>
            </a:r>
          </a:p>
        </p:txBody>
      </p:sp>
      <p:sp>
        <p:nvSpPr>
          <p:cNvPr id="29" name="Text Placeholder 34"/>
          <p:cNvSpPr>
            <a:spLocks noGrp="1"/>
          </p:cNvSpPr>
          <p:nvPr>
            <p:ph type="body" sz="quarter" idx="35" hasCustomPrompt="1"/>
          </p:nvPr>
        </p:nvSpPr>
        <p:spPr>
          <a:xfrm>
            <a:off x="5924939" y="4214360"/>
            <a:ext cx="6307215" cy="2034041"/>
          </a:xfrm>
          <a:prstGeom prst="rect">
            <a:avLst/>
          </a:prstGeom>
        </p:spPr>
        <p:txBody>
          <a:bodyPr>
            <a:normAutofit/>
          </a:bodyPr>
          <a:lstStyle>
            <a:lvl1pPr marL="285750" indent="-285750">
              <a:buFont typeface="Arial" panose="020B0604020202020204" pitchFamily="34" charset="0"/>
              <a:buChar char="‒"/>
              <a:defRPr sz="1400" b="0">
                <a:solidFill>
                  <a:srgbClr val="1C75BC"/>
                </a:solidFill>
              </a:defRPr>
            </a:lvl1pPr>
          </a:lstStyle>
          <a:p>
            <a:pPr lvl="0"/>
            <a:r>
              <a:rPr lang="en-US" dirty="0"/>
              <a:t>Address the research approach in 2-4 bullet points</a:t>
            </a:r>
          </a:p>
          <a:p>
            <a:pPr lvl="0"/>
            <a:r>
              <a:rPr lang="en-US" dirty="0"/>
              <a:t>Only if needed: Give a ~175 word detailed explanation and/or additional description of figure if needed in the PowerPoint Notes section</a:t>
            </a:r>
          </a:p>
        </p:txBody>
      </p:sp>
      <p:pic>
        <p:nvPicPr>
          <p:cNvPr id="31" name="Picture 30" descr="EES_Logo2015.jpg"/>
          <p:cNvPicPr>
            <a:picLocks noChangeAspect="1"/>
          </p:cNvPicPr>
          <p:nvPr userDrawn="1"/>
        </p:nvPicPr>
        <p:blipFill>
          <a:blip r:embed="rId2" cstate="print"/>
          <a:stretch>
            <a:fillRect/>
          </a:stretch>
        </p:blipFill>
        <p:spPr>
          <a:xfrm>
            <a:off x="9477195" y="6323281"/>
            <a:ext cx="1790936" cy="484632"/>
          </a:xfrm>
          <a:prstGeom prst="rect">
            <a:avLst/>
          </a:prstGeom>
        </p:spPr>
      </p:pic>
      <p:pic>
        <p:nvPicPr>
          <p:cNvPr id="32" name="Picture 31" descr="Berkeley_Lab_Logo_Small.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1268131" y="6235626"/>
            <a:ext cx="822064" cy="640080"/>
          </a:xfrm>
          <a:prstGeom prst="rect">
            <a:avLst/>
          </a:prstGeom>
        </p:spPr>
      </p:pic>
      <p:sp>
        <p:nvSpPr>
          <p:cNvPr id="33" name="Picture Placeholder 51"/>
          <p:cNvSpPr>
            <a:spLocks noGrp="1"/>
          </p:cNvSpPr>
          <p:nvPr>
            <p:ph type="pic" sz="quarter" idx="37" hasCustomPrompt="1"/>
          </p:nvPr>
        </p:nvSpPr>
        <p:spPr>
          <a:xfrm>
            <a:off x="4516967" y="6323014"/>
            <a:ext cx="4250267" cy="439737"/>
          </a:xfrm>
          <a:prstGeom prst="rect">
            <a:avLst/>
          </a:prstGeom>
        </p:spPr>
        <p:txBody>
          <a:bodyPr/>
          <a:lstStyle>
            <a:lvl1pPr>
              <a:defRPr sz="1100">
                <a:solidFill>
                  <a:schemeClr val="accent4"/>
                </a:solidFill>
              </a:defRPr>
            </a:lvl1pPr>
          </a:lstStyle>
          <a:p>
            <a:pPr lvl="0"/>
            <a:r>
              <a:rPr lang="en-US" dirty="0"/>
              <a:t>Optional - additional logos here (project logo, collaborators, etc.)</a:t>
            </a:r>
          </a:p>
        </p:txBody>
      </p:sp>
      <p:sp>
        <p:nvSpPr>
          <p:cNvPr id="35" name="Picture Placeholder 51"/>
          <p:cNvSpPr>
            <a:spLocks noGrp="1"/>
          </p:cNvSpPr>
          <p:nvPr>
            <p:ph type="pic" sz="quarter" idx="38" hasCustomPrompt="1"/>
          </p:nvPr>
        </p:nvSpPr>
        <p:spPr>
          <a:xfrm>
            <a:off x="463128" y="6330634"/>
            <a:ext cx="3844713" cy="439737"/>
          </a:xfrm>
          <a:prstGeom prst="rect">
            <a:avLst/>
          </a:prstGeom>
        </p:spPr>
        <p:txBody>
          <a:bodyPr/>
          <a:lstStyle>
            <a:lvl1pPr>
              <a:defRPr sz="1100" baseline="0">
                <a:solidFill>
                  <a:schemeClr val="accent4"/>
                </a:solidFill>
              </a:defRPr>
            </a:lvl1pPr>
          </a:lstStyle>
          <a:p>
            <a:pPr lvl="0"/>
            <a:r>
              <a:rPr lang="en-US" dirty="0"/>
              <a:t>Sponsor logo here</a:t>
            </a:r>
          </a:p>
        </p:txBody>
      </p:sp>
      <p:sp>
        <p:nvSpPr>
          <p:cNvPr id="54" name="Title Placeholder 1"/>
          <p:cNvSpPr>
            <a:spLocks noGrp="1"/>
          </p:cNvSpPr>
          <p:nvPr>
            <p:ph type="title" hasCustomPrompt="1"/>
          </p:nvPr>
        </p:nvSpPr>
        <p:spPr bwMode="auto">
          <a:xfrm>
            <a:off x="0" y="0"/>
            <a:ext cx="12192000" cy="708660"/>
          </a:xfrm>
          <a:prstGeom prst="rect">
            <a:avLst/>
          </a:prstGeom>
          <a:solidFill>
            <a:srgbClr val="1C75BC"/>
          </a:solidFill>
          <a:ln w="9525">
            <a:noFill/>
            <a:miter lim="800000"/>
            <a:headEnd/>
            <a:tailEnd/>
          </a:ln>
        </p:spPr>
        <p:txBody>
          <a:bodyPr anchor="ctr"/>
          <a:lstStyle>
            <a:lvl1pPr marL="0">
              <a:spcBef>
                <a:spcPts val="0"/>
              </a:spcBef>
              <a:defRPr b="1" baseline="0">
                <a:solidFill>
                  <a:schemeClr val="bg1"/>
                </a:solidFill>
              </a:defRPr>
            </a:lvl1pPr>
          </a:lstStyle>
          <a:p>
            <a:pPr lvl="0"/>
            <a:r>
              <a:rPr lang="en-US" dirty="0"/>
              <a:t>Title</a:t>
            </a:r>
          </a:p>
        </p:txBody>
      </p:sp>
      <p:cxnSp>
        <p:nvCxnSpPr>
          <p:cNvPr id="55" name="Straight Connector 54"/>
          <p:cNvCxnSpPr/>
          <p:nvPr userDrawn="1"/>
        </p:nvCxnSpPr>
        <p:spPr>
          <a:xfrm>
            <a:off x="0" y="734513"/>
            <a:ext cx="12192000" cy="0"/>
          </a:xfrm>
          <a:prstGeom prst="line">
            <a:avLst/>
          </a:prstGeom>
          <a:ln w="50800" cmpd="thickThin">
            <a:solidFill>
              <a:srgbClr val="88AC2E"/>
            </a:solidFill>
          </a:ln>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userDrawn="1"/>
        </p:nvCxnSpPr>
        <p:spPr>
          <a:xfrm>
            <a:off x="0" y="6242253"/>
            <a:ext cx="12192000" cy="0"/>
          </a:xfrm>
          <a:prstGeom prst="line">
            <a:avLst/>
          </a:prstGeom>
          <a:ln w="31750">
            <a:solidFill>
              <a:srgbClr val="88AC2E"/>
            </a:solidFill>
          </a:ln>
          <a:effectLst>
            <a:reflection endPos="50000" dist="12700" dir="5400000" sy="-100000" algn="bl" rotWithShape="0"/>
          </a:effec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56492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_Other (EESA 2)">
    <p:spTree>
      <p:nvGrpSpPr>
        <p:cNvPr id="1" name=""/>
        <p:cNvGrpSpPr/>
        <p:nvPr/>
      </p:nvGrpSpPr>
      <p:grpSpPr>
        <a:xfrm>
          <a:off x="0" y="0"/>
          <a:ext cx="0" cy="0"/>
          <a:chOff x="0" y="0"/>
          <a:chExt cx="0" cy="0"/>
        </a:xfrm>
      </p:grpSpPr>
      <p:sp>
        <p:nvSpPr>
          <p:cNvPr id="25" name="Content Placeholder 10"/>
          <p:cNvSpPr>
            <a:spLocks noGrp="1"/>
          </p:cNvSpPr>
          <p:nvPr>
            <p:ph sz="quarter" idx="31" hasCustomPrompt="1"/>
          </p:nvPr>
        </p:nvSpPr>
        <p:spPr>
          <a:xfrm>
            <a:off x="18661" y="782956"/>
            <a:ext cx="5906278" cy="4771004"/>
          </a:xfrm>
          <a:prstGeom prst="rect">
            <a:avLst/>
          </a:prstGeom>
        </p:spPr>
        <p:txBody>
          <a:bodyPr/>
          <a:lstStyle>
            <a:lvl1pPr marL="0" indent="0">
              <a:buFontTx/>
              <a:buNone/>
              <a:defRPr sz="1800" b="0" baseline="0">
                <a:solidFill>
                  <a:schemeClr val="accent4"/>
                </a:solidFill>
              </a:defRPr>
            </a:lvl1pPr>
            <a:lvl2pPr>
              <a:defRPr sz="1400">
                <a:solidFill>
                  <a:schemeClr val="accent4"/>
                </a:solidFill>
              </a:defRPr>
            </a:lvl2pPr>
          </a:lstStyle>
          <a:p>
            <a:pPr lvl="0"/>
            <a:r>
              <a:rPr lang="en-US" dirty="0"/>
              <a:t>Image and caption</a:t>
            </a:r>
          </a:p>
          <a:p>
            <a:pPr lvl="0"/>
            <a:r>
              <a:rPr lang="en-US" dirty="0"/>
              <a:t>- Visually compelling figure(s) to explain the research</a:t>
            </a:r>
          </a:p>
          <a:p>
            <a:pPr lvl="0"/>
            <a:r>
              <a:rPr lang="en-US" dirty="0"/>
              <a:t>- Include legends and descriptive caption </a:t>
            </a:r>
          </a:p>
          <a:p>
            <a:pPr lvl="0"/>
            <a:r>
              <a:rPr lang="en-US" dirty="0"/>
              <a:t>- DOE has the right to use published journal images per contractual funding agreements</a:t>
            </a:r>
          </a:p>
          <a:p>
            <a:pPr lvl="1"/>
            <a:endParaRPr lang="en-US" dirty="0"/>
          </a:p>
        </p:txBody>
      </p:sp>
      <p:sp>
        <p:nvSpPr>
          <p:cNvPr id="26" name="Text Placeholder 30"/>
          <p:cNvSpPr>
            <a:spLocks noGrp="1"/>
          </p:cNvSpPr>
          <p:nvPr>
            <p:ph type="body" sz="quarter" idx="26" hasCustomPrompt="1"/>
          </p:nvPr>
        </p:nvSpPr>
        <p:spPr>
          <a:xfrm>
            <a:off x="16933" y="5553961"/>
            <a:ext cx="4500034" cy="688293"/>
          </a:xfrm>
          <a:prstGeom prst="rect">
            <a:avLst/>
          </a:prstGeom>
        </p:spPr>
        <p:txBody>
          <a:bodyPr>
            <a:noAutofit/>
          </a:bodyPr>
          <a:lstStyle>
            <a:lvl1pPr algn="just">
              <a:lnSpc>
                <a:spcPts val="1000"/>
              </a:lnSpc>
              <a:spcBef>
                <a:spcPts val="0"/>
              </a:spcBef>
              <a:defRPr sz="1000" b="0">
                <a:solidFill>
                  <a:srgbClr val="E86E25"/>
                </a:solidFill>
              </a:defRPr>
            </a:lvl1pPr>
          </a:lstStyle>
          <a:p>
            <a:pPr lvl="0"/>
            <a:r>
              <a:rPr lang="en-US" dirty="0"/>
              <a:t>Last, F., F. Last, F. last and F. Last (</a:t>
            </a:r>
            <a:r>
              <a:rPr lang="en-US" dirty="0" err="1"/>
              <a:t>yyyy</a:t>
            </a:r>
            <a:r>
              <a:rPr lang="en-US" dirty="0"/>
              <a:t>), Title. Journal, Volume (Issue), pages, DOI: 10.xxxxx/</a:t>
            </a:r>
            <a:r>
              <a:rPr lang="en-US" dirty="0" err="1"/>
              <a:t>xxxxxx</a:t>
            </a:r>
            <a:endParaRPr lang="en-US" dirty="0"/>
          </a:p>
        </p:txBody>
      </p:sp>
      <p:sp>
        <p:nvSpPr>
          <p:cNvPr id="27" name="Text Placeholder 23"/>
          <p:cNvSpPr>
            <a:spLocks noGrp="1"/>
          </p:cNvSpPr>
          <p:nvPr>
            <p:ph type="body" sz="quarter" idx="30" hasCustomPrompt="1"/>
          </p:nvPr>
        </p:nvSpPr>
        <p:spPr>
          <a:xfrm>
            <a:off x="5924939" y="1079049"/>
            <a:ext cx="6307215" cy="1214209"/>
          </a:xfrm>
          <a:prstGeom prst="rect">
            <a:avLst/>
          </a:prstGeom>
        </p:spPr>
        <p:txBody>
          <a:bodyPr/>
          <a:lstStyle>
            <a:lvl1pPr marL="228600">
              <a:defRPr sz="1600" b="0">
                <a:solidFill>
                  <a:srgbClr val="1C75BC"/>
                </a:solidFill>
              </a:defRPr>
            </a:lvl1pPr>
          </a:lstStyle>
          <a:p>
            <a:pPr lvl="0"/>
            <a:r>
              <a:rPr lang="en-US" dirty="0"/>
              <a:t>50 words or less</a:t>
            </a:r>
          </a:p>
        </p:txBody>
      </p:sp>
      <p:sp>
        <p:nvSpPr>
          <p:cNvPr id="28" name="Text Placeholder 23"/>
          <p:cNvSpPr>
            <a:spLocks noGrp="1"/>
          </p:cNvSpPr>
          <p:nvPr>
            <p:ph type="body" sz="quarter" idx="34" hasCustomPrompt="1"/>
          </p:nvPr>
        </p:nvSpPr>
        <p:spPr>
          <a:xfrm>
            <a:off x="5924939" y="2641148"/>
            <a:ext cx="6307215" cy="1212396"/>
          </a:xfrm>
          <a:prstGeom prst="rect">
            <a:avLst/>
          </a:prstGeom>
        </p:spPr>
        <p:txBody>
          <a:bodyPr/>
          <a:lstStyle>
            <a:lvl1pPr marL="228600">
              <a:defRPr sz="1600" b="0">
                <a:solidFill>
                  <a:srgbClr val="1C75BC"/>
                </a:solidFill>
              </a:defRPr>
            </a:lvl1pPr>
          </a:lstStyle>
          <a:p>
            <a:pPr lvl="0"/>
            <a:r>
              <a:rPr lang="en-US" dirty="0"/>
              <a:t>50 words or less. Importance, relevance, or intriguing component of the finding to the field</a:t>
            </a:r>
          </a:p>
        </p:txBody>
      </p:sp>
      <p:sp>
        <p:nvSpPr>
          <p:cNvPr id="29" name="Text Placeholder 34"/>
          <p:cNvSpPr>
            <a:spLocks noGrp="1"/>
          </p:cNvSpPr>
          <p:nvPr>
            <p:ph type="body" sz="quarter" idx="35" hasCustomPrompt="1"/>
          </p:nvPr>
        </p:nvSpPr>
        <p:spPr>
          <a:xfrm>
            <a:off x="5924939" y="4214360"/>
            <a:ext cx="6307215" cy="2034041"/>
          </a:xfrm>
          <a:prstGeom prst="rect">
            <a:avLst/>
          </a:prstGeom>
        </p:spPr>
        <p:txBody>
          <a:bodyPr>
            <a:normAutofit/>
          </a:bodyPr>
          <a:lstStyle>
            <a:lvl1pPr marL="285750" indent="-285750">
              <a:buFont typeface="Arial" panose="020B0604020202020204" pitchFamily="34" charset="0"/>
              <a:buChar char="‒"/>
              <a:defRPr sz="1400" b="0">
                <a:solidFill>
                  <a:srgbClr val="1C75BC"/>
                </a:solidFill>
              </a:defRPr>
            </a:lvl1pPr>
          </a:lstStyle>
          <a:p>
            <a:pPr lvl="0"/>
            <a:r>
              <a:rPr lang="en-US" dirty="0"/>
              <a:t>Address the research approach in 2-4 bullet points</a:t>
            </a:r>
          </a:p>
          <a:p>
            <a:pPr lvl="0"/>
            <a:r>
              <a:rPr lang="en-US" dirty="0"/>
              <a:t>Only if needed: Give a ~175 word detailed explanation and/or additional description of figure if needed in the PowerPoint Notes section</a:t>
            </a:r>
          </a:p>
        </p:txBody>
      </p:sp>
      <p:pic>
        <p:nvPicPr>
          <p:cNvPr id="31" name="Picture 30" descr="EES_Logo2015.jpg"/>
          <p:cNvPicPr>
            <a:picLocks noChangeAspect="1"/>
          </p:cNvPicPr>
          <p:nvPr userDrawn="1"/>
        </p:nvPicPr>
        <p:blipFill>
          <a:blip r:embed="rId2" cstate="print"/>
          <a:stretch>
            <a:fillRect/>
          </a:stretch>
        </p:blipFill>
        <p:spPr>
          <a:xfrm>
            <a:off x="9477195" y="6323281"/>
            <a:ext cx="1790936" cy="484632"/>
          </a:xfrm>
          <a:prstGeom prst="rect">
            <a:avLst/>
          </a:prstGeom>
        </p:spPr>
      </p:pic>
      <p:pic>
        <p:nvPicPr>
          <p:cNvPr id="32" name="Picture 31" descr="Berkeley_Lab_Logo_Small.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1268131" y="6235626"/>
            <a:ext cx="822064" cy="640080"/>
          </a:xfrm>
          <a:prstGeom prst="rect">
            <a:avLst/>
          </a:prstGeom>
        </p:spPr>
      </p:pic>
      <p:sp>
        <p:nvSpPr>
          <p:cNvPr id="33" name="Picture Placeholder 51"/>
          <p:cNvSpPr>
            <a:spLocks noGrp="1"/>
          </p:cNvSpPr>
          <p:nvPr>
            <p:ph type="pic" sz="quarter" idx="37" hasCustomPrompt="1"/>
          </p:nvPr>
        </p:nvSpPr>
        <p:spPr>
          <a:xfrm>
            <a:off x="4516967" y="6323014"/>
            <a:ext cx="4250267" cy="439737"/>
          </a:xfrm>
          <a:prstGeom prst="rect">
            <a:avLst/>
          </a:prstGeom>
        </p:spPr>
        <p:txBody>
          <a:bodyPr/>
          <a:lstStyle>
            <a:lvl1pPr>
              <a:defRPr sz="1100">
                <a:solidFill>
                  <a:schemeClr val="accent4"/>
                </a:solidFill>
              </a:defRPr>
            </a:lvl1pPr>
          </a:lstStyle>
          <a:p>
            <a:pPr lvl="0"/>
            <a:r>
              <a:rPr lang="en-US" dirty="0"/>
              <a:t>Optional - additional logos here (project logo, collaborators, etc.)</a:t>
            </a:r>
          </a:p>
        </p:txBody>
      </p:sp>
      <p:sp>
        <p:nvSpPr>
          <p:cNvPr id="35" name="Picture Placeholder 51"/>
          <p:cNvSpPr>
            <a:spLocks noGrp="1"/>
          </p:cNvSpPr>
          <p:nvPr>
            <p:ph type="pic" sz="quarter" idx="38" hasCustomPrompt="1"/>
          </p:nvPr>
        </p:nvSpPr>
        <p:spPr>
          <a:xfrm>
            <a:off x="463128" y="6330634"/>
            <a:ext cx="3844713" cy="439737"/>
          </a:xfrm>
          <a:prstGeom prst="rect">
            <a:avLst/>
          </a:prstGeom>
        </p:spPr>
        <p:txBody>
          <a:bodyPr/>
          <a:lstStyle>
            <a:lvl1pPr>
              <a:defRPr sz="1100" baseline="0">
                <a:solidFill>
                  <a:schemeClr val="accent4"/>
                </a:solidFill>
              </a:defRPr>
            </a:lvl1pPr>
          </a:lstStyle>
          <a:p>
            <a:pPr lvl="0"/>
            <a:r>
              <a:rPr lang="en-US" dirty="0"/>
              <a:t>Sponsor logo here</a:t>
            </a:r>
          </a:p>
        </p:txBody>
      </p:sp>
      <p:sp>
        <p:nvSpPr>
          <p:cNvPr id="11" name="Wave 10"/>
          <p:cNvSpPr/>
          <p:nvPr userDrawn="1"/>
        </p:nvSpPr>
        <p:spPr>
          <a:xfrm>
            <a:off x="1" y="330201"/>
            <a:ext cx="12187767" cy="238125"/>
          </a:xfrm>
          <a:prstGeom prst="wave">
            <a:avLst/>
          </a:prstGeom>
          <a:solidFill>
            <a:schemeClr val="accent6">
              <a:lumMod val="75000"/>
            </a:schemeClr>
          </a:solidFill>
          <a:ln w="3175">
            <a:noFill/>
          </a:ln>
          <a:effectLst/>
        </p:spPr>
        <p:style>
          <a:lnRef idx="1">
            <a:schemeClr val="accent1"/>
          </a:lnRef>
          <a:fillRef idx="3">
            <a:schemeClr val="accent1"/>
          </a:fillRef>
          <a:effectRef idx="2">
            <a:schemeClr val="accent1"/>
          </a:effectRef>
          <a:fontRef idx="minor">
            <a:schemeClr val="lt1"/>
          </a:fontRef>
        </p:style>
        <p:txBody>
          <a:bodyPr/>
          <a:lstStyle/>
          <a:p>
            <a:pPr defTabSz="1436888">
              <a:defRPr/>
            </a:pPr>
            <a:endParaRPr lang="en-US" sz="1800">
              <a:solidFill>
                <a:prstClr val="white"/>
              </a:solidFill>
            </a:endParaRPr>
          </a:p>
        </p:txBody>
      </p:sp>
      <p:sp>
        <p:nvSpPr>
          <p:cNvPr id="12" name="Wave 11"/>
          <p:cNvSpPr/>
          <p:nvPr userDrawn="1"/>
        </p:nvSpPr>
        <p:spPr>
          <a:xfrm>
            <a:off x="4234" y="311151"/>
            <a:ext cx="12187767" cy="219075"/>
          </a:xfrm>
          <a:prstGeom prst="wave">
            <a:avLst/>
          </a:prstGeom>
          <a:gradFill>
            <a:gsLst>
              <a:gs pos="0">
                <a:srgbClr val="FFCC66"/>
              </a:gs>
              <a:gs pos="100000">
                <a:srgbClr val="FFF495"/>
              </a:gs>
            </a:gsLst>
            <a:lin ang="600000" scaled="0"/>
          </a:gradFill>
          <a:ln w="3175">
            <a:noFill/>
          </a:ln>
          <a:effectLst/>
        </p:spPr>
        <p:style>
          <a:lnRef idx="1">
            <a:schemeClr val="accent1"/>
          </a:lnRef>
          <a:fillRef idx="3">
            <a:schemeClr val="accent1"/>
          </a:fillRef>
          <a:effectRef idx="2">
            <a:schemeClr val="accent1"/>
          </a:effectRef>
          <a:fontRef idx="minor">
            <a:schemeClr val="lt1"/>
          </a:fontRef>
        </p:style>
        <p:txBody>
          <a:bodyPr/>
          <a:lstStyle/>
          <a:p>
            <a:pPr defTabSz="1436888">
              <a:defRPr/>
            </a:pPr>
            <a:endParaRPr lang="en-US" sz="1800">
              <a:solidFill>
                <a:prstClr val="white"/>
              </a:solidFill>
            </a:endParaRPr>
          </a:p>
        </p:txBody>
      </p:sp>
      <p:sp>
        <p:nvSpPr>
          <p:cNvPr id="13" name="Wave 12"/>
          <p:cNvSpPr/>
          <p:nvPr userDrawn="1"/>
        </p:nvSpPr>
        <p:spPr>
          <a:xfrm>
            <a:off x="1" y="263526"/>
            <a:ext cx="12187767" cy="233363"/>
          </a:xfrm>
          <a:prstGeom prst="wave">
            <a:avLst/>
          </a:prstGeom>
          <a:gradFill flip="none" rotWithShape="1">
            <a:gsLst>
              <a:gs pos="0">
                <a:srgbClr val="0070C0">
                  <a:shade val="30000"/>
                  <a:satMod val="115000"/>
                </a:srgbClr>
              </a:gs>
              <a:gs pos="50000">
                <a:srgbClr val="0070C0">
                  <a:shade val="67500"/>
                  <a:satMod val="115000"/>
                </a:srgbClr>
              </a:gs>
              <a:gs pos="100000">
                <a:srgbClr val="0070C0">
                  <a:shade val="100000"/>
                  <a:satMod val="115000"/>
                </a:srgbClr>
              </a:gs>
            </a:gsLst>
            <a:lin ang="2700000" scaled="1"/>
            <a:tileRect/>
          </a:gradFill>
          <a:ln w="3175">
            <a:noFill/>
          </a:ln>
          <a:effectLst/>
        </p:spPr>
        <p:style>
          <a:lnRef idx="1">
            <a:schemeClr val="accent1"/>
          </a:lnRef>
          <a:fillRef idx="3">
            <a:schemeClr val="accent1"/>
          </a:fillRef>
          <a:effectRef idx="2">
            <a:schemeClr val="accent1"/>
          </a:effectRef>
          <a:fontRef idx="minor">
            <a:schemeClr val="lt1"/>
          </a:fontRef>
        </p:style>
        <p:txBody>
          <a:bodyPr/>
          <a:lstStyle/>
          <a:p>
            <a:pPr defTabSz="1436888">
              <a:defRPr/>
            </a:pPr>
            <a:endParaRPr lang="en-US" sz="1800">
              <a:solidFill>
                <a:prstClr val="white"/>
              </a:solidFill>
            </a:endParaRPr>
          </a:p>
        </p:txBody>
      </p:sp>
      <p:sp>
        <p:nvSpPr>
          <p:cNvPr id="14" name="Wave 13"/>
          <p:cNvSpPr/>
          <p:nvPr userDrawn="1"/>
        </p:nvSpPr>
        <p:spPr>
          <a:xfrm>
            <a:off x="0" y="65088"/>
            <a:ext cx="12192000" cy="361950"/>
          </a:xfrm>
          <a:prstGeom prst="wave">
            <a:avLst/>
          </a:prstGeom>
          <a:gradFill flip="none" rotWithShape="1">
            <a:gsLst>
              <a:gs pos="0">
                <a:srgbClr val="0070C0">
                  <a:shade val="30000"/>
                  <a:satMod val="115000"/>
                </a:srgbClr>
              </a:gs>
              <a:gs pos="50000">
                <a:srgbClr val="0070C0">
                  <a:shade val="67500"/>
                  <a:satMod val="115000"/>
                </a:srgbClr>
              </a:gs>
              <a:gs pos="100000">
                <a:srgbClr val="0070C0">
                  <a:shade val="100000"/>
                  <a:satMod val="115000"/>
                </a:srgbClr>
              </a:gs>
            </a:gsLst>
            <a:lin ang="2700000" scaled="1"/>
            <a:tileRect/>
          </a:gradFill>
          <a:ln w="3175">
            <a:noFill/>
          </a:ln>
          <a:effectLst/>
        </p:spPr>
        <p:style>
          <a:lnRef idx="1">
            <a:schemeClr val="accent1"/>
          </a:lnRef>
          <a:fillRef idx="3">
            <a:schemeClr val="accent1"/>
          </a:fillRef>
          <a:effectRef idx="2">
            <a:schemeClr val="accent1"/>
          </a:effectRef>
          <a:fontRef idx="minor">
            <a:schemeClr val="lt1"/>
          </a:fontRef>
        </p:style>
        <p:txBody>
          <a:bodyPr/>
          <a:lstStyle/>
          <a:p>
            <a:pPr defTabSz="1436888">
              <a:defRPr/>
            </a:pPr>
            <a:endParaRPr lang="en-US" sz="1800">
              <a:solidFill>
                <a:prstClr val="white"/>
              </a:solidFill>
            </a:endParaRPr>
          </a:p>
        </p:txBody>
      </p:sp>
      <p:sp>
        <p:nvSpPr>
          <p:cNvPr id="15" name="Rectangle 14"/>
          <p:cNvSpPr/>
          <p:nvPr userDrawn="1"/>
        </p:nvSpPr>
        <p:spPr>
          <a:xfrm>
            <a:off x="0" y="0"/>
            <a:ext cx="12192000" cy="304800"/>
          </a:xfrm>
          <a:prstGeom prst="rect">
            <a:avLst/>
          </a:prstGeom>
          <a:gradFill flip="none" rotWithShape="1">
            <a:gsLst>
              <a:gs pos="0">
                <a:srgbClr val="0070C0">
                  <a:shade val="30000"/>
                  <a:satMod val="115000"/>
                </a:srgbClr>
              </a:gs>
              <a:gs pos="50000">
                <a:srgbClr val="0070C0">
                  <a:shade val="67500"/>
                  <a:satMod val="115000"/>
                </a:srgbClr>
              </a:gs>
              <a:gs pos="100000">
                <a:srgbClr val="0070C0">
                  <a:shade val="100000"/>
                  <a:satMod val="115000"/>
                </a:srgbClr>
              </a:gs>
            </a:gsLst>
            <a:lin ang="2700000" scaled="1"/>
            <a:tileRect/>
          </a:gra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1436888">
              <a:defRPr/>
            </a:pPr>
            <a:endParaRPr lang="en-US" sz="1800" dirty="0">
              <a:solidFill>
                <a:prstClr val="white"/>
              </a:solidFill>
            </a:endParaRPr>
          </a:p>
        </p:txBody>
      </p:sp>
      <p:sp>
        <p:nvSpPr>
          <p:cNvPr id="16" name="Wave 15"/>
          <p:cNvSpPr/>
          <p:nvPr userDrawn="1"/>
        </p:nvSpPr>
        <p:spPr>
          <a:xfrm>
            <a:off x="-4233" y="557213"/>
            <a:ext cx="12196233" cy="233362"/>
          </a:xfrm>
          <a:prstGeom prst="wave">
            <a:avLst/>
          </a:prstGeom>
          <a:solidFill>
            <a:srgbClr val="6BA42C"/>
          </a:solidFill>
          <a:ln w="3175">
            <a:noFill/>
          </a:ln>
          <a:effectLst/>
        </p:spPr>
        <p:style>
          <a:lnRef idx="1">
            <a:schemeClr val="accent1"/>
          </a:lnRef>
          <a:fillRef idx="3">
            <a:schemeClr val="accent1"/>
          </a:fillRef>
          <a:effectRef idx="2">
            <a:schemeClr val="accent1"/>
          </a:effectRef>
          <a:fontRef idx="minor">
            <a:schemeClr val="lt1"/>
          </a:fontRef>
        </p:style>
        <p:txBody>
          <a:bodyPr/>
          <a:lstStyle/>
          <a:p>
            <a:pPr defTabSz="1436888">
              <a:defRPr/>
            </a:pPr>
            <a:endParaRPr lang="en-US" sz="1800">
              <a:solidFill>
                <a:prstClr val="white"/>
              </a:solidFill>
            </a:endParaRPr>
          </a:p>
        </p:txBody>
      </p:sp>
      <p:sp>
        <p:nvSpPr>
          <p:cNvPr id="17" name="Title Placeholder 1"/>
          <p:cNvSpPr>
            <a:spLocks noGrp="1"/>
          </p:cNvSpPr>
          <p:nvPr>
            <p:ph type="title" hasCustomPrompt="1"/>
          </p:nvPr>
        </p:nvSpPr>
        <p:spPr bwMode="auto">
          <a:xfrm>
            <a:off x="0" y="0"/>
            <a:ext cx="12192000" cy="708660"/>
          </a:xfrm>
          <a:prstGeom prst="rect">
            <a:avLst/>
          </a:prstGeom>
          <a:noFill/>
          <a:ln w="9525">
            <a:noFill/>
            <a:miter lim="800000"/>
            <a:headEnd/>
            <a:tailEnd/>
          </a:ln>
        </p:spPr>
        <p:txBody>
          <a:bodyPr anchor="ctr"/>
          <a:lstStyle>
            <a:lvl1pPr marL="0">
              <a:spcBef>
                <a:spcPts val="0"/>
              </a:spcBef>
              <a:defRPr b="1" baseline="0">
                <a:solidFill>
                  <a:schemeClr val="bg1"/>
                </a:solidFill>
              </a:defRPr>
            </a:lvl1pPr>
          </a:lstStyle>
          <a:p>
            <a:pPr lvl="0"/>
            <a:r>
              <a:rPr lang="en-US" dirty="0"/>
              <a:t>Title</a:t>
            </a:r>
          </a:p>
        </p:txBody>
      </p:sp>
      <p:cxnSp>
        <p:nvCxnSpPr>
          <p:cNvPr id="18" name="Straight Connector 17"/>
          <p:cNvCxnSpPr/>
          <p:nvPr userDrawn="1"/>
        </p:nvCxnSpPr>
        <p:spPr>
          <a:xfrm>
            <a:off x="0" y="734513"/>
            <a:ext cx="12192000" cy="0"/>
          </a:xfrm>
          <a:prstGeom prst="line">
            <a:avLst/>
          </a:prstGeom>
          <a:ln w="50800" cmpd="thickThin">
            <a:solidFill>
              <a:srgbClr val="88AC2E"/>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userDrawn="1"/>
        </p:nvCxnSpPr>
        <p:spPr>
          <a:xfrm>
            <a:off x="0" y="6242253"/>
            <a:ext cx="12192000" cy="0"/>
          </a:xfrm>
          <a:prstGeom prst="line">
            <a:avLst/>
          </a:prstGeom>
          <a:ln w="31750">
            <a:solidFill>
              <a:srgbClr val="88AC2E"/>
            </a:solidFill>
          </a:ln>
          <a:effectLst>
            <a:reflection endPos="50000" dist="12700" dir="5400000" sy="-100000" algn="bl" rotWithShape="0"/>
          </a:effec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645932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OE-SC generic (BER or BES)">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12" name="Title Placeholder 1"/>
          <p:cNvSpPr>
            <a:spLocks noGrp="1"/>
          </p:cNvSpPr>
          <p:nvPr>
            <p:ph type="title" hasCustomPrompt="1"/>
          </p:nvPr>
        </p:nvSpPr>
        <p:spPr bwMode="auto">
          <a:xfrm>
            <a:off x="488648" y="-4627"/>
            <a:ext cx="11190515" cy="708660"/>
          </a:xfrm>
          <a:prstGeom prst="rect">
            <a:avLst/>
          </a:prstGeom>
          <a:noFill/>
          <a:ln w="9525">
            <a:noFill/>
            <a:miter lim="800000"/>
            <a:headEnd/>
            <a:tailEnd/>
          </a:ln>
        </p:spPr>
        <p:txBody>
          <a:bodyPr anchor="ctr"/>
          <a:lstStyle>
            <a:lvl1pPr>
              <a:defRPr b="1" baseline="0">
                <a:solidFill>
                  <a:srgbClr val="008000"/>
                </a:solidFill>
              </a:defRPr>
            </a:lvl1pPr>
          </a:lstStyle>
          <a:p>
            <a:pPr lvl="0"/>
            <a:r>
              <a:rPr lang="en-US" dirty="0"/>
              <a:t>Title</a:t>
            </a:r>
          </a:p>
        </p:txBody>
      </p:sp>
      <p:sp>
        <p:nvSpPr>
          <p:cNvPr id="13" name="Content Placeholder 10"/>
          <p:cNvSpPr>
            <a:spLocks noGrp="1"/>
          </p:cNvSpPr>
          <p:nvPr>
            <p:ph sz="quarter" idx="31" hasCustomPrompt="1"/>
          </p:nvPr>
        </p:nvSpPr>
        <p:spPr>
          <a:xfrm>
            <a:off x="18661" y="782956"/>
            <a:ext cx="5906278" cy="4771004"/>
          </a:xfrm>
          <a:prstGeom prst="rect">
            <a:avLst/>
          </a:prstGeom>
        </p:spPr>
        <p:txBody>
          <a:bodyPr/>
          <a:lstStyle>
            <a:lvl1pPr marL="0" indent="0">
              <a:buFontTx/>
              <a:buNone/>
              <a:defRPr sz="1800" b="0" baseline="0">
                <a:solidFill>
                  <a:srgbClr val="008000"/>
                </a:solidFill>
              </a:defRPr>
            </a:lvl1pPr>
            <a:lvl2pPr>
              <a:defRPr sz="1400"/>
            </a:lvl2pPr>
          </a:lstStyle>
          <a:p>
            <a:pPr lvl="0"/>
            <a:r>
              <a:rPr lang="en-US" dirty="0"/>
              <a:t>Image and caption</a:t>
            </a:r>
          </a:p>
          <a:p>
            <a:pPr lvl="0"/>
            <a:r>
              <a:rPr lang="en-US" dirty="0"/>
              <a:t>- Visually compelling figure(s) to explain the research</a:t>
            </a:r>
          </a:p>
          <a:p>
            <a:pPr lvl="0"/>
            <a:r>
              <a:rPr lang="en-US" dirty="0"/>
              <a:t>- Include legends and descriptive caption </a:t>
            </a:r>
          </a:p>
          <a:p>
            <a:pPr lvl="0"/>
            <a:r>
              <a:rPr lang="en-US" dirty="0"/>
              <a:t>- DOE has the right to use published journal images per contractual funding agreements</a:t>
            </a:r>
          </a:p>
          <a:p>
            <a:pPr lvl="1"/>
            <a:endParaRPr lang="en-US" dirty="0"/>
          </a:p>
        </p:txBody>
      </p:sp>
      <p:sp>
        <p:nvSpPr>
          <p:cNvPr id="14" name="Text Placeholder 30"/>
          <p:cNvSpPr>
            <a:spLocks noGrp="1"/>
          </p:cNvSpPr>
          <p:nvPr>
            <p:ph type="body" sz="quarter" idx="26" hasCustomPrompt="1"/>
          </p:nvPr>
        </p:nvSpPr>
        <p:spPr>
          <a:xfrm>
            <a:off x="16933" y="5553961"/>
            <a:ext cx="4500034" cy="688293"/>
          </a:xfrm>
          <a:prstGeom prst="rect">
            <a:avLst/>
          </a:prstGeom>
        </p:spPr>
        <p:txBody>
          <a:bodyPr>
            <a:noAutofit/>
          </a:bodyPr>
          <a:lstStyle>
            <a:lvl1pPr algn="just">
              <a:lnSpc>
                <a:spcPts val="1000"/>
              </a:lnSpc>
              <a:spcBef>
                <a:spcPts val="0"/>
              </a:spcBef>
              <a:defRPr sz="1000" b="0"/>
            </a:lvl1pPr>
          </a:lstStyle>
          <a:p>
            <a:pPr lvl="0"/>
            <a:r>
              <a:rPr lang="en-US" dirty="0"/>
              <a:t>Last, F., F. Last, F. last and F. Last (</a:t>
            </a:r>
            <a:r>
              <a:rPr lang="en-US" dirty="0" err="1"/>
              <a:t>yyyy</a:t>
            </a:r>
            <a:r>
              <a:rPr lang="en-US" dirty="0"/>
              <a:t>), Title. Journal, Volume (Issue), pages, DOI: 10.xxxxx/</a:t>
            </a:r>
            <a:r>
              <a:rPr lang="en-US" dirty="0" err="1"/>
              <a:t>xxxxxx</a:t>
            </a:r>
            <a:endParaRPr lang="en-US" dirty="0"/>
          </a:p>
        </p:txBody>
      </p:sp>
      <p:sp>
        <p:nvSpPr>
          <p:cNvPr id="15" name="Text Placeholder 23"/>
          <p:cNvSpPr>
            <a:spLocks noGrp="1"/>
          </p:cNvSpPr>
          <p:nvPr>
            <p:ph type="body" sz="quarter" idx="30" hasCustomPrompt="1"/>
          </p:nvPr>
        </p:nvSpPr>
        <p:spPr>
          <a:xfrm>
            <a:off x="5924939" y="1079049"/>
            <a:ext cx="6307215" cy="1214209"/>
          </a:xfrm>
          <a:prstGeom prst="rect">
            <a:avLst/>
          </a:prstGeom>
        </p:spPr>
        <p:txBody>
          <a:bodyPr/>
          <a:lstStyle>
            <a:lvl1pPr marL="228600">
              <a:defRPr sz="1600" b="0">
                <a:solidFill>
                  <a:schemeClr val="tx1"/>
                </a:solidFill>
              </a:defRPr>
            </a:lvl1pPr>
          </a:lstStyle>
          <a:p>
            <a:pPr lvl="0"/>
            <a:r>
              <a:rPr lang="en-US" dirty="0"/>
              <a:t>50 words or less</a:t>
            </a:r>
          </a:p>
        </p:txBody>
      </p:sp>
      <p:sp>
        <p:nvSpPr>
          <p:cNvPr id="16" name="Text Placeholder 23"/>
          <p:cNvSpPr>
            <a:spLocks noGrp="1"/>
          </p:cNvSpPr>
          <p:nvPr>
            <p:ph type="body" sz="quarter" idx="34" hasCustomPrompt="1"/>
          </p:nvPr>
        </p:nvSpPr>
        <p:spPr>
          <a:xfrm>
            <a:off x="5924939" y="2641148"/>
            <a:ext cx="6307215" cy="1212396"/>
          </a:xfrm>
          <a:prstGeom prst="rect">
            <a:avLst/>
          </a:prstGeom>
        </p:spPr>
        <p:txBody>
          <a:bodyPr/>
          <a:lstStyle>
            <a:lvl1pPr marL="228600">
              <a:defRPr sz="1600" b="0">
                <a:solidFill>
                  <a:schemeClr val="tx1"/>
                </a:solidFill>
              </a:defRPr>
            </a:lvl1pPr>
          </a:lstStyle>
          <a:p>
            <a:pPr lvl="0"/>
            <a:r>
              <a:rPr lang="en-US" dirty="0"/>
              <a:t>50 words or less. Importance, relevance, or intriguing component of the finding to the field</a:t>
            </a:r>
          </a:p>
        </p:txBody>
      </p:sp>
      <p:sp>
        <p:nvSpPr>
          <p:cNvPr id="17" name="Text Placeholder 34"/>
          <p:cNvSpPr>
            <a:spLocks noGrp="1"/>
          </p:cNvSpPr>
          <p:nvPr>
            <p:ph type="body" sz="quarter" idx="35" hasCustomPrompt="1"/>
          </p:nvPr>
        </p:nvSpPr>
        <p:spPr>
          <a:xfrm>
            <a:off x="5924939" y="4214360"/>
            <a:ext cx="6307215" cy="2034041"/>
          </a:xfrm>
          <a:prstGeom prst="rect">
            <a:avLst/>
          </a:prstGeom>
        </p:spPr>
        <p:txBody>
          <a:bodyPr>
            <a:normAutofit/>
          </a:bodyPr>
          <a:lstStyle>
            <a:lvl1pPr marL="285750" indent="-285750">
              <a:buFont typeface="Arial" panose="020B0604020202020204" pitchFamily="34" charset="0"/>
              <a:buChar char="‒"/>
              <a:defRPr sz="1400" b="0">
                <a:solidFill>
                  <a:schemeClr val="tx1"/>
                </a:solidFill>
              </a:defRPr>
            </a:lvl1pPr>
          </a:lstStyle>
          <a:p>
            <a:pPr lvl="0"/>
            <a:r>
              <a:rPr lang="en-US" dirty="0"/>
              <a:t>Address the research approach in 2-4 bullet points</a:t>
            </a:r>
          </a:p>
          <a:p>
            <a:pPr lvl="0"/>
            <a:r>
              <a:rPr lang="en-US" dirty="0"/>
              <a:t>Only if needed: Give a ~175 word detailed explanation and/or additional description of figure if needed in the PowerPoint Notes section</a:t>
            </a:r>
          </a:p>
        </p:txBody>
      </p:sp>
      <p:pic>
        <p:nvPicPr>
          <p:cNvPr id="18" name="Picture 9" descr="horizontal-logo-green-text.jpg"/>
          <p:cNvPicPr>
            <a:picLocks/>
          </p:cNvPicPr>
          <p:nvPr userDrawn="1"/>
        </p:nvPicPr>
        <p:blipFill>
          <a:blip r:embed="rId3" cstate="print"/>
          <a:srcRect/>
          <a:stretch>
            <a:fillRect/>
          </a:stretch>
        </p:blipFill>
        <p:spPr bwMode="auto">
          <a:xfrm>
            <a:off x="609603" y="6354777"/>
            <a:ext cx="2439785" cy="407987"/>
          </a:xfrm>
          <a:prstGeom prst="rect">
            <a:avLst/>
          </a:prstGeom>
          <a:noFill/>
          <a:ln w="9525">
            <a:noFill/>
            <a:miter lim="800000"/>
            <a:headEnd/>
            <a:tailEnd/>
          </a:ln>
        </p:spPr>
      </p:pic>
      <p:pic>
        <p:nvPicPr>
          <p:cNvPr id="19" name="Picture 18" descr="EES_Logo2015.jpg"/>
          <p:cNvPicPr>
            <a:picLocks noChangeAspect="1"/>
          </p:cNvPicPr>
          <p:nvPr userDrawn="1"/>
        </p:nvPicPr>
        <p:blipFill>
          <a:blip r:embed="rId4" cstate="print"/>
          <a:stretch>
            <a:fillRect/>
          </a:stretch>
        </p:blipFill>
        <p:spPr>
          <a:xfrm>
            <a:off x="9477195" y="6323281"/>
            <a:ext cx="1790936" cy="484632"/>
          </a:xfrm>
          <a:prstGeom prst="rect">
            <a:avLst/>
          </a:prstGeom>
        </p:spPr>
      </p:pic>
      <p:pic>
        <p:nvPicPr>
          <p:cNvPr id="20" name="Picture 19" descr="Berkeley_Lab_Logo_Small.png"/>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11268131" y="6235626"/>
            <a:ext cx="822064" cy="640080"/>
          </a:xfrm>
          <a:prstGeom prst="rect">
            <a:avLst/>
          </a:prstGeom>
        </p:spPr>
      </p:pic>
      <p:sp>
        <p:nvSpPr>
          <p:cNvPr id="24" name="Picture Placeholder 51"/>
          <p:cNvSpPr>
            <a:spLocks noGrp="1"/>
          </p:cNvSpPr>
          <p:nvPr>
            <p:ph type="pic" sz="quarter" idx="37" hasCustomPrompt="1"/>
          </p:nvPr>
        </p:nvSpPr>
        <p:spPr>
          <a:xfrm>
            <a:off x="4516967" y="6323014"/>
            <a:ext cx="4250267" cy="439737"/>
          </a:xfrm>
          <a:prstGeom prst="rect">
            <a:avLst/>
          </a:prstGeom>
        </p:spPr>
        <p:txBody>
          <a:bodyPr/>
          <a:lstStyle>
            <a:lvl1pPr>
              <a:defRPr sz="1100">
                <a:solidFill>
                  <a:srgbClr val="E86E25"/>
                </a:solidFill>
              </a:defRPr>
            </a:lvl1pPr>
          </a:lstStyle>
          <a:p>
            <a:pPr lvl="0"/>
            <a:r>
              <a:rPr lang="en-US" dirty="0"/>
              <a:t>Optional - additional logos here (project logo, collaborators, etc.)</a:t>
            </a:r>
          </a:p>
        </p:txBody>
      </p:sp>
    </p:spTree>
    <p:extLst>
      <p:ext uri="{BB962C8B-B14F-4D97-AF65-F5344CB8AC3E}">
        <p14:creationId xmlns:p14="http://schemas.microsoft.com/office/powerpoint/2010/main" val="34037330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Watershed Function SFA">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 name="Title Placeholder 1"/>
          <p:cNvSpPr>
            <a:spLocks noGrp="1"/>
          </p:cNvSpPr>
          <p:nvPr>
            <p:ph type="title" hasCustomPrompt="1"/>
          </p:nvPr>
        </p:nvSpPr>
        <p:spPr bwMode="auto">
          <a:xfrm>
            <a:off x="488648" y="-4627"/>
            <a:ext cx="11190515" cy="708660"/>
          </a:xfrm>
          <a:prstGeom prst="rect">
            <a:avLst/>
          </a:prstGeom>
          <a:noFill/>
          <a:ln w="9525">
            <a:noFill/>
            <a:miter lim="800000"/>
            <a:headEnd/>
            <a:tailEnd/>
          </a:ln>
        </p:spPr>
        <p:txBody>
          <a:bodyPr anchor="ctr"/>
          <a:lstStyle>
            <a:lvl1pPr>
              <a:defRPr b="1" baseline="0">
                <a:solidFill>
                  <a:srgbClr val="008000"/>
                </a:solidFill>
              </a:defRPr>
            </a:lvl1pPr>
          </a:lstStyle>
          <a:p>
            <a:pPr lvl="0"/>
            <a:r>
              <a:rPr lang="en-US" dirty="0"/>
              <a:t>Title</a:t>
            </a:r>
          </a:p>
        </p:txBody>
      </p:sp>
      <p:sp>
        <p:nvSpPr>
          <p:cNvPr id="17" name="Content Placeholder 10"/>
          <p:cNvSpPr>
            <a:spLocks noGrp="1"/>
          </p:cNvSpPr>
          <p:nvPr>
            <p:ph sz="quarter" idx="31" hasCustomPrompt="1"/>
          </p:nvPr>
        </p:nvSpPr>
        <p:spPr>
          <a:xfrm>
            <a:off x="18661" y="782956"/>
            <a:ext cx="5906278" cy="4771004"/>
          </a:xfrm>
          <a:prstGeom prst="rect">
            <a:avLst/>
          </a:prstGeom>
        </p:spPr>
        <p:txBody>
          <a:bodyPr/>
          <a:lstStyle>
            <a:lvl1pPr marL="0" indent="0">
              <a:buFontTx/>
              <a:buNone/>
              <a:defRPr sz="1800" b="0" baseline="0">
                <a:solidFill>
                  <a:srgbClr val="008000"/>
                </a:solidFill>
              </a:defRPr>
            </a:lvl1pPr>
            <a:lvl2pPr>
              <a:defRPr sz="1400"/>
            </a:lvl2pPr>
          </a:lstStyle>
          <a:p>
            <a:pPr lvl="0"/>
            <a:r>
              <a:rPr lang="en-US" dirty="0"/>
              <a:t>Image and caption</a:t>
            </a:r>
          </a:p>
          <a:p>
            <a:pPr lvl="0"/>
            <a:r>
              <a:rPr lang="en-US" dirty="0"/>
              <a:t>- Visually compelling figure(s) to explain the research</a:t>
            </a:r>
          </a:p>
          <a:p>
            <a:pPr lvl="0"/>
            <a:r>
              <a:rPr lang="en-US" dirty="0"/>
              <a:t>- Include legends and descriptive caption </a:t>
            </a:r>
          </a:p>
          <a:p>
            <a:pPr lvl="0"/>
            <a:r>
              <a:rPr lang="en-US" dirty="0"/>
              <a:t>- DOE has the right to use published journal images per contractual funding agreements</a:t>
            </a:r>
          </a:p>
          <a:p>
            <a:pPr lvl="1"/>
            <a:endParaRPr lang="en-US" dirty="0"/>
          </a:p>
        </p:txBody>
      </p:sp>
      <p:sp>
        <p:nvSpPr>
          <p:cNvPr id="18" name="Text Placeholder 30"/>
          <p:cNvSpPr>
            <a:spLocks noGrp="1"/>
          </p:cNvSpPr>
          <p:nvPr>
            <p:ph type="body" sz="quarter" idx="26" hasCustomPrompt="1"/>
          </p:nvPr>
        </p:nvSpPr>
        <p:spPr>
          <a:xfrm>
            <a:off x="16933" y="5553961"/>
            <a:ext cx="4500034" cy="688293"/>
          </a:xfrm>
          <a:prstGeom prst="rect">
            <a:avLst/>
          </a:prstGeom>
        </p:spPr>
        <p:txBody>
          <a:bodyPr>
            <a:noAutofit/>
          </a:bodyPr>
          <a:lstStyle>
            <a:lvl1pPr algn="just">
              <a:lnSpc>
                <a:spcPts val="1000"/>
              </a:lnSpc>
              <a:spcBef>
                <a:spcPts val="0"/>
              </a:spcBef>
              <a:defRPr sz="1000" b="0"/>
            </a:lvl1pPr>
          </a:lstStyle>
          <a:p>
            <a:pPr lvl="0"/>
            <a:r>
              <a:rPr lang="en-US" dirty="0"/>
              <a:t>Last, F., F. Last, F. last and F. Last (</a:t>
            </a:r>
            <a:r>
              <a:rPr lang="en-US" dirty="0" err="1"/>
              <a:t>yyyy</a:t>
            </a:r>
            <a:r>
              <a:rPr lang="en-US" dirty="0"/>
              <a:t>), Title. Journal, Volume (Issue), pages, DOI: 10.xxxxx/</a:t>
            </a:r>
            <a:r>
              <a:rPr lang="en-US" dirty="0" err="1"/>
              <a:t>xxxxxx</a:t>
            </a:r>
            <a:endParaRPr lang="en-US" dirty="0"/>
          </a:p>
        </p:txBody>
      </p:sp>
      <p:sp>
        <p:nvSpPr>
          <p:cNvPr id="19" name="Text Placeholder 23"/>
          <p:cNvSpPr>
            <a:spLocks noGrp="1"/>
          </p:cNvSpPr>
          <p:nvPr>
            <p:ph type="body" sz="quarter" idx="30" hasCustomPrompt="1"/>
          </p:nvPr>
        </p:nvSpPr>
        <p:spPr>
          <a:xfrm>
            <a:off x="5924939" y="1079049"/>
            <a:ext cx="6307215" cy="1214209"/>
          </a:xfrm>
          <a:prstGeom prst="rect">
            <a:avLst/>
          </a:prstGeom>
        </p:spPr>
        <p:txBody>
          <a:bodyPr/>
          <a:lstStyle>
            <a:lvl1pPr marL="228600">
              <a:defRPr sz="1600" b="0">
                <a:solidFill>
                  <a:schemeClr val="tx1"/>
                </a:solidFill>
              </a:defRPr>
            </a:lvl1pPr>
          </a:lstStyle>
          <a:p>
            <a:pPr lvl="0"/>
            <a:r>
              <a:rPr lang="en-US" dirty="0"/>
              <a:t>50 words or less</a:t>
            </a:r>
          </a:p>
        </p:txBody>
      </p:sp>
      <p:sp>
        <p:nvSpPr>
          <p:cNvPr id="20" name="Text Placeholder 23"/>
          <p:cNvSpPr>
            <a:spLocks noGrp="1"/>
          </p:cNvSpPr>
          <p:nvPr>
            <p:ph type="body" sz="quarter" idx="34" hasCustomPrompt="1"/>
          </p:nvPr>
        </p:nvSpPr>
        <p:spPr>
          <a:xfrm>
            <a:off x="5924939" y="2641148"/>
            <a:ext cx="6307215" cy="1212396"/>
          </a:xfrm>
          <a:prstGeom prst="rect">
            <a:avLst/>
          </a:prstGeom>
        </p:spPr>
        <p:txBody>
          <a:bodyPr/>
          <a:lstStyle>
            <a:lvl1pPr marL="228600">
              <a:defRPr sz="1600" b="0">
                <a:solidFill>
                  <a:schemeClr val="tx1"/>
                </a:solidFill>
              </a:defRPr>
            </a:lvl1pPr>
          </a:lstStyle>
          <a:p>
            <a:pPr lvl="0"/>
            <a:r>
              <a:rPr lang="en-US" dirty="0"/>
              <a:t>50 words or less. Importance, relevance, or intriguing component of the finding to the field</a:t>
            </a:r>
          </a:p>
        </p:txBody>
      </p:sp>
      <p:sp>
        <p:nvSpPr>
          <p:cNvPr id="21" name="Text Placeholder 34"/>
          <p:cNvSpPr>
            <a:spLocks noGrp="1"/>
          </p:cNvSpPr>
          <p:nvPr>
            <p:ph type="body" sz="quarter" idx="35" hasCustomPrompt="1"/>
          </p:nvPr>
        </p:nvSpPr>
        <p:spPr>
          <a:xfrm>
            <a:off x="5924939" y="4214360"/>
            <a:ext cx="6307215" cy="2034041"/>
          </a:xfrm>
          <a:prstGeom prst="rect">
            <a:avLst/>
          </a:prstGeom>
        </p:spPr>
        <p:txBody>
          <a:bodyPr>
            <a:normAutofit/>
          </a:bodyPr>
          <a:lstStyle>
            <a:lvl1pPr marL="285750" indent="-285750">
              <a:buFont typeface="Arial" panose="020B0604020202020204" pitchFamily="34" charset="0"/>
              <a:buChar char="‒"/>
              <a:defRPr sz="1400" b="0">
                <a:solidFill>
                  <a:schemeClr val="tx1"/>
                </a:solidFill>
              </a:defRPr>
            </a:lvl1pPr>
          </a:lstStyle>
          <a:p>
            <a:pPr lvl="0"/>
            <a:r>
              <a:rPr lang="en-US" dirty="0"/>
              <a:t>Address the research approach in 2-4 bullet points</a:t>
            </a:r>
          </a:p>
          <a:p>
            <a:pPr lvl="0"/>
            <a:r>
              <a:rPr lang="en-US" dirty="0"/>
              <a:t>Only if needed: Give a ~175 word detailed explanation and/or additional description of figure if needed in the PowerPoint Notes section</a:t>
            </a:r>
          </a:p>
        </p:txBody>
      </p:sp>
      <p:pic>
        <p:nvPicPr>
          <p:cNvPr id="22" name="Picture 9" descr="horizontal-logo-green-text.jpg"/>
          <p:cNvPicPr>
            <a:picLocks/>
          </p:cNvPicPr>
          <p:nvPr userDrawn="1"/>
        </p:nvPicPr>
        <p:blipFill>
          <a:blip r:embed="rId3" cstate="print"/>
          <a:srcRect/>
          <a:stretch>
            <a:fillRect/>
          </a:stretch>
        </p:blipFill>
        <p:spPr bwMode="auto">
          <a:xfrm>
            <a:off x="609603" y="6354777"/>
            <a:ext cx="2439785" cy="407987"/>
          </a:xfrm>
          <a:prstGeom prst="rect">
            <a:avLst/>
          </a:prstGeom>
          <a:noFill/>
          <a:ln w="9525">
            <a:noFill/>
            <a:miter lim="800000"/>
            <a:headEnd/>
            <a:tailEnd/>
          </a:ln>
        </p:spPr>
      </p:pic>
      <p:pic>
        <p:nvPicPr>
          <p:cNvPr id="23" name="Picture 22" descr="EES_Logo2015.jpg"/>
          <p:cNvPicPr>
            <a:picLocks noChangeAspect="1"/>
          </p:cNvPicPr>
          <p:nvPr userDrawn="1"/>
        </p:nvPicPr>
        <p:blipFill>
          <a:blip r:embed="rId4" cstate="print"/>
          <a:stretch>
            <a:fillRect/>
          </a:stretch>
        </p:blipFill>
        <p:spPr>
          <a:xfrm>
            <a:off x="9477195" y="6323281"/>
            <a:ext cx="1790936" cy="484632"/>
          </a:xfrm>
          <a:prstGeom prst="rect">
            <a:avLst/>
          </a:prstGeom>
        </p:spPr>
      </p:pic>
      <p:pic>
        <p:nvPicPr>
          <p:cNvPr id="24" name="Picture 23" descr="Berkeley_Lab_Logo_Small.png"/>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11268131" y="6235626"/>
            <a:ext cx="822064" cy="640080"/>
          </a:xfrm>
          <a:prstGeom prst="rect">
            <a:avLst/>
          </a:prstGeom>
        </p:spPr>
      </p:pic>
      <p:pic>
        <p:nvPicPr>
          <p:cNvPr id="25" name="Picture 24" descr="ERSP_2010(SBR)-logo.png"/>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3274500" y="6294130"/>
            <a:ext cx="545549" cy="536820"/>
          </a:xfrm>
          <a:prstGeom prst="rect">
            <a:avLst/>
          </a:prstGeom>
        </p:spPr>
      </p:pic>
      <p:pic>
        <p:nvPicPr>
          <p:cNvPr id="26" name="Picture 2"/>
          <p:cNvPicPr>
            <a:picLocks noChangeAspect="1" noChangeArrowheads="1"/>
          </p:cNvPicPr>
          <p:nvPr userDrawn="1"/>
        </p:nvPicPr>
        <p:blipFill>
          <a:blip r:embed="rId7">
            <a:extLst>
              <a:ext uri="{28A0092B-C50C-407E-A947-70E740481C1C}">
                <a14:useLocalDpi xmlns:a14="http://schemas.microsoft.com/office/drawing/2010/main" val="0"/>
              </a:ext>
            </a:extLst>
          </a:blip>
          <a:stretch>
            <a:fillRect/>
          </a:stretch>
        </p:blipFill>
        <p:spPr bwMode="auto">
          <a:xfrm>
            <a:off x="8781179" y="6294130"/>
            <a:ext cx="574378" cy="548640"/>
          </a:xfrm>
          <a:prstGeom prst="rect">
            <a:avLst/>
          </a:prstGeom>
          <a:noFill/>
          <a:extLst>
            <a:ext uri="{909E8E84-426E-40DD-AFC4-6F175D3DCCD1}">
              <a14:hiddenFill xmlns:a14="http://schemas.microsoft.com/office/drawing/2010/main">
                <a:solidFill>
                  <a:srgbClr val="FFFFFF"/>
                </a:solidFill>
              </a14:hiddenFill>
            </a:ext>
          </a:extLst>
        </p:spPr>
      </p:pic>
      <p:sp>
        <p:nvSpPr>
          <p:cNvPr id="27" name="Text Placeholder 2"/>
          <p:cNvSpPr>
            <a:spLocks noGrp="1"/>
          </p:cNvSpPr>
          <p:nvPr>
            <p:ph type="body" sz="quarter" idx="36" hasCustomPrompt="1"/>
          </p:nvPr>
        </p:nvSpPr>
        <p:spPr>
          <a:xfrm>
            <a:off x="19051" y="5308601"/>
            <a:ext cx="4497916" cy="246063"/>
          </a:xfrm>
          <a:prstGeom prst="rect">
            <a:avLst/>
          </a:prstGeom>
        </p:spPr>
        <p:txBody>
          <a:bodyPr/>
          <a:lstStyle>
            <a:lvl1pPr>
              <a:defRPr sz="1000" baseline="0"/>
            </a:lvl1pPr>
          </a:lstStyle>
          <a:p>
            <a:pPr lvl="0"/>
            <a:r>
              <a:rPr lang="en-US" dirty="0"/>
              <a:t>Data available at (DOI):</a:t>
            </a:r>
          </a:p>
        </p:txBody>
      </p:sp>
      <p:sp>
        <p:nvSpPr>
          <p:cNvPr id="28" name="Picture Placeholder 51"/>
          <p:cNvSpPr>
            <a:spLocks noGrp="1"/>
          </p:cNvSpPr>
          <p:nvPr>
            <p:ph type="pic" sz="quarter" idx="37" hasCustomPrompt="1"/>
          </p:nvPr>
        </p:nvSpPr>
        <p:spPr>
          <a:xfrm>
            <a:off x="4516967" y="6323014"/>
            <a:ext cx="4250267" cy="439737"/>
          </a:xfrm>
          <a:prstGeom prst="rect">
            <a:avLst/>
          </a:prstGeom>
        </p:spPr>
        <p:txBody>
          <a:bodyPr/>
          <a:lstStyle>
            <a:lvl1pPr>
              <a:defRPr sz="1100">
                <a:solidFill>
                  <a:srgbClr val="E86E25"/>
                </a:solidFill>
              </a:defRPr>
            </a:lvl1pPr>
          </a:lstStyle>
          <a:p>
            <a:pPr lvl="0"/>
            <a:r>
              <a:rPr lang="en-US" dirty="0"/>
              <a:t>Optional - additional logos here (project logo, collaborators, etc.)</a:t>
            </a:r>
          </a:p>
        </p:txBody>
      </p:sp>
    </p:spTree>
    <p:extLst>
      <p:ext uri="{BB962C8B-B14F-4D97-AF65-F5344CB8AC3E}">
        <p14:creationId xmlns:p14="http://schemas.microsoft.com/office/powerpoint/2010/main" val="4887226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4.xml"/><Relationship Id="rId1"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840634342"/>
      </p:ext>
    </p:extLst>
  </p:cSld>
  <p:clrMap bg1="lt1" tx1="dk1" bg2="lt2" tx2="dk2" accent1="accent1" accent2="accent2" accent3="accent3" accent4="accent4" accent5="accent5" accent6="accent6" hlink="hlink" folHlink="folHlink"/>
  <p:sldLayoutIdLst>
    <p:sldLayoutId id="2147483691" r:id="rId1"/>
    <p:sldLayoutId id="2147483692" r:id="rId2"/>
  </p:sldLayoutIdLst>
  <p:hf hdr="0" dt="0"/>
  <p:txStyles>
    <p:titleStyle>
      <a:lvl1pPr algn="ctr" rtl="0" eaLnBrk="1" fontAlgn="base" hangingPunct="1">
        <a:spcBef>
          <a:spcPct val="0"/>
        </a:spcBef>
        <a:spcAft>
          <a:spcPct val="0"/>
        </a:spcAft>
        <a:defRPr sz="2400" kern="1200">
          <a:solidFill>
            <a:srgbClr val="008000"/>
          </a:solidFill>
          <a:latin typeface="Arial" pitchFamily="34" charset="0"/>
          <a:ea typeface="+mj-ea"/>
          <a:cs typeface="Arial" pitchFamily="34" charset="0"/>
        </a:defRPr>
      </a:lvl1pPr>
      <a:lvl2pPr algn="ctr" rtl="0" eaLnBrk="1" fontAlgn="base" hangingPunct="1">
        <a:spcBef>
          <a:spcPct val="0"/>
        </a:spcBef>
        <a:spcAft>
          <a:spcPct val="0"/>
        </a:spcAft>
        <a:defRPr sz="2400">
          <a:solidFill>
            <a:srgbClr val="106636"/>
          </a:solidFill>
          <a:latin typeface="Arial" charset="0"/>
          <a:cs typeface="Arial" charset="0"/>
        </a:defRPr>
      </a:lvl2pPr>
      <a:lvl3pPr algn="ctr" rtl="0" eaLnBrk="1" fontAlgn="base" hangingPunct="1">
        <a:spcBef>
          <a:spcPct val="0"/>
        </a:spcBef>
        <a:spcAft>
          <a:spcPct val="0"/>
        </a:spcAft>
        <a:defRPr sz="2400">
          <a:solidFill>
            <a:srgbClr val="106636"/>
          </a:solidFill>
          <a:latin typeface="Arial" charset="0"/>
          <a:cs typeface="Arial" charset="0"/>
        </a:defRPr>
      </a:lvl3pPr>
      <a:lvl4pPr algn="ctr" rtl="0" eaLnBrk="1" fontAlgn="base" hangingPunct="1">
        <a:spcBef>
          <a:spcPct val="0"/>
        </a:spcBef>
        <a:spcAft>
          <a:spcPct val="0"/>
        </a:spcAft>
        <a:defRPr sz="2400">
          <a:solidFill>
            <a:srgbClr val="106636"/>
          </a:solidFill>
          <a:latin typeface="Arial" charset="0"/>
          <a:cs typeface="Arial" charset="0"/>
        </a:defRPr>
      </a:lvl4pPr>
      <a:lvl5pPr algn="ctr" rtl="0" eaLnBrk="1" fontAlgn="base" hangingPunct="1">
        <a:spcBef>
          <a:spcPct val="0"/>
        </a:spcBef>
        <a:spcAft>
          <a:spcPct val="0"/>
        </a:spcAft>
        <a:defRPr sz="2400">
          <a:solidFill>
            <a:srgbClr val="106636"/>
          </a:solidFill>
          <a:latin typeface="Arial" charset="0"/>
          <a:cs typeface="Arial" charset="0"/>
        </a:defRPr>
      </a:lvl5pPr>
      <a:lvl6pPr marL="455855" algn="ctr" rtl="0" eaLnBrk="1" fontAlgn="base" hangingPunct="1">
        <a:spcBef>
          <a:spcPct val="0"/>
        </a:spcBef>
        <a:spcAft>
          <a:spcPct val="0"/>
        </a:spcAft>
        <a:defRPr sz="2400">
          <a:solidFill>
            <a:srgbClr val="106636"/>
          </a:solidFill>
          <a:latin typeface="Arial" charset="0"/>
          <a:cs typeface="Arial" charset="0"/>
        </a:defRPr>
      </a:lvl6pPr>
      <a:lvl7pPr marL="911711" algn="ctr" rtl="0" eaLnBrk="1" fontAlgn="base" hangingPunct="1">
        <a:spcBef>
          <a:spcPct val="0"/>
        </a:spcBef>
        <a:spcAft>
          <a:spcPct val="0"/>
        </a:spcAft>
        <a:defRPr sz="2400">
          <a:solidFill>
            <a:srgbClr val="106636"/>
          </a:solidFill>
          <a:latin typeface="Arial" charset="0"/>
          <a:cs typeface="Arial" charset="0"/>
        </a:defRPr>
      </a:lvl7pPr>
      <a:lvl8pPr marL="1367560" algn="ctr" rtl="0" eaLnBrk="1" fontAlgn="base" hangingPunct="1">
        <a:spcBef>
          <a:spcPct val="0"/>
        </a:spcBef>
        <a:spcAft>
          <a:spcPct val="0"/>
        </a:spcAft>
        <a:defRPr sz="2400">
          <a:solidFill>
            <a:srgbClr val="106636"/>
          </a:solidFill>
          <a:latin typeface="Arial" charset="0"/>
          <a:cs typeface="Arial" charset="0"/>
        </a:defRPr>
      </a:lvl8pPr>
      <a:lvl9pPr marL="1823420" algn="ctr" rtl="0" eaLnBrk="1" fontAlgn="base" hangingPunct="1">
        <a:spcBef>
          <a:spcPct val="0"/>
        </a:spcBef>
        <a:spcAft>
          <a:spcPct val="0"/>
        </a:spcAft>
        <a:defRPr sz="2400">
          <a:solidFill>
            <a:srgbClr val="106636"/>
          </a:solidFill>
          <a:latin typeface="Arial" charset="0"/>
          <a:cs typeface="Arial" charset="0"/>
        </a:defRPr>
      </a:lvl9pPr>
    </p:titleStyle>
    <p:bodyStyle>
      <a:lvl1pPr marL="0" indent="0" algn="l" rtl="0" eaLnBrk="1" fontAlgn="base" hangingPunct="1">
        <a:spcBef>
          <a:spcPct val="20000"/>
        </a:spcBef>
        <a:spcAft>
          <a:spcPct val="0"/>
        </a:spcAft>
        <a:buFont typeface="Arial" charset="0"/>
        <a:buNone/>
        <a:defRPr sz="1800" b="1" kern="1200">
          <a:solidFill>
            <a:srgbClr val="008000"/>
          </a:solidFill>
          <a:latin typeface="Arial" pitchFamily="34" charset="0"/>
          <a:ea typeface="+mn-ea"/>
          <a:cs typeface="Arial" pitchFamily="34" charset="0"/>
        </a:defRPr>
      </a:lvl1pPr>
      <a:lvl2pPr marL="456502" indent="0" algn="l" rtl="0" eaLnBrk="1" fontAlgn="base" hangingPunct="1">
        <a:spcBef>
          <a:spcPct val="20000"/>
        </a:spcBef>
        <a:spcAft>
          <a:spcPct val="0"/>
        </a:spcAft>
        <a:buFont typeface="Arial" charset="0"/>
        <a:buNone/>
        <a:defRPr sz="1800" kern="1200">
          <a:solidFill>
            <a:srgbClr val="404040"/>
          </a:solidFill>
          <a:latin typeface="Arial" pitchFamily="34" charset="0"/>
          <a:ea typeface="+mn-ea"/>
          <a:cs typeface="Arial" pitchFamily="34" charset="0"/>
        </a:defRPr>
      </a:lvl2pPr>
      <a:lvl3pPr marL="1138095"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3pPr>
      <a:lvl4pPr marL="1594598"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4pPr>
      <a:lvl5pPr marL="2051104"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5pPr>
      <a:lvl6pPr marL="2507205"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63060"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18914"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74769"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1711" rtl="0" eaLnBrk="1" latinLnBrk="0" hangingPunct="1">
        <a:defRPr sz="1800" kern="1200">
          <a:solidFill>
            <a:schemeClr val="tx1"/>
          </a:solidFill>
          <a:latin typeface="+mn-lt"/>
          <a:ea typeface="+mn-ea"/>
          <a:cs typeface="+mn-cs"/>
        </a:defRPr>
      </a:lvl1pPr>
      <a:lvl2pPr marL="455855" algn="l" defTabSz="911711" rtl="0" eaLnBrk="1" latinLnBrk="0" hangingPunct="1">
        <a:defRPr sz="1800" kern="1200">
          <a:solidFill>
            <a:schemeClr val="tx1"/>
          </a:solidFill>
          <a:latin typeface="+mn-lt"/>
          <a:ea typeface="+mn-ea"/>
          <a:cs typeface="+mn-cs"/>
        </a:defRPr>
      </a:lvl2pPr>
      <a:lvl3pPr marL="911711" algn="l" defTabSz="911711" rtl="0" eaLnBrk="1" latinLnBrk="0" hangingPunct="1">
        <a:defRPr sz="1800" kern="1200">
          <a:solidFill>
            <a:schemeClr val="tx1"/>
          </a:solidFill>
          <a:latin typeface="+mn-lt"/>
          <a:ea typeface="+mn-ea"/>
          <a:cs typeface="+mn-cs"/>
        </a:defRPr>
      </a:lvl3pPr>
      <a:lvl4pPr marL="1367560" algn="l" defTabSz="911711" rtl="0" eaLnBrk="1" latinLnBrk="0" hangingPunct="1">
        <a:defRPr sz="1800" kern="1200">
          <a:solidFill>
            <a:schemeClr val="tx1"/>
          </a:solidFill>
          <a:latin typeface="+mn-lt"/>
          <a:ea typeface="+mn-ea"/>
          <a:cs typeface="+mn-cs"/>
        </a:defRPr>
      </a:lvl4pPr>
      <a:lvl5pPr marL="1823420" algn="l" defTabSz="911711" rtl="0" eaLnBrk="1" latinLnBrk="0" hangingPunct="1">
        <a:defRPr sz="1800" kern="1200">
          <a:solidFill>
            <a:schemeClr val="tx1"/>
          </a:solidFill>
          <a:latin typeface="+mn-lt"/>
          <a:ea typeface="+mn-ea"/>
          <a:cs typeface="+mn-cs"/>
        </a:defRPr>
      </a:lvl5pPr>
      <a:lvl6pPr marL="2279273" algn="l" defTabSz="911711" rtl="0" eaLnBrk="1" latinLnBrk="0" hangingPunct="1">
        <a:defRPr sz="1800" kern="1200">
          <a:solidFill>
            <a:schemeClr val="tx1"/>
          </a:solidFill>
          <a:latin typeface="+mn-lt"/>
          <a:ea typeface="+mn-ea"/>
          <a:cs typeface="+mn-cs"/>
        </a:defRPr>
      </a:lvl6pPr>
      <a:lvl7pPr marL="2735129" algn="l" defTabSz="911711" rtl="0" eaLnBrk="1" latinLnBrk="0" hangingPunct="1">
        <a:defRPr sz="1800" kern="1200">
          <a:solidFill>
            <a:schemeClr val="tx1"/>
          </a:solidFill>
          <a:latin typeface="+mn-lt"/>
          <a:ea typeface="+mn-ea"/>
          <a:cs typeface="+mn-cs"/>
        </a:defRPr>
      </a:lvl7pPr>
      <a:lvl8pPr marL="3190987" algn="l" defTabSz="911711" rtl="0" eaLnBrk="1" latinLnBrk="0" hangingPunct="1">
        <a:defRPr sz="1800" kern="1200">
          <a:solidFill>
            <a:schemeClr val="tx1"/>
          </a:solidFill>
          <a:latin typeface="+mn-lt"/>
          <a:ea typeface="+mn-ea"/>
          <a:cs typeface="+mn-cs"/>
        </a:defRPr>
      </a:lvl8pPr>
      <a:lvl9pPr marL="3646842" algn="l" defTabSz="911711"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024818570"/>
      </p:ext>
    </p:extLst>
  </p:cSld>
  <p:clrMap bg1="lt1" tx1="dk1" bg2="lt2" tx2="dk2" accent1="accent1" accent2="accent2" accent3="accent3" accent4="accent4" accent5="accent5" accent6="accent6" hlink="hlink" folHlink="folHlink"/>
  <p:sldLayoutIdLst>
    <p:sldLayoutId id="2147483689" r:id="rId1"/>
    <p:sldLayoutId id="2147483690" r:id="rId2"/>
  </p:sldLayoutIdLst>
  <p:hf hdr="0" dt="0"/>
  <p:txStyles>
    <p:titleStyle>
      <a:lvl1pPr algn="ctr" rtl="0" eaLnBrk="1" fontAlgn="base" hangingPunct="1">
        <a:spcBef>
          <a:spcPct val="0"/>
        </a:spcBef>
        <a:spcAft>
          <a:spcPct val="0"/>
        </a:spcAft>
        <a:defRPr sz="2400" kern="1200">
          <a:solidFill>
            <a:srgbClr val="008000"/>
          </a:solidFill>
          <a:latin typeface="Arial" pitchFamily="34" charset="0"/>
          <a:ea typeface="+mj-ea"/>
          <a:cs typeface="Arial" pitchFamily="34" charset="0"/>
        </a:defRPr>
      </a:lvl1pPr>
      <a:lvl2pPr algn="ctr" rtl="0" eaLnBrk="1" fontAlgn="base" hangingPunct="1">
        <a:spcBef>
          <a:spcPct val="0"/>
        </a:spcBef>
        <a:spcAft>
          <a:spcPct val="0"/>
        </a:spcAft>
        <a:defRPr sz="2400">
          <a:solidFill>
            <a:srgbClr val="106636"/>
          </a:solidFill>
          <a:latin typeface="Arial" charset="0"/>
          <a:cs typeface="Arial" charset="0"/>
        </a:defRPr>
      </a:lvl2pPr>
      <a:lvl3pPr algn="ctr" rtl="0" eaLnBrk="1" fontAlgn="base" hangingPunct="1">
        <a:spcBef>
          <a:spcPct val="0"/>
        </a:spcBef>
        <a:spcAft>
          <a:spcPct val="0"/>
        </a:spcAft>
        <a:defRPr sz="2400">
          <a:solidFill>
            <a:srgbClr val="106636"/>
          </a:solidFill>
          <a:latin typeface="Arial" charset="0"/>
          <a:cs typeface="Arial" charset="0"/>
        </a:defRPr>
      </a:lvl3pPr>
      <a:lvl4pPr algn="ctr" rtl="0" eaLnBrk="1" fontAlgn="base" hangingPunct="1">
        <a:spcBef>
          <a:spcPct val="0"/>
        </a:spcBef>
        <a:spcAft>
          <a:spcPct val="0"/>
        </a:spcAft>
        <a:defRPr sz="2400">
          <a:solidFill>
            <a:srgbClr val="106636"/>
          </a:solidFill>
          <a:latin typeface="Arial" charset="0"/>
          <a:cs typeface="Arial" charset="0"/>
        </a:defRPr>
      </a:lvl4pPr>
      <a:lvl5pPr algn="ctr" rtl="0" eaLnBrk="1" fontAlgn="base" hangingPunct="1">
        <a:spcBef>
          <a:spcPct val="0"/>
        </a:spcBef>
        <a:spcAft>
          <a:spcPct val="0"/>
        </a:spcAft>
        <a:defRPr sz="2400">
          <a:solidFill>
            <a:srgbClr val="106636"/>
          </a:solidFill>
          <a:latin typeface="Arial" charset="0"/>
          <a:cs typeface="Arial" charset="0"/>
        </a:defRPr>
      </a:lvl5pPr>
      <a:lvl6pPr marL="455855" algn="ctr" rtl="0" eaLnBrk="1" fontAlgn="base" hangingPunct="1">
        <a:spcBef>
          <a:spcPct val="0"/>
        </a:spcBef>
        <a:spcAft>
          <a:spcPct val="0"/>
        </a:spcAft>
        <a:defRPr sz="2400">
          <a:solidFill>
            <a:srgbClr val="106636"/>
          </a:solidFill>
          <a:latin typeface="Arial" charset="0"/>
          <a:cs typeface="Arial" charset="0"/>
        </a:defRPr>
      </a:lvl6pPr>
      <a:lvl7pPr marL="911711" algn="ctr" rtl="0" eaLnBrk="1" fontAlgn="base" hangingPunct="1">
        <a:spcBef>
          <a:spcPct val="0"/>
        </a:spcBef>
        <a:spcAft>
          <a:spcPct val="0"/>
        </a:spcAft>
        <a:defRPr sz="2400">
          <a:solidFill>
            <a:srgbClr val="106636"/>
          </a:solidFill>
          <a:latin typeface="Arial" charset="0"/>
          <a:cs typeface="Arial" charset="0"/>
        </a:defRPr>
      </a:lvl7pPr>
      <a:lvl8pPr marL="1367560" algn="ctr" rtl="0" eaLnBrk="1" fontAlgn="base" hangingPunct="1">
        <a:spcBef>
          <a:spcPct val="0"/>
        </a:spcBef>
        <a:spcAft>
          <a:spcPct val="0"/>
        </a:spcAft>
        <a:defRPr sz="2400">
          <a:solidFill>
            <a:srgbClr val="106636"/>
          </a:solidFill>
          <a:latin typeface="Arial" charset="0"/>
          <a:cs typeface="Arial" charset="0"/>
        </a:defRPr>
      </a:lvl8pPr>
      <a:lvl9pPr marL="1823420" algn="ctr" rtl="0" eaLnBrk="1" fontAlgn="base" hangingPunct="1">
        <a:spcBef>
          <a:spcPct val="0"/>
        </a:spcBef>
        <a:spcAft>
          <a:spcPct val="0"/>
        </a:spcAft>
        <a:defRPr sz="2400">
          <a:solidFill>
            <a:srgbClr val="106636"/>
          </a:solidFill>
          <a:latin typeface="Arial" charset="0"/>
          <a:cs typeface="Arial" charset="0"/>
        </a:defRPr>
      </a:lvl9pPr>
    </p:titleStyle>
    <p:bodyStyle>
      <a:lvl1pPr marL="0" indent="0" algn="l" rtl="0" eaLnBrk="1" fontAlgn="base" hangingPunct="1">
        <a:spcBef>
          <a:spcPct val="20000"/>
        </a:spcBef>
        <a:spcAft>
          <a:spcPct val="0"/>
        </a:spcAft>
        <a:buFont typeface="Arial" charset="0"/>
        <a:buNone/>
        <a:defRPr sz="1800" b="1" kern="1200">
          <a:solidFill>
            <a:srgbClr val="008000"/>
          </a:solidFill>
          <a:latin typeface="Arial" pitchFamily="34" charset="0"/>
          <a:ea typeface="+mn-ea"/>
          <a:cs typeface="Arial" pitchFamily="34" charset="0"/>
        </a:defRPr>
      </a:lvl1pPr>
      <a:lvl2pPr marL="456502" indent="0" algn="l" rtl="0" eaLnBrk="1" fontAlgn="base" hangingPunct="1">
        <a:spcBef>
          <a:spcPct val="20000"/>
        </a:spcBef>
        <a:spcAft>
          <a:spcPct val="0"/>
        </a:spcAft>
        <a:buFont typeface="Arial" charset="0"/>
        <a:buNone/>
        <a:defRPr sz="1800" kern="1200">
          <a:solidFill>
            <a:srgbClr val="404040"/>
          </a:solidFill>
          <a:latin typeface="Arial" pitchFamily="34" charset="0"/>
          <a:ea typeface="+mn-ea"/>
          <a:cs typeface="Arial" pitchFamily="34" charset="0"/>
        </a:defRPr>
      </a:lvl2pPr>
      <a:lvl3pPr marL="1138095"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3pPr>
      <a:lvl4pPr marL="1594598"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4pPr>
      <a:lvl5pPr marL="2051104"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5pPr>
      <a:lvl6pPr marL="2507205"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63060"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18914"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74769"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1711" rtl="0" eaLnBrk="1" latinLnBrk="0" hangingPunct="1">
        <a:defRPr sz="1800" kern="1200">
          <a:solidFill>
            <a:schemeClr val="tx1"/>
          </a:solidFill>
          <a:latin typeface="+mn-lt"/>
          <a:ea typeface="+mn-ea"/>
          <a:cs typeface="+mn-cs"/>
        </a:defRPr>
      </a:lvl1pPr>
      <a:lvl2pPr marL="455855" algn="l" defTabSz="911711" rtl="0" eaLnBrk="1" latinLnBrk="0" hangingPunct="1">
        <a:defRPr sz="1800" kern="1200">
          <a:solidFill>
            <a:schemeClr val="tx1"/>
          </a:solidFill>
          <a:latin typeface="+mn-lt"/>
          <a:ea typeface="+mn-ea"/>
          <a:cs typeface="+mn-cs"/>
        </a:defRPr>
      </a:lvl2pPr>
      <a:lvl3pPr marL="911711" algn="l" defTabSz="911711" rtl="0" eaLnBrk="1" latinLnBrk="0" hangingPunct="1">
        <a:defRPr sz="1800" kern="1200">
          <a:solidFill>
            <a:schemeClr val="tx1"/>
          </a:solidFill>
          <a:latin typeface="+mn-lt"/>
          <a:ea typeface="+mn-ea"/>
          <a:cs typeface="+mn-cs"/>
        </a:defRPr>
      </a:lvl3pPr>
      <a:lvl4pPr marL="1367560" algn="l" defTabSz="911711" rtl="0" eaLnBrk="1" latinLnBrk="0" hangingPunct="1">
        <a:defRPr sz="1800" kern="1200">
          <a:solidFill>
            <a:schemeClr val="tx1"/>
          </a:solidFill>
          <a:latin typeface="+mn-lt"/>
          <a:ea typeface="+mn-ea"/>
          <a:cs typeface="+mn-cs"/>
        </a:defRPr>
      </a:lvl4pPr>
      <a:lvl5pPr marL="1823420" algn="l" defTabSz="911711" rtl="0" eaLnBrk="1" latinLnBrk="0" hangingPunct="1">
        <a:defRPr sz="1800" kern="1200">
          <a:solidFill>
            <a:schemeClr val="tx1"/>
          </a:solidFill>
          <a:latin typeface="+mn-lt"/>
          <a:ea typeface="+mn-ea"/>
          <a:cs typeface="+mn-cs"/>
        </a:defRPr>
      </a:lvl5pPr>
      <a:lvl6pPr marL="2279273" algn="l" defTabSz="911711" rtl="0" eaLnBrk="1" latinLnBrk="0" hangingPunct="1">
        <a:defRPr sz="1800" kern="1200">
          <a:solidFill>
            <a:schemeClr val="tx1"/>
          </a:solidFill>
          <a:latin typeface="+mn-lt"/>
          <a:ea typeface="+mn-ea"/>
          <a:cs typeface="+mn-cs"/>
        </a:defRPr>
      </a:lvl6pPr>
      <a:lvl7pPr marL="2735129" algn="l" defTabSz="911711" rtl="0" eaLnBrk="1" latinLnBrk="0" hangingPunct="1">
        <a:defRPr sz="1800" kern="1200">
          <a:solidFill>
            <a:schemeClr val="tx1"/>
          </a:solidFill>
          <a:latin typeface="+mn-lt"/>
          <a:ea typeface="+mn-ea"/>
          <a:cs typeface="+mn-cs"/>
        </a:defRPr>
      </a:lvl7pPr>
      <a:lvl8pPr marL="3190987" algn="l" defTabSz="911711" rtl="0" eaLnBrk="1" latinLnBrk="0" hangingPunct="1">
        <a:defRPr sz="1800" kern="1200">
          <a:solidFill>
            <a:schemeClr val="tx1"/>
          </a:solidFill>
          <a:latin typeface="+mn-lt"/>
          <a:ea typeface="+mn-ea"/>
          <a:cs typeface="+mn-cs"/>
        </a:defRPr>
      </a:lvl8pPr>
      <a:lvl9pPr marL="3646842" algn="l" defTabSz="911711"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hyperlink" Target="https://doi.org/10.1038/s41586-023-06092-7" TargetMode="External"/><Relationship Id="rId1" Type="http://schemas.openxmlformats.org/officeDocument/2006/relationships/slideLayout" Target="../slideLayouts/slideLayout3.xml"/><Relationship Id="rId5" Type="http://schemas.openxmlformats.org/officeDocument/2006/relationships/image" Target="../media/image9.png"/><Relationship Id="rId4"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Title 18"/>
          <p:cNvSpPr>
            <a:spLocks noGrp="1"/>
          </p:cNvSpPr>
          <p:nvPr>
            <p:ph type="title"/>
          </p:nvPr>
        </p:nvSpPr>
        <p:spPr>
          <a:xfrm>
            <a:off x="1667805" y="14510"/>
            <a:ext cx="8856390" cy="708660"/>
          </a:xfrm>
        </p:spPr>
        <p:txBody>
          <a:bodyPr/>
          <a:lstStyle/>
          <a:p>
            <a:r>
              <a:rPr lang="en-US" sz="1800" dirty="0"/>
              <a:t>A warming-induced reduction in snow fraction amplifies rainfall extremes</a:t>
            </a:r>
          </a:p>
        </p:txBody>
      </p:sp>
      <p:sp>
        <p:nvSpPr>
          <p:cNvPr id="20" name="Text Placeholder 19"/>
          <p:cNvSpPr>
            <a:spLocks noGrp="1"/>
          </p:cNvSpPr>
          <p:nvPr>
            <p:ph type="body" sz="quarter" idx="26"/>
          </p:nvPr>
        </p:nvSpPr>
        <p:spPr>
          <a:xfrm>
            <a:off x="256376" y="5148907"/>
            <a:ext cx="5429120" cy="688293"/>
          </a:xfrm>
        </p:spPr>
        <p:txBody>
          <a:bodyPr/>
          <a:lstStyle/>
          <a:p>
            <a:pPr marL="0" marR="0">
              <a:lnSpc>
                <a:spcPct val="115000"/>
              </a:lnSpc>
              <a:spcBef>
                <a:spcPts val="600"/>
              </a:spcBef>
              <a:spcAft>
                <a:spcPts val="0"/>
              </a:spcAft>
            </a:pPr>
            <a:r>
              <a:rPr lang="en-US" dirty="0">
                <a:effectLst/>
                <a:ea typeface="Times New Roman" panose="02020603050405020304" pitchFamily="18" charset="0"/>
              </a:rPr>
              <a:t>Ombadi M., Risser M., Rhoades A., &amp; Varadharajan C., A warming-induced reduction in snow fraction amplifies rainfall extremes. Nature (2023). </a:t>
            </a:r>
            <a:r>
              <a:rPr lang="en-US" dirty="0">
                <a:effectLst/>
                <a:ea typeface="Times New Roman" panose="02020603050405020304" pitchFamily="18" charset="0"/>
                <a:hlinkClick r:id="rId2"/>
              </a:rPr>
              <a:t>https://doi.org/10.1038/s41586-023-06092-7</a:t>
            </a:r>
            <a:r>
              <a:rPr lang="en-US" dirty="0">
                <a:effectLst/>
                <a:ea typeface="Times New Roman" panose="02020603050405020304" pitchFamily="18" charset="0"/>
              </a:rPr>
              <a:t>  </a:t>
            </a:r>
          </a:p>
        </p:txBody>
      </p:sp>
      <p:sp>
        <p:nvSpPr>
          <p:cNvPr id="21" name="Text Placeholder 20"/>
          <p:cNvSpPr>
            <a:spLocks noGrp="1"/>
          </p:cNvSpPr>
          <p:nvPr>
            <p:ph type="body" sz="quarter" idx="30"/>
          </p:nvPr>
        </p:nvSpPr>
        <p:spPr>
          <a:xfrm>
            <a:off x="5764881" y="1013733"/>
            <a:ext cx="6195739" cy="1589234"/>
          </a:xfrm>
        </p:spPr>
        <p:txBody>
          <a:bodyPr/>
          <a:lstStyle/>
          <a:p>
            <a:r>
              <a:rPr lang="en-US" sz="1400" dirty="0"/>
              <a:t>Global warming is widely recognized to intensify precipitation extremes. Of particular importance are rainfall (liquid phase) extremes due to their devastating impacts of flooding, landslides and soil erosion. However, to this date, it remains largely unknown how the intensity of rainfall extremes will change as a result of global warming. Additionally, it is not known whether high elevation regions would be at more risk due to the shift of snow to rain.</a:t>
            </a:r>
          </a:p>
        </p:txBody>
      </p:sp>
      <p:sp>
        <p:nvSpPr>
          <p:cNvPr id="23" name="Text Placeholder 22"/>
          <p:cNvSpPr>
            <a:spLocks noGrp="1"/>
          </p:cNvSpPr>
          <p:nvPr>
            <p:ph type="body" sz="quarter" idx="34"/>
          </p:nvPr>
        </p:nvSpPr>
        <p:spPr>
          <a:xfrm>
            <a:off x="5739877" y="2810394"/>
            <a:ext cx="6046567" cy="1212396"/>
          </a:xfrm>
        </p:spPr>
        <p:txBody>
          <a:bodyPr/>
          <a:lstStyle/>
          <a:p>
            <a:r>
              <a:rPr lang="en-US" sz="1400" dirty="0"/>
              <a:t>Our approach relied on utilizing historical observations in addition to climate model simulations to examine global warming impact on rainfall extremes. Our results indicate that high elevation regions exhibit a 15% increase in the intensity of rainfall per 1 degree C of warming, which pinpoint those regions as hotspots vulnerable to risk of rainfall extremes.</a:t>
            </a:r>
          </a:p>
        </p:txBody>
      </p:sp>
      <p:sp>
        <p:nvSpPr>
          <p:cNvPr id="24" name="Text Placeholder 23"/>
          <p:cNvSpPr>
            <a:spLocks noGrp="1"/>
          </p:cNvSpPr>
          <p:nvPr>
            <p:ph type="body" sz="quarter" idx="35"/>
          </p:nvPr>
        </p:nvSpPr>
        <p:spPr>
          <a:xfrm>
            <a:off x="5924939" y="4399422"/>
            <a:ext cx="6046567" cy="2034041"/>
          </a:xfrm>
        </p:spPr>
        <p:txBody>
          <a:bodyPr>
            <a:normAutofit/>
          </a:bodyPr>
          <a:lstStyle/>
          <a:p>
            <a:r>
              <a:rPr lang="en-US" dirty="0"/>
              <a:t>Identifying mountainous regions and their foothills as hotspots of rainfall extremes. This underlines the importance of developing sound adaptation and mitigation strategies to protect the built environment and the communities residing in those regions. </a:t>
            </a:r>
          </a:p>
          <a:p>
            <a:endParaRPr lang="en-US" dirty="0"/>
          </a:p>
          <a:p>
            <a:r>
              <a:rPr lang="en-US" dirty="0"/>
              <a:t>Our results single out certain components of climate models requiring improvement to reduce uncertainty in projections of rainfall extremes.</a:t>
            </a:r>
          </a:p>
          <a:p>
            <a:endParaRPr lang="en-US" dirty="0"/>
          </a:p>
        </p:txBody>
      </p:sp>
      <p:sp>
        <p:nvSpPr>
          <p:cNvPr id="9" name="Text Placeholder 21">
            <a:extLst>
              <a:ext uri="{FF2B5EF4-FFF2-40B4-BE49-F238E27FC236}">
                <a16:creationId xmlns:a16="http://schemas.microsoft.com/office/drawing/2014/main" id="{F095F797-F812-6E41-9090-390AD1A9A126}"/>
              </a:ext>
            </a:extLst>
          </p:cNvPr>
          <p:cNvSpPr txBox="1">
            <a:spLocks/>
          </p:cNvSpPr>
          <p:nvPr/>
        </p:nvSpPr>
        <p:spPr>
          <a:xfrm>
            <a:off x="5924939" y="2543545"/>
            <a:ext cx="3749040" cy="278130"/>
          </a:xfrm>
          <a:prstGeom prst="rect">
            <a:avLst/>
          </a:prstGeom>
        </p:spPr>
        <p:txBody>
          <a:bodyPr/>
          <a:lstStyle>
            <a:lvl1pPr marL="0" indent="0" algn="l" rtl="0" eaLnBrk="1" fontAlgn="base" hangingPunct="1">
              <a:spcBef>
                <a:spcPct val="20000"/>
              </a:spcBef>
              <a:spcAft>
                <a:spcPct val="0"/>
              </a:spcAft>
              <a:buFont typeface="Arial" charset="0"/>
              <a:buNone/>
              <a:defRPr sz="1800" b="1" kern="1200">
                <a:solidFill>
                  <a:srgbClr val="008000"/>
                </a:solidFill>
                <a:latin typeface="Arial" pitchFamily="34" charset="0"/>
                <a:ea typeface="+mn-ea"/>
                <a:cs typeface="Arial" pitchFamily="34" charset="0"/>
              </a:defRPr>
            </a:lvl1pPr>
            <a:lvl2pPr marL="456502" indent="0" algn="l" rtl="0" eaLnBrk="1" fontAlgn="base" hangingPunct="1">
              <a:spcBef>
                <a:spcPct val="20000"/>
              </a:spcBef>
              <a:spcAft>
                <a:spcPct val="0"/>
              </a:spcAft>
              <a:buFont typeface="Arial" charset="0"/>
              <a:buNone/>
              <a:defRPr sz="1800" kern="1200">
                <a:solidFill>
                  <a:srgbClr val="404040"/>
                </a:solidFill>
                <a:latin typeface="Arial" pitchFamily="34" charset="0"/>
                <a:ea typeface="+mn-ea"/>
                <a:cs typeface="Arial" pitchFamily="34" charset="0"/>
              </a:defRPr>
            </a:lvl2pPr>
            <a:lvl3pPr marL="1138095"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3pPr>
            <a:lvl4pPr marL="1594598"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4pPr>
            <a:lvl5pPr marL="2051104"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5pPr>
            <a:lvl6pPr marL="2507205"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63060"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18914"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74769"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defTabSz="914400"/>
            <a:r>
              <a:rPr lang="en-US" dirty="0"/>
              <a:t>Approach and Results </a:t>
            </a:r>
          </a:p>
        </p:txBody>
      </p:sp>
      <p:sp>
        <p:nvSpPr>
          <p:cNvPr id="10" name="Text Placeholder 21">
            <a:extLst>
              <a:ext uri="{FF2B5EF4-FFF2-40B4-BE49-F238E27FC236}">
                <a16:creationId xmlns:a16="http://schemas.microsoft.com/office/drawing/2014/main" id="{19DA9F49-853D-3146-A395-3AD79BA5354B}"/>
              </a:ext>
            </a:extLst>
          </p:cNvPr>
          <p:cNvSpPr txBox="1">
            <a:spLocks/>
          </p:cNvSpPr>
          <p:nvPr/>
        </p:nvSpPr>
        <p:spPr>
          <a:xfrm>
            <a:off x="5924939" y="4102183"/>
            <a:ext cx="3749040" cy="278130"/>
          </a:xfrm>
          <a:prstGeom prst="rect">
            <a:avLst/>
          </a:prstGeom>
        </p:spPr>
        <p:txBody>
          <a:bodyPr/>
          <a:lstStyle>
            <a:lvl1pPr marL="0" indent="0" algn="l" rtl="0" eaLnBrk="1" fontAlgn="base" hangingPunct="1">
              <a:spcBef>
                <a:spcPct val="20000"/>
              </a:spcBef>
              <a:spcAft>
                <a:spcPct val="0"/>
              </a:spcAft>
              <a:buFont typeface="Arial" charset="0"/>
              <a:buNone/>
              <a:defRPr sz="1800" b="1" kern="1200">
                <a:solidFill>
                  <a:srgbClr val="008000"/>
                </a:solidFill>
                <a:latin typeface="Arial" pitchFamily="34" charset="0"/>
                <a:ea typeface="+mn-ea"/>
                <a:cs typeface="Arial" pitchFamily="34" charset="0"/>
              </a:defRPr>
            </a:lvl1pPr>
            <a:lvl2pPr marL="456502" indent="0" algn="l" rtl="0" eaLnBrk="1" fontAlgn="base" hangingPunct="1">
              <a:spcBef>
                <a:spcPct val="20000"/>
              </a:spcBef>
              <a:spcAft>
                <a:spcPct val="0"/>
              </a:spcAft>
              <a:buFont typeface="Arial" charset="0"/>
              <a:buNone/>
              <a:defRPr sz="1800" kern="1200">
                <a:solidFill>
                  <a:srgbClr val="404040"/>
                </a:solidFill>
                <a:latin typeface="Arial" pitchFamily="34" charset="0"/>
                <a:ea typeface="+mn-ea"/>
                <a:cs typeface="Arial" pitchFamily="34" charset="0"/>
              </a:defRPr>
            </a:lvl2pPr>
            <a:lvl3pPr marL="1138095"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3pPr>
            <a:lvl4pPr marL="1594598"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4pPr>
            <a:lvl5pPr marL="2051104"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5pPr>
            <a:lvl6pPr marL="2507205"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63060"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18914"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74769"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defTabSz="914400"/>
            <a:r>
              <a:rPr lang="en-US" dirty="0"/>
              <a:t>Significance</a:t>
            </a:r>
          </a:p>
        </p:txBody>
      </p:sp>
      <p:sp>
        <p:nvSpPr>
          <p:cNvPr id="11" name="Text Placeholder 21">
            <a:extLst>
              <a:ext uri="{FF2B5EF4-FFF2-40B4-BE49-F238E27FC236}">
                <a16:creationId xmlns:a16="http://schemas.microsoft.com/office/drawing/2014/main" id="{7D139619-7373-4C56-8868-37677A1357BD}"/>
              </a:ext>
            </a:extLst>
          </p:cNvPr>
          <p:cNvSpPr txBox="1">
            <a:spLocks/>
          </p:cNvSpPr>
          <p:nvPr/>
        </p:nvSpPr>
        <p:spPr>
          <a:xfrm>
            <a:off x="5924939" y="759576"/>
            <a:ext cx="3749040" cy="278130"/>
          </a:xfrm>
          <a:prstGeom prst="rect">
            <a:avLst/>
          </a:prstGeom>
        </p:spPr>
        <p:txBody>
          <a:bodyPr/>
          <a:lstStyle>
            <a:lvl1pPr marL="0" indent="0" algn="l" rtl="0" eaLnBrk="1" fontAlgn="base" hangingPunct="1">
              <a:spcBef>
                <a:spcPct val="20000"/>
              </a:spcBef>
              <a:spcAft>
                <a:spcPct val="0"/>
              </a:spcAft>
              <a:buFont typeface="Arial" charset="0"/>
              <a:buNone/>
              <a:defRPr sz="1800" b="1" kern="1200">
                <a:solidFill>
                  <a:srgbClr val="008000"/>
                </a:solidFill>
                <a:latin typeface="Arial" pitchFamily="34" charset="0"/>
                <a:ea typeface="+mn-ea"/>
                <a:cs typeface="Arial" pitchFamily="34" charset="0"/>
              </a:defRPr>
            </a:lvl1pPr>
            <a:lvl2pPr marL="456502" indent="0" algn="l" rtl="0" eaLnBrk="1" fontAlgn="base" hangingPunct="1">
              <a:spcBef>
                <a:spcPct val="20000"/>
              </a:spcBef>
              <a:spcAft>
                <a:spcPct val="0"/>
              </a:spcAft>
              <a:buFont typeface="Arial" charset="0"/>
              <a:buNone/>
              <a:defRPr sz="1800" kern="1200">
                <a:solidFill>
                  <a:srgbClr val="404040"/>
                </a:solidFill>
                <a:latin typeface="Arial" pitchFamily="34" charset="0"/>
                <a:ea typeface="+mn-ea"/>
                <a:cs typeface="Arial" pitchFamily="34" charset="0"/>
              </a:defRPr>
            </a:lvl2pPr>
            <a:lvl3pPr marL="1138095"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3pPr>
            <a:lvl4pPr marL="1594598"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4pPr>
            <a:lvl5pPr marL="2051104"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5pPr>
            <a:lvl6pPr marL="2507205"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63060"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18914"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74769"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defTabSz="914400"/>
            <a:r>
              <a:rPr lang="en-US" dirty="0"/>
              <a:t>Scientific Challenges</a:t>
            </a:r>
          </a:p>
        </p:txBody>
      </p:sp>
      <p:sp>
        <p:nvSpPr>
          <p:cNvPr id="4" name="TextBox 3">
            <a:extLst>
              <a:ext uri="{FF2B5EF4-FFF2-40B4-BE49-F238E27FC236}">
                <a16:creationId xmlns:a16="http://schemas.microsoft.com/office/drawing/2014/main" id="{0D59A93B-E07A-8762-D556-4B5936394032}"/>
              </a:ext>
            </a:extLst>
          </p:cNvPr>
          <p:cNvSpPr txBox="1"/>
          <p:nvPr/>
        </p:nvSpPr>
        <p:spPr>
          <a:xfrm>
            <a:off x="297392" y="3357818"/>
            <a:ext cx="5148660" cy="769441"/>
          </a:xfrm>
          <a:prstGeom prst="rect">
            <a:avLst/>
          </a:prstGeom>
          <a:noFill/>
        </p:spPr>
        <p:txBody>
          <a:bodyPr wrap="square" rtlCol="0">
            <a:spAutoFit/>
          </a:bodyPr>
          <a:lstStyle/>
          <a:p>
            <a:pPr algn="ctr"/>
            <a:r>
              <a:rPr lang="en-US" sz="1100" dirty="0"/>
              <a:t>Caption: The Risk Ratio (RR) of extreme rainfall. An RR value of 2 means that an event is 2 times more likely to occur in a future climate. Regions in dark blue color (e.g., Pacific Mountain ranges, Rockies, Himalayas) have high risk of rainfall extremes in a future climate.</a:t>
            </a:r>
          </a:p>
        </p:txBody>
      </p:sp>
      <p:pic>
        <p:nvPicPr>
          <p:cNvPr id="14" name="Content Placeholder 13" descr="A close-up of a map of the earth&#10;&#10;Description automatically generated with low confidence">
            <a:extLst>
              <a:ext uri="{FF2B5EF4-FFF2-40B4-BE49-F238E27FC236}">
                <a16:creationId xmlns:a16="http://schemas.microsoft.com/office/drawing/2014/main" id="{B3B9675F-E11B-5330-E529-CC1A03C11955}"/>
              </a:ext>
            </a:extLst>
          </p:cNvPr>
          <p:cNvPicPr>
            <a:picLocks noGrp="1" noChangeAspect="1"/>
          </p:cNvPicPr>
          <p:nvPr>
            <p:ph sz="quarter" idx="31"/>
          </p:nvPr>
        </p:nvPicPr>
        <p:blipFill rotWithShape="1">
          <a:blip r:embed="rId3"/>
          <a:srcRect t="16629" b="9419"/>
          <a:stretch/>
        </p:blipFill>
        <p:spPr>
          <a:xfrm>
            <a:off x="19050" y="873555"/>
            <a:ext cx="5905500" cy="2456597"/>
          </a:xfrm>
        </p:spPr>
      </p:pic>
      <p:pic>
        <p:nvPicPr>
          <p:cNvPr id="15" name="Picture 14">
            <a:extLst>
              <a:ext uri="{FF2B5EF4-FFF2-40B4-BE49-F238E27FC236}">
                <a16:creationId xmlns:a16="http://schemas.microsoft.com/office/drawing/2014/main" id="{FF879F1B-BF0A-D2B3-D233-FA51FDDFF3D0}"/>
              </a:ext>
            </a:extLst>
          </p:cNvPr>
          <p:cNvPicPr>
            <a:picLocks noChangeAspect="1"/>
          </p:cNvPicPr>
          <p:nvPr/>
        </p:nvPicPr>
        <p:blipFill>
          <a:blip r:embed="rId4"/>
          <a:stretch>
            <a:fillRect/>
          </a:stretch>
        </p:blipFill>
        <p:spPr>
          <a:xfrm>
            <a:off x="3958300" y="6316094"/>
            <a:ext cx="2470611" cy="496370"/>
          </a:xfrm>
          <a:prstGeom prst="rect">
            <a:avLst/>
          </a:prstGeom>
        </p:spPr>
      </p:pic>
      <p:pic>
        <p:nvPicPr>
          <p:cNvPr id="22" name="Picture 21" descr="A blue water drop and waves&#10;&#10;Description automatically generated with low confidence">
            <a:extLst>
              <a:ext uri="{FF2B5EF4-FFF2-40B4-BE49-F238E27FC236}">
                <a16:creationId xmlns:a16="http://schemas.microsoft.com/office/drawing/2014/main" id="{A28134BC-DC6C-D20B-910E-B03C8507AB1F}"/>
              </a:ext>
            </a:extLst>
          </p:cNvPr>
          <p:cNvPicPr>
            <a:picLocks noChangeAspect="1"/>
          </p:cNvPicPr>
          <p:nvPr/>
        </p:nvPicPr>
        <p:blipFill>
          <a:blip r:embed="rId5"/>
          <a:stretch>
            <a:fillRect/>
          </a:stretch>
        </p:blipFill>
        <p:spPr>
          <a:xfrm>
            <a:off x="7047608" y="6311054"/>
            <a:ext cx="386966" cy="479638"/>
          </a:xfrm>
          <a:prstGeom prst="rect">
            <a:avLst/>
          </a:prstGeom>
        </p:spPr>
      </p:pic>
    </p:spTree>
    <p:extLst>
      <p:ext uri="{BB962C8B-B14F-4D97-AF65-F5344CB8AC3E}">
        <p14:creationId xmlns:p14="http://schemas.microsoft.com/office/powerpoint/2010/main" val="3352585012"/>
      </p:ext>
    </p:extLst>
  </p:cSld>
  <p:clrMapOvr>
    <a:masterClrMapping/>
  </p:clrMapOvr>
</p:sld>
</file>

<file path=ppt/theme/theme1.xml><?xml version="1.0" encoding="utf-8"?>
<a:theme xmlns:a="http://schemas.openxmlformats.org/drawingml/2006/main" name="Other EESA Highlights (not DOE-SC)">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DOE-SC EESA Highlights">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3191</TotalTime>
  <Words>310</Words>
  <Application>Microsoft Office PowerPoint</Application>
  <PresentationFormat>Widescreen</PresentationFormat>
  <Paragraphs>11</Paragraphs>
  <Slides>1</Slides>
  <Notes>0</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1</vt:i4>
      </vt:variant>
    </vt:vector>
  </HeadingPairs>
  <TitlesOfParts>
    <vt:vector size="5" baseType="lpstr">
      <vt:lpstr>Arial</vt:lpstr>
      <vt:lpstr>Calibri</vt:lpstr>
      <vt:lpstr>Other EESA Highlights (not DOE-SC)</vt:lpstr>
      <vt:lpstr>DOE-SC EESA Highlights</vt:lpstr>
      <vt:lpstr>A warming-induced reduction in snow fraction amplifies rainfall extremes</vt:lpstr>
    </vt:vector>
  </TitlesOfParts>
  <Company>LBNL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Maryann Villavert</dc:creator>
  <cp:lastModifiedBy>Ombadi, Mohammed</cp:lastModifiedBy>
  <cp:revision>100</cp:revision>
  <dcterms:created xsi:type="dcterms:W3CDTF">2016-02-10T19:06:12Z</dcterms:created>
  <dcterms:modified xsi:type="dcterms:W3CDTF">2023-06-27T22:46:47Z</dcterms:modified>
</cp:coreProperties>
</file>