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50" autoAdjust="0"/>
    <p:restoredTop sz="94559" autoAdjust="0"/>
  </p:normalViewPr>
  <p:slideViewPr>
    <p:cSldViewPr snapToGrid="0" snapToObjects="1">
      <p:cViewPr varScale="1">
        <p:scale>
          <a:sx n="98" d="100"/>
          <a:sy n="98" d="100"/>
        </p:scale>
        <p:origin x="1578" y="72"/>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609555" rtl="0" eaLnBrk="1" latinLnBrk="0" hangingPunct="1">
      <a:defRPr sz="1600" kern="1200">
        <a:solidFill>
          <a:schemeClr val="tx1"/>
        </a:solidFill>
        <a:latin typeface="+mn-lt"/>
        <a:ea typeface="+mn-ea"/>
        <a:cs typeface="+mn-cs"/>
      </a:defRPr>
    </a:lvl1pPr>
    <a:lvl2pPr marL="609555" algn="l" defTabSz="609555" rtl="0" eaLnBrk="1" latinLnBrk="0" hangingPunct="1">
      <a:defRPr sz="1600" kern="1200">
        <a:solidFill>
          <a:schemeClr val="tx1"/>
        </a:solidFill>
        <a:latin typeface="+mn-lt"/>
        <a:ea typeface="+mn-ea"/>
        <a:cs typeface="+mn-cs"/>
      </a:defRPr>
    </a:lvl2pPr>
    <a:lvl3pPr marL="1219110" algn="l" defTabSz="609555" rtl="0" eaLnBrk="1" latinLnBrk="0" hangingPunct="1">
      <a:defRPr sz="1600" kern="1200">
        <a:solidFill>
          <a:schemeClr val="tx1"/>
        </a:solidFill>
        <a:latin typeface="+mn-lt"/>
        <a:ea typeface="+mn-ea"/>
        <a:cs typeface="+mn-cs"/>
      </a:defRPr>
    </a:lvl3pPr>
    <a:lvl4pPr marL="1828664" algn="l" defTabSz="609555" rtl="0" eaLnBrk="1" latinLnBrk="0" hangingPunct="1">
      <a:defRPr sz="1600" kern="1200">
        <a:solidFill>
          <a:schemeClr val="tx1"/>
        </a:solidFill>
        <a:latin typeface="+mn-lt"/>
        <a:ea typeface="+mn-ea"/>
        <a:cs typeface="+mn-cs"/>
      </a:defRPr>
    </a:lvl4pPr>
    <a:lvl5pPr marL="2438218" algn="l" defTabSz="609555" rtl="0" eaLnBrk="1" latinLnBrk="0" hangingPunct="1">
      <a:defRPr sz="1600" kern="1200">
        <a:solidFill>
          <a:schemeClr val="tx1"/>
        </a:solidFill>
        <a:latin typeface="+mn-lt"/>
        <a:ea typeface="+mn-ea"/>
        <a:cs typeface="+mn-cs"/>
      </a:defRPr>
    </a:lvl5pPr>
    <a:lvl6pPr marL="3047772" algn="l" defTabSz="609555" rtl="0" eaLnBrk="1" latinLnBrk="0" hangingPunct="1">
      <a:defRPr sz="1600" kern="1200">
        <a:solidFill>
          <a:schemeClr val="tx1"/>
        </a:solidFill>
        <a:latin typeface="+mn-lt"/>
        <a:ea typeface="+mn-ea"/>
        <a:cs typeface="+mn-cs"/>
      </a:defRPr>
    </a:lvl6pPr>
    <a:lvl7pPr marL="3657327" algn="l" defTabSz="609555" rtl="0" eaLnBrk="1" latinLnBrk="0" hangingPunct="1">
      <a:defRPr sz="1600" kern="1200">
        <a:solidFill>
          <a:schemeClr val="tx1"/>
        </a:solidFill>
        <a:latin typeface="+mn-lt"/>
        <a:ea typeface="+mn-ea"/>
        <a:cs typeface="+mn-cs"/>
      </a:defRPr>
    </a:lvl7pPr>
    <a:lvl8pPr marL="4266880" algn="l" defTabSz="609555" rtl="0" eaLnBrk="1" latinLnBrk="0" hangingPunct="1">
      <a:defRPr sz="1600" kern="1200">
        <a:solidFill>
          <a:schemeClr val="tx1"/>
        </a:solidFill>
        <a:latin typeface="+mn-lt"/>
        <a:ea typeface="+mn-ea"/>
        <a:cs typeface="+mn-cs"/>
      </a:defRPr>
    </a:lvl8pPr>
    <a:lvl9pPr marL="4876435" algn="l" defTabSz="60955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3"/>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8661" y="782959"/>
            <a:ext cx="4467979"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6933" y="5553960"/>
            <a:ext cx="4469707"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4517125" y="1079052"/>
            <a:ext cx="7715033" cy="1214209"/>
          </a:xfrm>
          <a:prstGeom prst="rect">
            <a:avLst/>
          </a:prstGeom>
        </p:spPr>
        <p:txBody>
          <a:bodyPr/>
          <a:lstStyle>
            <a:lvl1pPr marL="228584">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4517125" y="2641151"/>
            <a:ext cx="7715033" cy="1212396"/>
          </a:xfrm>
          <a:prstGeom prst="rect">
            <a:avLst/>
          </a:prstGeom>
        </p:spPr>
        <p:txBody>
          <a:bodyPr/>
          <a:lstStyle>
            <a:lvl1pPr marL="228584">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17125" y="4214362"/>
            <a:ext cx="7715033" cy="2034041"/>
          </a:xfrm>
          <a:prstGeom prst="rect">
            <a:avLst/>
          </a:prstGeom>
        </p:spPr>
        <p:txBody>
          <a:bodyPr>
            <a:normAutofit/>
          </a:bodyPr>
          <a:lstStyle>
            <a:lvl1pPr marL="285730" indent="-28573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9600" y="6248404"/>
            <a:ext cx="1016000" cy="593313"/>
          </a:xfrm>
          <a:prstGeom prst="rect">
            <a:avLst/>
          </a:prstGeom>
        </p:spPr>
      </p:pic>
      <p:sp>
        <p:nvSpPr>
          <p:cNvPr id="52" name="Picture Placeholder 51"/>
          <p:cNvSpPr>
            <a:spLocks noGrp="1"/>
          </p:cNvSpPr>
          <p:nvPr>
            <p:ph type="pic" sz="quarter" idx="36" hasCustomPrompt="1"/>
          </p:nvPr>
        </p:nvSpPr>
        <p:spPr>
          <a:xfrm>
            <a:off x="4516969" y="6323017"/>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463132" y="6330637"/>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9273579" y="6248401"/>
            <a:ext cx="1318628"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5" y="330200"/>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780">
              <a:defRPr/>
            </a:pPr>
            <a:endParaRPr lang="en-US" sz="1800">
              <a:solidFill>
                <a:prstClr val="white"/>
              </a:solidFill>
            </a:endParaRPr>
          </a:p>
        </p:txBody>
      </p:sp>
      <p:sp>
        <p:nvSpPr>
          <p:cNvPr id="4" name="Wave 3"/>
          <p:cNvSpPr/>
          <p:nvPr userDrawn="1"/>
        </p:nvSpPr>
        <p:spPr>
          <a:xfrm>
            <a:off x="4238" y="311153"/>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780">
              <a:defRPr/>
            </a:pPr>
            <a:endParaRPr lang="en-US" sz="1800">
              <a:solidFill>
                <a:prstClr val="white"/>
              </a:solidFill>
            </a:endParaRPr>
          </a:p>
        </p:txBody>
      </p:sp>
      <p:sp>
        <p:nvSpPr>
          <p:cNvPr id="5" name="Wave 4"/>
          <p:cNvSpPr/>
          <p:nvPr userDrawn="1"/>
        </p:nvSpPr>
        <p:spPr>
          <a:xfrm>
            <a:off x="5" y="263525"/>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780">
              <a:defRPr/>
            </a:pPr>
            <a:endParaRPr lang="en-US" sz="1800">
              <a:solidFill>
                <a:prstClr val="white"/>
              </a:solidFill>
            </a:endParaRPr>
          </a:p>
        </p:txBody>
      </p:sp>
      <p:sp>
        <p:nvSpPr>
          <p:cNvPr id="6" name="Wave 5"/>
          <p:cNvSpPr/>
          <p:nvPr userDrawn="1"/>
        </p:nvSpPr>
        <p:spPr>
          <a:xfrm>
            <a:off x="0" y="65088"/>
            <a:ext cx="12192000" cy="361951"/>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780">
              <a:defRPr/>
            </a:pPr>
            <a:endParaRPr lang="en-US" sz="1800">
              <a:solidFill>
                <a:prstClr val="white"/>
              </a:solidFill>
            </a:endParaRPr>
          </a:p>
        </p:txBody>
      </p:sp>
      <p:sp>
        <p:nvSpPr>
          <p:cNvPr id="7" name="Rectangle 6"/>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780">
              <a:defRPr/>
            </a:pPr>
            <a:endParaRPr lang="en-US" sz="1800" dirty="0">
              <a:solidFill>
                <a:prstClr val="white"/>
              </a:solidFill>
            </a:endParaRPr>
          </a:p>
        </p:txBody>
      </p:sp>
      <p:sp>
        <p:nvSpPr>
          <p:cNvPr id="8" name="Wave 7"/>
          <p:cNvSpPr/>
          <p:nvPr userDrawn="1"/>
        </p:nvSpPr>
        <p:spPr>
          <a:xfrm>
            <a:off x="-4233" y="557213"/>
            <a:ext cx="12196233" cy="233363"/>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780">
              <a:defRPr/>
            </a:pPr>
            <a:endParaRPr lang="en-US" sz="1800">
              <a:solidFill>
                <a:prstClr val="white"/>
              </a:solidFill>
            </a:endParaRPr>
          </a:p>
        </p:txBody>
      </p:sp>
      <p:sp>
        <p:nvSpPr>
          <p:cNvPr id="9" name="Title Placeholder 1"/>
          <p:cNvSpPr>
            <a:spLocks noGrp="1"/>
          </p:cNvSpPr>
          <p:nvPr>
            <p:ph type="title" hasCustomPrompt="1"/>
          </p:nvPr>
        </p:nvSpPr>
        <p:spPr bwMode="auto">
          <a:xfrm>
            <a:off x="0" y="3"/>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8661" y="782959"/>
            <a:ext cx="4467979"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6933" y="5553960"/>
            <a:ext cx="4469707"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4517125" y="1079052"/>
            <a:ext cx="7715033" cy="1214209"/>
          </a:xfrm>
          <a:prstGeom prst="rect">
            <a:avLst/>
          </a:prstGeom>
        </p:spPr>
        <p:txBody>
          <a:bodyPr/>
          <a:lstStyle>
            <a:lvl1pPr marL="228584">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4517125" y="2641151"/>
            <a:ext cx="7715033" cy="1212396"/>
          </a:xfrm>
          <a:prstGeom prst="rect">
            <a:avLst/>
          </a:prstGeom>
        </p:spPr>
        <p:txBody>
          <a:bodyPr/>
          <a:lstStyle>
            <a:lvl1pPr marL="228584">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4517125" y="4214362"/>
            <a:ext cx="7715033" cy="2034041"/>
          </a:xfrm>
          <a:prstGeom prst="rect">
            <a:avLst/>
          </a:prstGeom>
        </p:spPr>
        <p:txBody>
          <a:bodyPr>
            <a:normAutofit/>
          </a:bodyPr>
          <a:lstStyle>
            <a:lvl1pPr marL="285730" indent="-28573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9600" y="6248404"/>
            <a:ext cx="1016000" cy="593313"/>
          </a:xfrm>
          <a:prstGeom prst="rect">
            <a:avLst/>
          </a:prstGeom>
        </p:spPr>
      </p:pic>
      <p:sp>
        <p:nvSpPr>
          <p:cNvPr id="20" name="Picture Placeholder 51"/>
          <p:cNvSpPr>
            <a:spLocks noGrp="1"/>
          </p:cNvSpPr>
          <p:nvPr>
            <p:ph type="pic" sz="quarter" idx="36" hasCustomPrompt="1"/>
          </p:nvPr>
        </p:nvSpPr>
        <p:spPr>
          <a:xfrm>
            <a:off x="4516969" y="6323017"/>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463132" y="6330637"/>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9273579" y="6248401"/>
            <a:ext cx="1318628"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9" y="-4626"/>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1" name="Text Placeholder 30"/>
          <p:cNvSpPr>
            <a:spLocks noGrp="1"/>
          </p:cNvSpPr>
          <p:nvPr>
            <p:ph type="body" sz="quarter" idx="26"/>
          </p:nvPr>
        </p:nvSpPr>
        <p:spPr>
          <a:xfrm>
            <a:off x="16933" y="5553960"/>
            <a:ext cx="4469707" cy="688293"/>
          </a:xfrm>
          <a:prstGeom prst="rect">
            <a:avLst/>
          </a:prstGeom>
        </p:spPr>
        <p:txBody>
          <a:bodyPr>
            <a:noAutofit/>
          </a:bodyPr>
          <a:lstStyle>
            <a:lvl1pPr algn="just">
              <a:lnSpc>
                <a:spcPts val="1000"/>
              </a:lnSpc>
              <a:spcBef>
                <a:spcPts val="0"/>
              </a:spcBef>
              <a:defRPr sz="1000" b="0"/>
            </a:lvl1pPr>
          </a:lstStyle>
          <a:p>
            <a:pPr lvl="0"/>
            <a:endParaRPr lang="en-US" dirty="0"/>
          </a:p>
        </p:txBody>
      </p:sp>
      <p:sp>
        <p:nvSpPr>
          <p:cNvPr id="44" name="Text Placeholder 23"/>
          <p:cNvSpPr>
            <a:spLocks noGrp="1"/>
          </p:cNvSpPr>
          <p:nvPr>
            <p:ph type="body" sz="quarter" idx="30"/>
          </p:nvPr>
        </p:nvSpPr>
        <p:spPr>
          <a:xfrm>
            <a:off x="4517125" y="1269894"/>
            <a:ext cx="7715033" cy="1023367"/>
          </a:xfrm>
          <a:prstGeom prst="rect">
            <a:avLst/>
          </a:prstGeom>
        </p:spPr>
        <p:txBody>
          <a:bodyPr/>
          <a:lstStyle>
            <a:lvl1pPr marL="228584">
              <a:defRPr sz="1600" b="0">
                <a:solidFill>
                  <a:schemeClr val="tx1"/>
                </a:solidFill>
              </a:defRPr>
            </a:lvl1pPr>
          </a:lstStyle>
          <a:p>
            <a:pPr lvl="0"/>
            <a:endParaRPr lang="en-US" dirty="0"/>
          </a:p>
        </p:txBody>
      </p:sp>
      <p:sp>
        <p:nvSpPr>
          <p:cNvPr id="46" name="Text Placeholder 23"/>
          <p:cNvSpPr>
            <a:spLocks noGrp="1"/>
          </p:cNvSpPr>
          <p:nvPr>
            <p:ph type="body" sz="quarter" idx="34"/>
          </p:nvPr>
        </p:nvSpPr>
        <p:spPr>
          <a:xfrm>
            <a:off x="4527457" y="3124845"/>
            <a:ext cx="7715033" cy="749367"/>
          </a:xfrm>
          <a:prstGeom prst="rect">
            <a:avLst/>
          </a:prstGeom>
        </p:spPr>
        <p:txBody>
          <a:bodyPr/>
          <a:lstStyle>
            <a:lvl1pPr marL="228584">
              <a:defRPr sz="1600" b="0">
                <a:solidFill>
                  <a:schemeClr val="tx1"/>
                </a:solidFill>
              </a:defRPr>
            </a:lvl1pPr>
          </a:lstStyle>
          <a:p>
            <a:pPr lvl="0"/>
            <a:endParaRPr lang="en-US" dirty="0"/>
          </a:p>
        </p:txBody>
      </p:sp>
      <p:sp>
        <p:nvSpPr>
          <p:cNvPr id="47" name="Text Placeholder 34"/>
          <p:cNvSpPr>
            <a:spLocks noGrp="1"/>
          </p:cNvSpPr>
          <p:nvPr>
            <p:ph type="body" sz="quarter" idx="35"/>
          </p:nvPr>
        </p:nvSpPr>
        <p:spPr>
          <a:xfrm>
            <a:off x="4517125" y="4478904"/>
            <a:ext cx="7715033" cy="946981"/>
          </a:xfrm>
          <a:prstGeom prst="rect">
            <a:avLst/>
          </a:prstGeom>
        </p:spPr>
        <p:txBody>
          <a:bodyPr>
            <a:normAutofit/>
          </a:bodyPr>
          <a:lstStyle>
            <a:lvl1pPr marL="285730" indent="-285730">
              <a:buFont typeface="Arial" panose="020B0604020202020204" pitchFamily="34" charset="0"/>
              <a:buChar char="‒"/>
              <a:defRPr sz="1400" b="0">
                <a:solidFill>
                  <a:schemeClr val="tx1"/>
                </a:solidFill>
              </a:defRPr>
            </a:lvl1pPr>
          </a:lstStyle>
          <a:p>
            <a:pPr lvl="0"/>
            <a:endParaRPr lang="en-US" dirty="0"/>
          </a:p>
        </p:txBody>
      </p:sp>
      <p:pic>
        <p:nvPicPr>
          <p:cNvPr id="48" name="Picture 9" descr="horizontal-logo-green-text.jpg"/>
          <p:cNvPicPr>
            <a:picLocks noChangeAspect="1"/>
          </p:cNvPicPr>
          <p:nvPr userDrawn="1"/>
        </p:nvPicPr>
        <p:blipFill>
          <a:blip r:embed="rId3" cstate="print"/>
          <a:srcRect/>
          <a:stretch>
            <a:fillRect/>
          </a:stretch>
        </p:blipFill>
        <p:spPr bwMode="auto">
          <a:xfrm>
            <a:off x="609600" y="6354777"/>
            <a:ext cx="32512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9600" y="6248404"/>
            <a:ext cx="1016000" cy="593313"/>
          </a:xfrm>
          <a:prstGeom prst="rect">
            <a:avLst/>
          </a:prstGeom>
        </p:spPr>
      </p:pic>
      <p:sp>
        <p:nvSpPr>
          <p:cNvPr id="52" name="Picture Placeholder 51"/>
          <p:cNvSpPr>
            <a:spLocks noGrp="1"/>
          </p:cNvSpPr>
          <p:nvPr>
            <p:ph type="pic" sz="quarter" idx="36" hasCustomPrompt="1"/>
          </p:nvPr>
        </p:nvSpPr>
        <p:spPr>
          <a:xfrm>
            <a:off x="4516969" y="6323017"/>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
        <p:nvSpPr>
          <p:cNvPr id="2" name="TextBox 1">
            <a:extLst>
              <a:ext uri="{FF2B5EF4-FFF2-40B4-BE49-F238E27FC236}">
                <a16:creationId xmlns:a16="http://schemas.microsoft.com/office/drawing/2014/main" id="{D5CE3D77-9788-BEB8-5989-67B3B786E57D}"/>
              </a:ext>
            </a:extLst>
          </p:cNvPr>
          <p:cNvSpPr txBox="1"/>
          <p:nvPr userDrawn="1"/>
        </p:nvSpPr>
        <p:spPr>
          <a:xfrm>
            <a:off x="6452562" y="897150"/>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9" y="-4626"/>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p:nvPr>
        </p:nvSpPr>
        <p:spPr>
          <a:xfrm>
            <a:off x="92989" y="826891"/>
            <a:ext cx="3862224" cy="4762900"/>
          </a:xfrm>
          <a:prstGeom prst="rect">
            <a:avLst/>
          </a:prstGeom>
        </p:spPr>
        <p:txBody>
          <a:bodyPr/>
          <a:lstStyle>
            <a:lvl1pPr>
              <a:defRPr sz="1800" b="0" baseline="0">
                <a:solidFill>
                  <a:srgbClr val="008000"/>
                </a:solidFill>
              </a:defRPr>
            </a:lvl1pPr>
            <a:lvl2pPr>
              <a:defRPr sz="1400"/>
            </a:lvl2pPr>
          </a:lstStyle>
          <a:p>
            <a:pPr lvl="1"/>
            <a:endParaRPr lang="en-US" dirty="0"/>
          </a:p>
        </p:txBody>
      </p:sp>
      <p:sp>
        <p:nvSpPr>
          <p:cNvPr id="41" name="Text Placeholder 30"/>
          <p:cNvSpPr>
            <a:spLocks noGrp="1"/>
          </p:cNvSpPr>
          <p:nvPr>
            <p:ph type="body" sz="quarter" idx="26" hasCustomPrompt="1"/>
          </p:nvPr>
        </p:nvSpPr>
        <p:spPr>
          <a:xfrm>
            <a:off x="16933" y="5553960"/>
            <a:ext cx="4469707"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4517125" y="1079052"/>
            <a:ext cx="7715033" cy="1214209"/>
          </a:xfrm>
          <a:prstGeom prst="rect">
            <a:avLst/>
          </a:prstGeom>
        </p:spPr>
        <p:txBody>
          <a:bodyPr/>
          <a:lstStyle>
            <a:lvl1pPr marL="228584">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4517125" y="3429000"/>
            <a:ext cx="7715033" cy="424544"/>
          </a:xfrm>
          <a:prstGeom prst="rect">
            <a:avLst/>
          </a:prstGeom>
        </p:spPr>
        <p:txBody>
          <a:bodyPr/>
          <a:lstStyle>
            <a:lvl1pPr marL="228584">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17125" y="5062783"/>
            <a:ext cx="7715033" cy="1185620"/>
          </a:xfrm>
          <a:prstGeom prst="rect">
            <a:avLst/>
          </a:prstGeom>
        </p:spPr>
        <p:txBody>
          <a:bodyPr>
            <a:normAutofit/>
          </a:bodyPr>
          <a:lstStyle>
            <a:lvl1pPr marL="285730" indent="-28573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609600" y="6354777"/>
            <a:ext cx="32512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8940800" y="6323281"/>
            <a:ext cx="180220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69600" y="6248404"/>
            <a:ext cx="1016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51572" y="6294124"/>
            <a:ext cx="73152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7947435" y="6293642"/>
            <a:ext cx="731520" cy="5240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9055" y="5308603"/>
            <a:ext cx="4497916"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9" y="-4626"/>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5" y="782959"/>
            <a:ext cx="5906279"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4"/>
            <a:ext cx="4500035"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43" y="1079053"/>
            <a:ext cx="6307215" cy="1214209"/>
          </a:xfrm>
          <a:prstGeom prst="rect">
            <a:avLst/>
          </a:prstGeom>
        </p:spPr>
        <p:txBody>
          <a:bodyPr/>
          <a:lstStyle>
            <a:lvl1pPr marL="228584">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43" y="2641151"/>
            <a:ext cx="6307215" cy="1212396"/>
          </a:xfrm>
          <a:prstGeom prst="rect">
            <a:avLst/>
          </a:prstGeom>
        </p:spPr>
        <p:txBody>
          <a:bodyPr/>
          <a:lstStyle>
            <a:lvl1pPr marL="228584">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43" y="4214364"/>
            <a:ext cx="6307215" cy="2034041"/>
          </a:xfrm>
          <a:prstGeom prst="rect">
            <a:avLst/>
          </a:prstGeom>
        </p:spPr>
        <p:txBody>
          <a:bodyPr>
            <a:normAutofit/>
          </a:bodyPr>
          <a:lstStyle>
            <a:lvl1pPr marL="285730" indent="-28573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8"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7"/>
            <a:ext cx="822064" cy="640080"/>
          </a:xfrm>
          <a:prstGeom prst="rect">
            <a:avLst/>
          </a:prstGeom>
        </p:spPr>
      </p:pic>
      <p:sp>
        <p:nvSpPr>
          <p:cNvPr id="24" name="Picture Placeholder 51"/>
          <p:cNvSpPr>
            <a:spLocks noGrp="1"/>
          </p:cNvSpPr>
          <p:nvPr>
            <p:ph type="pic" sz="quarter" idx="37" hasCustomPrompt="1"/>
          </p:nvPr>
        </p:nvSpPr>
        <p:spPr>
          <a:xfrm>
            <a:off x="4516969" y="6323018"/>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1089098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17125" y="3906841"/>
            <a:ext cx="7715033" cy="278131"/>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32"/>
            <a:r>
              <a:rPr lang="en-US" sz="1800" dirty="0"/>
              <a:t>Research Details</a:t>
            </a:r>
          </a:p>
        </p:txBody>
      </p:sp>
      <p:sp>
        <p:nvSpPr>
          <p:cNvPr id="6" name="Text Placeholder 21"/>
          <p:cNvSpPr txBox="1">
            <a:spLocks/>
          </p:cNvSpPr>
          <p:nvPr userDrawn="1"/>
        </p:nvSpPr>
        <p:spPr>
          <a:xfrm>
            <a:off x="4517125" y="3010116"/>
            <a:ext cx="7715033"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32"/>
            <a:r>
              <a:rPr lang="en-US" sz="1800" dirty="0"/>
              <a:t>Significance and Impact</a:t>
            </a:r>
          </a:p>
        </p:txBody>
      </p:sp>
      <p:sp>
        <p:nvSpPr>
          <p:cNvPr id="7" name="Text Placeholder 21"/>
          <p:cNvSpPr txBox="1">
            <a:spLocks/>
          </p:cNvSpPr>
          <p:nvPr userDrawn="1"/>
        </p:nvSpPr>
        <p:spPr>
          <a:xfrm>
            <a:off x="4517125" y="782642"/>
            <a:ext cx="7715033" cy="27463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332"/>
            <a:r>
              <a:rPr lang="en-US" sz="180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9" algn="ctr" rtl="0" eaLnBrk="1" fontAlgn="base" hangingPunct="1">
        <a:spcBef>
          <a:spcPct val="0"/>
        </a:spcBef>
        <a:spcAft>
          <a:spcPct val="0"/>
        </a:spcAft>
        <a:defRPr sz="2400">
          <a:solidFill>
            <a:srgbClr val="106636"/>
          </a:solidFill>
          <a:latin typeface="Arial" charset="0"/>
          <a:cs typeface="Arial" charset="0"/>
        </a:defRPr>
      </a:lvl6pPr>
      <a:lvl7pPr marL="911643" algn="ctr" rtl="0" eaLnBrk="1" fontAlgn="base" hangingPunct="1">
        <a:spcBef>
          <a:spcPct val="0"/>
        </a:spcBef>
        <a:spcAft>
          <a:spcPct val="0"/>
        </a:spcAft>
        <a:defRPr sz="2400">
          <a:solidFill>
            <a:srgbClr val="106636"/>
          </a:solidFill>
          <a:latin typeface="Arial" charset="0"/>
          <a:cs typeface="Arial" charset="0"/>
        </a:defRPr>
      </a:lvl7pPr>
      <a:lvl8pPr marL="1367458" algn="ctr" rtl="0" eaLnBrk="1" fontAlgn="base" hangingPunct="1">
        <a:spcBef>
          <a:spcPct val="0"/>
        </a:spcBef>
        <a:spcAft>
          <a:spcPct val="0"/>
        </a:spcAft>
        <a:defRPr sz="2400">
          <a:solidFill>
            <a:srgbClr val="106636"/>
          </a:solidFill>
          <a:latin typeface="Arial" charset="0"/>
          <a:cs typeface="Arial" charset="0"/>
        </a:defRPr>
      </a:lvl8pPr>
      <a:lvl9pPr marL="1823284"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467"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10" indent="-22665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479" indent="-22665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0951" indent="-22665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017"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839"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659"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78"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43" rtl="0" eaLnBrk="1" latinLnBrk="0" hangingPunct="1">
        <a:defRPr sz="1800" kern="1200">
          <a:solidFill>
            <a:schemeClr val="tx1"/>
          </a:solidFill>
          <a:latin typeface="+mn-lt"/>
          <a:ea typeface="+mn-ea"/>
          <a:cs typeface="+mn-cs"/>
        </a:defRPr>
      </a:lvl1pPr>
      <a:lvl2pPr marL="455819" algn="l" defTabSz="911643" rtl="0" eaLnBrk="1" latinLnBrk="0" hangingPunct="1">
        <a:defRPr sz="1800" kern="1200">
          <a:solidFill>
            <a:schemeClr val="tx1"/>
          </a:solidFill>
          <a:latin typeface="+mn-lt"/>
          <a:ea typeface="+mn-ea"/>
          <a:cs typeface="+mn-cs"/>
        </a:defRPr>
      </a:lvl2pPr>
      <a:lvl3pPr marL="911643" algn="l" defTabSz="911643" rtl="0" eaLnBrk="1" latinLnBrk="0" hangingPunct="1">
        <a:defRPr sz="1800" kern="1200">
          <a:solidFill>
            <a:schemeClr val="tx1"/>
          </a:solidFill>
          <a:latin typeface="+mn-lt"/>
          <a:ea typeface="+mn-ea"/>
          <a:cs typeface="+mn-cs"/>
        </a:defRPr>
      </a:lvl3pPr>
      <a:lvl4pPr marL="1367458" algn="l" defTabSz="911643" rtl="0" eaLnBrk="1" latinLnBrk="0" hangingPunct="1">
        <a:defRPr sz="1800" kern="1200">
          <a:solidFill>
            <a:schemeClr val="tx1"/>
          </a:solidFill>
          <a:latin typeface="+mn-lt"/>
          <a:ea typeface="+mn-ea"/>
          <a:cs typeface="+mn-cs"/>
        </a:defRPr>
      </a:lvl4pPr>
      <a:lvl5pPr marL="1823284" algn="l" defTabSz="911643" rtl="0" eaLnBrk="1" latinLnBrk="0" hangingPunct="1">
        <a:defRPr sz="1800" kern="1200">
          <a:solidFill>
            <a:schemeClr val="tx1"/>
          </a:solidFill>
          <a:latin typeface="+mn-lt"/>
          <a:ea typeface="+mn-ea"/>
          <a:cs typeface="+mn-cs"/>
        </a:defRPr>
      </a:lvl5pPr>
      <a:lvl6pPr marL="2279102" algn="l" defTabSz="911643" rtl="0" eaLnBrk="1" latinLnBrk="0" hangingPunct="1">
        <a:defRPr sz="1800" kern="1200">
          <a:solidFill>
            <a:schemeClr val="tx1"/>
          </a:solidFill>
          <a:latin typeface="+mn-lt"/>
          <a:ea typeface="+mn-ea"/>
          <a:cs typeface="+mn-cs"/>
        </a:defRPr>
      </a:lvl6pPr>
      <a:lvl7pPr marL="2734925" algn="l" defTabSz="911643" rtl="0" eaLnBrk="1" latinLnBrk="0" hangingPunct="1">
        <a:defRPr sz="1800" kern="1200">
          <a:solidFill>
            <a:schemeClr val="tx1"/>
          </a:solidFill>
          <a:latin typeface="+mn-lt"/>
          <a:ea typeface="+mn-ea"/>
          <a:cs typeface="+mn-cs"/>
        </a:defRPr>
      </a:lvl7pPr>
      <a:lvl8pPr marL="3190747" algn="l" defTabSz="911643" rtl="0" eaLnBrk="1" latinLnBrk="0" hangingPunct="1">
        <a:defRPr sz="1800" kern="1200">
          <a:solidFill>
            <a:schemeClr val="tx1"/>
          </a:solidFill>
          <a:latin typeface="+mn-lt"/>
          <a:ea typeface="+mn-ea"/>
          <a:cs typeface="+mn-cs"/>
        </a:defRPr>
      </a:lvl8pPr>
      <a:lvl9pPr marL="3646568" algn="l" defTabSz="9116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9" algn="ctr" rtl="0" eaLnBrk="1" fontAlgn="base" hangingPunct="1">
        <a:spcBef>
          <a:spcPct val="0"/>
        </a:spcBef>
        <a:spcAft>
          <a:spcPct val="0"/>
        </a:spcAft>
        <a:defRPr sz="2400">
          <a:solidFill>
            <a:srgbClr val="106636"/>
          </a:solidFill>
          <a:latin typeface="Arial" charset="0"/>
          <a:cs typeface="Arial" charset="0"/>
        </a:defRPr>
      </a:lvl6pPr>
      <a:lvl7pPr marL="911643" algn="ctr" rtl="0" eaLnBrk="1" fontAlgn="base" hangingPunct="1">
        <a:spcBef>
          <a:spcPct val="0"/>
        </a:spcBef>
        <a:spcAft>
          <a:spcPct val="0"/>
        </a:spcAft>
        <a:defRPr sz="2400">
          <a:solidFill>
            <a:srgbClr val="106636"/>
          </a:solidFill>
          <a:latin typeface="Arial" charset="0"/>
          <a:cs typeface="Arial" charset="0"/>
        </a:defRPr>
      </a:lvl7pPr>
      <a:lvl8pPr marL="1367458" algn="ctr" rtl="0" eaLnBrk="1" fontAlgn="base" hangingPunct="1">
        <a:spcBef>
          <a:spcPct val="0"/>
        </a:spcBef>
        <a:spcAft>
          <a:spcPct val="0"/>
        </a:spcAft>
        <a:defRPr sz="2400">
          <a:solidFill>
            <a:srgbClr val="106636"/>
          </a:solidFill>
          <a:latin typeface="Arial" charset="0"/>
          <a:cs typeface="Arial" charset="0"/>
        </a:defRPr>
      </a:lvl8pPr>
      <a:lvl9pPr marL="1823284"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467"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10" indent="-22665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479" indent="-22665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0951" indent="-226656"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017"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839"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659"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78" indent="-227916" algn="l" defTabSz="9116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43" rtl="0" eaLnBrk="1" latinLnBrk="0" hangingPunct="1">
        <a:defRPr sz="1800" kern="1200">
          <a:solidFill>
            <a:schemeClr val="tx1"/>
          </a:solidFill>
          <a:latin typeface="+mn-lt"/>
          <a:ea typeface="+mn-ea"/>
          <a:cs typeface="+mn-cs"/>
        </a:defRPr>
      </a:lvl1pPr>
      <a:lvl2pPr marL="455819" algn="l" defTabSz="911643" rtl="0" eaLnBrk="1" latinLnBrk="0" hangingPunct="1">
        <a:defRPr sz="1800" kern="1200">
          <a:solidFill>
            <a:schemeClr val="tx1"/>
          </a:solidFill>
          <a:latin typeface="+mn-lt"/>
          <a:ea typeface="+mn-ea"/>
          <a:cs typeface="+mn-cs"/>
        </a:defRPr>
      </a:lvl2pPr>
      <a:lvl3pPr marL="911643" algn="l" defTabSz="911643" rtl="0" eaLnBrk="1" latinLnBrk="0" hangingPunct="1">
        <a:defRPr sz="1800" kern="1200">
          <a:solidFill>
            <a:schemeClr val="tx1"/>
          </a:solidFill>
          <a:latin typeface="+mn-lt"/>
          <a:ea typeface="+mn-ea"/>
          <a:cs typeface="+mn-cs"/>
        </a:defRPr>
      </a:lvl3pPr>
      <a:lvl4pPr marL="1367458" algn="l" defTabSz="911643" rtl="0" eaLnBrk="1" latinLnBrk="0" hangingPunct="1">
        <a:defRPr sz="1800" kern="1200">
          <a:solidFill>
            <a:schemeClr val="tx1"/>
          </a:solidFill>
          <a:latin typeface="+mn-lt"/>
          <a:ea typeface="+mn-ea"/>
          <a:cs typeface="+mn-cs"/>
        </a:defRPr>
      </a:lvl4pPr>
      <a:lvl5pPr marL="1823284" algn="l" defTabSz="911643" rtl="0" eaLnBrk="1" latinLnBrk="0" hangingPunct="1">
        <a:defRPr sz="1800" kern="1200">
          <a:solidFill>
            <a:schemeClr val="tx1"/>
          </a:solidFill>
          <a:latin typeface="+mn-lt"/>
          <a:ea typeface="+mn-ea"/>
          <a:cs typeface="+mn-cs"/>
        </a:defRPr>
      </a:lvl5pPr>
      <a:lvl6pPr marL="2279102" algn="l" defTabSz="911643" rtl="0" eaLnBrk="1" latinLnBrk="0" hangingPunct="1">
        <a:defRPr sz="1800" kern="1200">
          <a:solidFill>
            <a:schemeClr val="tx1"/>
          </a:solidFill>
          <a:latin typeface="+mn-lt"/>
          <a:ea typeface="+mn-ea"/>
          <a:cs typeface="+mn-cs"/>
        </a:defRPr>
      </a:lvl6pPr>
      <a:lvl7pPr marL="2734925" algn="l" defTabSz="911643" rtl="0" eaLnBrk="1" latinLnBrk="0" hangingPunct="1">
        <a:defRPr sz="1800" kern="1200">
          <a:solidFill>
            <a:schemeClr val="tx1"/>
          </a:solidFill>
          <a:latin typeface="+mn-lt"/>
          <a:ea typeface="+mn-ea"/>
          <a:cs typeface="+mn-cs"/>
        </a:defRPr>
      </a:lvl7pPr>
      <a:lvl8pPr marL="3190747" algn="l" defTabSz="911643" rtl="0" eaLnBrk="1" latinLnBrk="0" hangingPunct="1">
        <a:defRPr sz="1800" kern="1200">
          <a:solidFill>
            <a:schemeClr val="tx1"/>
          </a:solidFill>
          <a:latin typeface="+mn-lt"/>
          <a:ea typeface="+mn-ea"/>
          <a:cs typeface="+mn-cs"/>
        </a:defRPr>
      </a:lvl8pPr>
      <a:lvl9pPr marL="3646568" algn="l" defTabSz="9116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9">
            <a:extLst>
              <a:ext uri="{FF2B5EF4-FFF2-40B4-BE49-F238E27FC236}">
                <a16:creationId xmlns:a16="http://schemas.microsoft.com/office/drawing/2014/main" id="{8A2D53C7-4774-D3DE-70C0-01677BF07A9B}"/>
              </a:ext>
            </a:extLst>
          </p:cNvPr>
          <p:cNvSpPr>
            <a:spLocks noGrp="1"/>
          </p:cNvSpPr>
          <p:nvPr>
            <p:ph type="title"/>
          </p:nvPr>
        </p:nvSpPr>
        <p:spPr>
          <a:xfrm>
            <a:off x="842359" y="16051"/>
            <a:ext cx="10595956" cy="708660"/>
          </a:xfrm>
        </p:spPr>
        <p:txBody>
          <a:bodyPr/>
          <a:lstStyle/>
          <a:p>
            <a:pPr>
              <a:lnSpc>
                <a:spcPct val="150000"/>
              </a:lnSpc>
              <a:spcBef>
                <a:spcPts val="0"/>
              </a:spcBef>
              <a:spcAft>
                <a:spcPts val="0"/>
              </a:spcAft>
            </a:pPr>
            <a:r>
              <a:rPr lang="en-US" dirty="0">
                <a:latin typeface="Times New Roman" panose="02020603050405020304" pitchFamily="18" charset="0"/>
                <a:ea typeface="Times New Roman" panose="02020603050405020304" pitchFamily="18" charset="0"/>
                <a:cs typeface="Calibri" panose="020F0502020204030204" pitchFamily="34" charset="0"/>
              </a:rPr>
              <a:t>Event Attribution is Ready to Inform Loss and Damage Negotiations</a:t>
            </a:r>
            <a:endParaRPr lang="en-US" dirty="0">
              <a:latin typeface="Times New Roman" panose="02020603050405020304" pitchFamily="18" charset="0"/>
              <a:ea typeface="Times New Roman" panose="02020603050405020304" pitchFamily="18" charset="0"/>
            </a:endParaRPr>
          </a:p>
        </p:txBody>
      </p:sp>
      <p:sp>
        <p:nvSpPr>
          <p:cNvPr id="14" name="Text Placeholder 31">
            <a:extLst>
              <a:ext uri="{FF2B5EF4-FFF2-40B4-BE49-F238E27FC236}">
                <a16:creationId xmlns:a16="http://schemas.microsoft.com/office/drawing/2014/main" id="{1370410B-EAFE-9ECA-0787-CF6A3AB1DE2C}"/>
              </a:ext>
            </a:extLst>
          </p:cNvPr>
          <p:cNvSpPr txBox="1">
            <a:spLocks/>
          </p:cNvSpPr>
          <p:nvPr/>
        </p:nvSpPr>
        <p:spPr>
          <a:xfrm>
            <a:off x="254928" y="2765368"/>
            <a:ext cx="11937077" cy="2671373"/>
          </a:xfrm>
          <a:prstGeom prst="rect">
            <a:avLst/>
          </a:prstGeom>
        </p:spPr>
        <p:txBody>
          <a:bodyPr/>
          <a:lstStyle>
            <a:lvl1pPr marL="171450" indent="0" algn="l" rtl="0" eaLnBrk="1" fontAlgn="base" hangingPunct="1">
              <a:spcBef>
                <a:spcPct val="20000"/>
              </a:spcBef>
              <a:spcAft>
                <a:spcPct val="0"/>
              </a:spcAft>
              <a:buFont typeface="Arial" charset="0"/>
              <a:buNone/>
              <a:defRPr sz="1200" b="0" kern="1200">
                <a:solidFill>
                  <a:schemeClr val="tx1"/>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defTabSz="1219110">
              <a:spcBef>
                <a:spcPts val="0"/>
              </a:spcBef>
              <a:spcAft>
                <a:spcPts val="0"/>
              </a:spcAft>
            </a:pPr>
            <a:r>
              <a:rPr lang="en-US" sz="1867" b="1">
                <a:solidFill>
                  <a:srgbClr val="008000"/>
                </a:solidFill>
                <a:ea typeface="SimSun" panose="02010600030101010101" pitchFamily="2" charset="-122"/>
              </a:rPr>
              <a:t>Scientific Achievement: </a:t>
            </a:r>
            <a:r>
              <a:rPr lang="en-US" sz="1867">
                <a:ea typeface="SimSun" panose="02010600030101010101" pitchFamily="2" charset="-122"/>
              </a:rPr>
              <a:t>We identified that the four most deadly extreme weather event types in developing nations are famine (agricultural drought), tropical cyclones, non-tropical storm flooding and heatwaves. Extreme event attribution methodologies for all of these classes of events are well developed.</a:t>
            </a:r>
            <a:endParaRPr lang="en-US" sz="1867">
              <a:ea typeface="Times New Roman" panose="02020603050405020304" pitchFamily="18" charset="0"/>
            </a:endParaRPr>
          </a:p>
          <a:p>
            <a:pPr marL="0" defTabSz="1219110">
              <a:spcBef>
                <a:spcPts val="0"/>
              </a:spcBef>
              <a:spcAft>
                <a:spcPts val="0"/>
              </a:spcAft>
            </a:pPr>
            <a:endParaRPr lang="en-US" sz="1733" dirty="0">
              <a:ea typeface="Times New Roman" panose="02020603050405020304" pitchFamily="18" charset="0"/>
            </a:endParaRPr>
          </a:p>
        </p:txBody>
      </p:sp>
      <p:sp>
        <p:nvSpPr>
          <p:cNvPr id="15" name="Text Placeholder 33">
            <a:extLst>
              <a:ext uri="{FF2B5EF4-FFF2-40B4-BE49-F238E27FC236}">
                <a16:creationId xmlns:a16="http://schemas.microsoft.com/office/drawing/2014/main" id="{103AF07D-D0BC-DD31-8BCC-B26FD7305E1C}"/>
              </a:ext>
            </a:extLst>
          </p:cNvPr>
          <p:cNvSpPr txBox="1">
            <a:spLocks/>
          </p:cNvSpPr>
          <p:nvPr/>
        </p:nvSpPr>
        <p:spPr>
          <a:xfrm>
            <a:off x="254928" y="3672032"/>
            <a:ext cx="11792989" cy="2617168"/>
          </a:xfrm>
          <a:prstGeom prst="rect">
            <a:avLst/>
          </a:prstGeom>
        </p:spPr>
        <p:txBody>
          <a:bodyPr/>
          <a:lstStyle>
            <a:lvl1pPr marL="171450" indent="0" algn="l" rtl="0" eaLnBrk="1" fontAlgn="base" hangingPunct="1">
              <a:spcBef>
                <a:spcPct val="20000"/>
              </a:spcBef>
              <a:spcAft>
                <a:spcPct val="0"/>
              </a:spcAft>
              <a:buFont typeface="Arial" charset="0"/>
              <a:buNone/>
              <a:defRPr sz="1200" b="0" kern="1200">
                <a:solidFill>
                  <a:schemeClr val="tx1"/>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defTabSz="1219110">
              <a:spcBef>
                <a:spcPts val="0"/>
              </a:spcBef>
              <a:spcAft>
                <a:spcPts val="0"/>
              </a:spcAft>
            </a:pPr>
            <a:r>
              <a:rPr lang="en-GB" sz="1733" b="1">
                <a:solidFill>
                  <a:srgbClr val="008000"/>
                </a:solidFill>
                <a:ea typeface="Times New Roman" panose="02020603050405020304" pitchFamily="18" charset="0"/>
              </a:rPr>
              <a:t>Significance &amp; Impact: </a:t>
            </a:r>
            <a:r>
              <a:rPr lang="en-GB" sz="1733">
                <a:solidFill>
                  <a:srgbClr val="000000"/>
                </a:solidFill>
                <a:ea typeface="Times New Roman" panose="02020603050405020304" pitchFamily="18" charset="0"/>
              </a:rPr>
              <a:t>A Loss and Damage (L&amp;D) fund has been established by the Conference of Parties (COP27, COP28) of the United Nations Framework Convention on Climate Change to aid nations “particularly vulnerable” to the impacts of climate change. We argue that much of the information available from extreme event attribution (EEA), while far from perfect, can already substantially inform L&amp;D activities. </a:t>
            </a:r>
            <a:endParaRPr lang="en-US" sz="1733" dirty="0">
              <a:ea typeface="Times New Roman" panose="02020603050405020304" pitchFamily="18" charset="0"/>
            </a:endParaRPr>
          </a:p>
        </p:txBody>
      </p:sp>
      <p:sp>
        <p:nvSpPr>
          <p:cNvPr id="16" name="Text Placeholder 34">
            <a:extLst>
              <a:ext uri="{FF2B5EF4-FFF2-40B4-BE49-F238E27FC236}">
                <a16:creationId xmlns:a16="http://schemas.microsoft.com/office/drawing/2014/main" id="{32195B4B-1509-FB49-E9FE-C52C865697BA}"/>
              </a:ext>
            </a:extLst>
          </p:cNvPr>
          <p:cNvSpPr txBox="1">
            <a:spLocks/>
          </p:cNvSpPr>
          <p:nvPr/>
        </p:nvSpPr>
        <p:spPr>
          <a:xfrm>
            <a:off x="254928" y="4799208"/>
            <a:ext cx="11792989" cy="1060077"/>
          </a:xfrm>
          <a:prstGeom prst="rect">
            <a:avLst/>
          </a:prstGeom>
        </p:spPr>
        <p:txBody>
          <a:bodyPr>
            <a:noAutofit/>
          </a:bodyPr>
          <a:lstStyle>
            <a:lvl1pPr marL="214313" indent="-214313" algn="l" rtl="0" eaLnBrk="1" fontAlgn="base" hangingPunct="1">
              <a:spcBef>
                <a:spcPct val="20000"/>
              </a:spcBef>
              <a:spcAft>
                <a:spcPct val="0"/>
              </a:spcAft>
              <a:buFont typeface="Arial" panose="020B0604020202020204" pitchFamily="34" charset="0"/>
              <a:buChar char="‒"/>
              <a:defRPr sz="1050" b="0" kern="1200">
                <a:solidFill>
                  <a:schemeClr val="tx1"/>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1219110">
              <a:spcBef>
                <a:spcPts val="0"/>
              </a:spcBef>
              <a:spcAft>
                <a:spcPts val="0"/>
              </a:spcAft>
              <a:buNone/>
            </a:pPr>
            <a:r>
              <a:rPr lang="en-US" sz="1733" b="1">
                <a:solidFill>
                  <a:srgbClr val="008000"/>
                </a:solidFill>
                <a:ea typeface="Times New Roman" panose="02020603050405020304" pitchFamily="18" charset="0"/>
              </a:rPr>
              <a:t>Research Details: </a:t>
            </a:r>
            <a:r>
              <a:rPr lang="en-US" sz="1733">
                <a:ea typeface="Times New Roman" panose="02020603050405020304" pitchFamily="18" charset="0"/>
              </a:rPr>
              <a:t>Extreme weather event attribution techniques quantify anthropogenic contributions to extreme weather disasters, but recently it was argued they are not yet ready to inform decisions on loss and damage funding. Here, we assert that they can substantially help formulate allocations to impacted vulnerable countries for the most damaging extreme events.</a:t>
            </a:r>
          </a:p>
          <a:p>
            <a:pPr marL="0" indent="0" defTabSz="1219110">
              <a:buNone/>
            </a:pPr>
            <a:endParaRPr lang="en-US" sz="1600"/>
          </a:p>
          <a:p>
            <a:pPr marL="0" indent="0" defTabSz="1219110">
              <a:buNone/>
            </a:pPr>
            <a:endParaRPr lang="en-US" sz="1600" dirty="0"/>
          </a:p>
        </p:txBody>
      </p:sp>
      <p:sp>
        <p:nvSpPr>
          <p:cNvPr id="17" name="Rectangle 7">
            <a:extLst>
              <a:ext uri="{FF2B5EF4-FFF2-40B4-BE49-F238E27FC236}">
                <a16:creationId xmlns:a16="http://schemas.microsoft.com/office/drawing/2014/main" id="{04F965C2-FF88-C4D2-911F-DA7E42B001CE}"/>
              </a:ext>
            </a:extLst>
          </p:cNvPr>
          <p:cNvSpPr>
            <a:spLocks noGrp="1" noChangeArrowheads="1"/>
          </p:cNvSpPr>
          <p:nvPr>
            <p:ph type="body" sz="quarter" idx="26"/>
          </p:nvPr>
        </p:nvSpPr>
        <p:spPr bwMode="auto">
          <a:xfrm>
            <a:off x="144088" y="5944738"/>
            <a:ext cx="11903829" cy="38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spcAft>
                <a:spcPts val="1333"/>
              </a:spcAft>
            </a:pPr>
            <a:r>
              <a:rPr lang="en-US" sz="1333" dirty="0" err="1">
                <a:ea typeface="Times New Roman" panose="02020603050405020304" pitchFamily="18" charset="0"/>
              </a:rPr>
              <a:t>Ilan</a:t>
            </a:r>
            <a:r>
              <a:rPr lang="en-US" sz="1333" dirty="0">
                <a:ea typeface="Times New Roman" panose="02020603050405020304" pitchFamily="18" charset="0"/>
              </a:rPr>
              <a:t> Noy, Michael Wehner, </a:t>
            </a:r>
            <a:r>
              <a:rPr lang="en-US" sz="1333" dirty="0" err="1">
                <a:ea typeface="Times New Roman" panose="02020603050405020304" pitchFamily="18" charset="0"/>
              </a:rPr>
              <a:t>Dáithí</a:t>
            </a:r>
            <a:r>
              <a:rPr lang="en-US" sz="1333" dirty="0">
                <a:ea typeface="Times New Roman" panose="02020603050405020304" pitchFamily="18" charset="0"/>
              </a:rPr>
              <a:t> Stone, Suzanne Rosier, Dave Frame, </a:t>
            </a:r>
            <a:r>
              <a:rPr lang="en-US" sz="1333" dirty="0" err="1">
                <a:ea typeface="Times New Roman" panose="02020603050405020304" pitchFamily="18" charset="0"/>
              </a:rPr>
              <a:t>Kamoru</a:t>
            </a:r>
            <a:r>
              <a:rPr lang="en-US" sz="1333" dirty="0">
                <a:ea typeface="Times New Roman" panose="02020603050405020304" pitchFamily="18" charset="0"/>
              </a:rPr>
              <a:t> Abiodun Lawal, Rebecca Newman (2023) </a:t>
            </a:r>
            <a:r>
              <a:rPr lang="en-US" sz="1333" dirty="0">
                <a:ea typeface="Calibri" panose="020F0502020204030204" pitchFamily="34" charset="0"/>
              </a:rPr>
              <a:t>Event Attribution is Ready to Inform Loss and Damage Negotiations</a:t>
            </a:r>
            <a:r>
              <a:rPr lang="en-US" sz="1333" dirty="0">
                <a:ea typeface="Times New Roman" panose="02020603050405020304" pitchFamily="18" charset="0"/>
              </a:rPr>
              <a:t>. </a:t>
            </a:r>
            <a:r>
              <a:rPr lang="en-US" sz="1333" i="1" dirty="0">
                <a:ea typeface="Times New Roman" panose="02020603050405020304" pitchFamily="18" charset="0"/>
              </a:rPr>
              <a:t>Nature Climate Change .</a:t>
            </a:r>
            <a:r>
              <a:rPr lang="en-US" sz="1333" dirty="0">
                <a:ea typeface="Times New Roman" panose="02020603050405020304" pitchFamily="18" charset="0"/>
              </a:rPr>
              <a:t>DOI: 10.1038/s41558-023-01865-4</a:t>
            </a:r>
          </a:p>
        </p:txBody>
      </p:sp>
      <p:sp>
        <p:nvSpPr>
          <p:cNvPr id="18" name="Rectangle 2">
            <a:extLst>
              <a:ext uri="{FF2B5EF4-FFF2-40B4-BE49-F238E27FC236}">
                <a16:creationId xmlns:a16="http://schemas.microsoft.com/office/drawing/2014/main" id="{1836FBA8-550B-2C58-7DB5-7182B7BBE044}"/>
              </a:ext>
            </a:extLst>
          </p:cNvPr>
          <p:cNvSpPr>
            <a:spLocks noChangeArrowheads="1"/>
          </p:cNvSpPr>
          <p:nvPr/>
        </p:nvSpPr>
        <p:spPr bwMode="auto">
          <a:xfrm>
            <a:off x="199508" y="587228"/>
            <a:ext cx="94899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endParaRPr lang="en-US" sz="3200"/>
          </a:p>
        </p:txBody>
      </p:sp>
      <p:pic>
        <p:nvPicPr>
          <p:cNvPr id="25" name="Picture 24">
            <a:extLst>
              <a:ext uri="{FF2B5EF4-FFF2-40B4-BE49-F238E27FC236}">
                <a16:creationId xmlns:a16="http://schemas.microsoft.com/office/drawing/2014/main" id="{6CA3BEE5-A62D-4D68-B179-02B5189C5E83}"/>
              </a:ext>
            </a:extLst>
          </p:cNvPr>
          <p:cNvPicPr>
            <a:picLocks noChangeAspect="1"/>
          </p:cNvPicPr>
          <p:nvPr/>
        </p:nvPicPr>
        <p:blipFill>
          <a:blip r:embed="rId2"/>
          <a:stretch>
            <a:fillRect/>
          </a:stretch>
        </p:blipFill>
        <p:spPr>
          <a:xfrm>
            <a:off x="2430567" y="819539"/>
            <a:ext cx="7160028" cy="1964740"/>
          </a:xfrm>
          <a:prstGeom prst="rect">
            <a:avLst/>
          </a:prstGeom>
        </p:spPr>
      </p:pic>
      <p:pic>
        <p:nvPicPr>
          <p:cNvPr id="26" name="Picture 25">
            <a:extLst>
              <a:ext uri="{FF2B5EF4-FFF2-40B4-BE49-F238E27FC236}">
                <a16:creationId xmlns:a16="http://schemas.microsoft.com/office/drawing/2014/main" id="{09C22AFB-BDC7-E6C6-B52B-74CCF142D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492" y="6218247"/>
            <a:ext cx="2819953" cy="691343"/>
          </a:xfrm>
          <a:prstGeom prst="rect">
            <a:avLst/>
          </a:prstGeom>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17635</TotalTime>
  <Words>237</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Times New Roman</vt:lpstr>
      <vt:lpstr>Other EESA Highlights (not DOE-SC)</vt:lpstr>
      <vt:lpstr>DOE-SC EESA Highlights</vt:lpstr>
      <vt:lpstr>Event Attribution is Ready to Inform Loss and Damage Negotiations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Jacob Gimbel</cp:lastModifiedBy>
  <cp:revision>177</cp:revision>
  <dcterms:created xsi:type="dcterms:W3CDTF">2016-02-10T19:06:12Z</dcterms:created>
  <dcterms:modified xsi:type="dcterms:W3CDTF">2023-12-07T01:01:14Z</dcterms:modified>
</cp:coreProperties>
</file>