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67A43F-A125-2A0E-A97B-0746D83FEAF7}" name="Patricola, Christina M [GE AT]" initials="CP" userId="S::cmp28@iastate.edu::4c89e921-515a-4ef3-94bc-9fb1433cf5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4454" autoAdjust="0"/>
  </p:normalViewPr>
  <p:slideViewPr>
    <p:cSldViewPr snapToGrid="0" snapToObjects="1">
      <p:cViewPr varScale="1">
        <p:scale>
          <a:sx n="85" d="100"/>
          <a:sy n="85" d="100"/>
        </p:scale>
        <p:origin x="1416" y="18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8/10/relationships/authors" Target="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effects of African easterly wave suppression by wave track on </a:t>
            </a:r>
            <a:br>
              <a:rPr lang="en-US" dirty="0"/>
            </a:br>
            <a:r>
              <a:rPr lang="en-US" dirty="0"/>
              <a:t>Atlantic tropical cyclones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136202" y="5491263"/>
            <a:ext cx="5692104" cy="688293"/>
          </a:xfrm>
        </p:spPr>
        <p:txBody>
          <a:bodyPr/>
          <a:lstStyle/>
          <a:p>
            <a:r>
              <a:rPr lang="en-US" dirty="0" err="1"/>
              <a:t>Bercos</a:t>
            </a:r>
            <a:r>
              <a:rPr lang="en-US" dirty="0"/>
              <a:t>-Hickey, E., &amp; </a:t>
            </a:r>
            <a:r>
              <a:rPr lang="en-US" dirty="0" err="1"/>
              <a:t>Patricola</a:t>
            </a:r>
            <a:r>
              <a:rPr lang="en-US" dirty="0"/>
              <a:t>, C. M. (2023). The effects of African easterly wave suppression by wave track on Atlantic tropical cyclones. Geophysical Research Letters, 50, e2023GL105491. https://</a:t>
            </a:r>
            <a:r>
              <a:rPr lang="en-US" dirty="0" err="1"/>
              <a:t>doi.org</a:t>
            </a:r>
            <a:r>
              <a:rPr lang="en-US" dirty="0"/>
              <a:t>/10.1029/2023GL105491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5924939" y="956624"/>
            <a:ext cx="6307215" cy="1214209"/>
          </a:xfrm>
        </p:spPr>
        <p:txBody>
          <a:bodyPr/>
          <a:lstStyle/>
          <a:p>
            <a:r>
              <a:rPr lang="en-US" dirty="0"/>
              <a:t>African easterly waves (AEWs) can serve as precursors to Atlantic tropical cyclones (TCs). Although recent research has shown that AEWs are not necessary to maintain basin-wide TC frequency, </a:t>
            </a:r>
            <a:r>
              <a:rPr lang="en-US" dirty="0">
                <a:effectLst/>
                <a:latin typeface="Helvetica" pitchFamily="2" charset="0"/>
              </a:rPr>
              <a:t>AEW characteristics (intensity and location) may influence TCs. </a:t>
            </a:r>
            <a:r>
              <a:rPr lang="en-US" dirty="0"/>
              <a:t>Given the potential impacts of climate change on TCs, it is vitally important to better understand the AEW-TC relationship.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5924939" y="3031078"/>
            <a:ext cx="6307215" cy="1370782"/>
          </a:xfrm>
        </p:spPr>
        <p:txBody>
          <a:bodyPr/>
          <a:lstStyle/>
          <a:p>
            <a:r>
              <a:rPr lang="en-US" dirty="0"/>
              <a:t>We ran a suite of regional model simulations in which AEWs were either prescribed or suppressed through the lateral boundary conditions. Our results show that AEW suppression in the south wave track produced a larger response in increased TC activity and favorable environmental conditions for TC genesis</a:t>
            </a:r>
            <a:r>
              <a:rPr lang="en-US" dirty="0">
                <a:solidFill>
                  <a:srgbClr val="000000"/>
                </a:solidFill>
              </a:rPr>
              <a:t> than AEW suppression in the north wave track.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5947799" y="4884231"/>
            <a:ext cx="6145523" cy="1603510"/>
          </a:xfrm>
        </p:spPr>
        <p:txBody>
          <a:bodyPr>
            <a:normAutofit fontScale="92500"/>
          </a:bodyPr>
          <a:lstStyle/>
          <a:p>
            <a:r>
              <a:rPr lang="en-US" sz="1500" dirty="0"/>
              <a:t>AEWs are not necessary to maintain basin-wide Atlantic TC frequency.</a:t>
            </a:r>
          </a:p>
          <a:p>
            <a:r>
              <a:rPr lang="en-US" sz="1500" dirty="0"/>
              <a:t>AEW suppression, specifically in the south wave track, can lead to an increase in TC activity.</a:t>
            </a:r>
          </a:p>
          <a:p>
            <a:r>
              <a:rPr lang="en-US" sz="1500" dirty="0"/>
              <a:t>AEW suppression in the south wave track strengthened disturbances associated with increased Atlantic rainfall that may precede TC genesis.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756879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4630760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7239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E47C9B-F0B3-1C9E-DD43-D0841A40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76" y="6339493"/>
            <a:ext cx="2114965" cy="518507"/>
          </a:xfrm>
          <a:prstGeom prst="rect">
            <a:avLst/>
          </a:prstGeom>
        </p:spPr>
      </p:pic>
      <p:sp>
        <p:nvSpPr>
          <p:cNvPr id="5" name="Text Placeholder 19">
            <a:extLst>
              <a:ext uri="{FF2B5EF4-FFF2-40B4-BE49-F238E27FC236}">
                <a16:creationId xmlns:a16="http://schemas.microsoft.com/office/drawing/2014/main" id="{90ADB052-5896-841D-2F88-21D1B3C37706}"/>
              </a:ext>
            </a:extLst>
          </p:cNvPr>
          <p:cNvSpPr txBox="1">
            <a:spLocks/>
          </p:cNvSpPr>
          <p:nvPr/>
        </p:nvSpPr>
        <p:spPr>
          <a:xfrm>
            <a:off x="329523" y="4782927"/>
            <a:ext cx="5302078" cy="6882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b="0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Power spectral density plots of the control, both, north, and south filter ensemble-averaged 700 </a:t>
            </a:r>
            <a:r>
              <a:rPr lang="en-US" sz="1100" dirty="0" err="1">
                <a:solidFill>
                  <a:schemeClr val="tx1"/>
                </a:solidFill>
              </a:rPr>
              <a:t>hPa</a:t>
            </a:r>
            <a:r>
              <a:rPr lang="en-US" sz="1100" dirty="0">
                <a:solidFill>
                  <a:schemeClr val="tx1"/>
                </a:solidFill>
              </a:rPr>
              <a:t> meridional wind averaged between 5</a:t>
            </a:r>
            <a:r>
              <a:rPr lang="en-US" sz="1100" baseline="30000" dirty="0">
                <a:solidFill>
                  <a:schemeClr val="tx1"/>
                </a:solidFill>
              </a:rPr>
              <a:t>o</a:t>
            </a:r>
            <a:r>
              <a:rPr lang="en-US" sz="1100" dirty="0">
                <a:solidFill>
                  <a:schemeClr val="tx1"/>
                </a:solidFill>
              </a:rPr>
              <a:t>S-15</a:t>
            </a:r>
            <a:r>
              <a:rPr lang="en-US" sz="1100" baseline="30000" dirty="0">
                <a:solidFill>
                  <a:schemeClr val="tx1"/>
                </a:solidFill>
              </a:rPr>
              <a:t>o</a:t>
            </a:r>
            <a:r>
              <a:rPr lang="en-US" sz="1100" dirty="0">
                <a:solidFill>
                  <a:schemeClr val="tx1"/>
                </a:solidFill>
              </a:rPr>
              <a:t>N at (a)(c) 35</a:t>
            </a:r>
            <a:r>
              <a:rPr lang="en-US" sz="1100" baseline="30000" dirty="0">
                <a:solidFill>
                  <a:schemeClr val="tx1"/>
                </a:solidFill>
              </a:rPr>
              <a:t>o</a:t>
            </a:r>
            <a:r>
              <a:rPr lang="en-US" sz="1100" dirty="0">
                <a:solidFill>
                  <a:schemeClr val="tx1"/>
                </a:solidFill>
              </a:rPr>
              <a:t>W and (b)(d) 20</a:t>
            </a:r>
            <a:r>
              <a:rPr lang="en-US" sz="1100" baseline="30000" dirty="0">
                <a:solidFill>
                  <a:schemeClr val="tx1"/>
                </a:solidFill>
              </a:rPr>
              <a:t>o</a:t>
            </a:r>
            <a:r>
              <a:rPr lang="en-US" sz="1100" dirty="0">
                <a:solidFill>
                  <a:schemeClr val="tx1"/>
                </a:solidFill>
              </a:rPr>
              <a:t>W for the years (a)(b) 2003 and (c)(d) 2010. Note the increase in the 2-10 day signal between 20 and 35</a:t>
            </a:r>
            <a:r>
              <a:rPr lang="en-US" sz="1100" baseline="30000" dirty="0">
                <a:solidFill>
                  <a:schemeClr val="tx1"/>
                </a:solidFill>
              </a:rPr>
              <a:t>o</a:t>
            </a:r>
            <a:r>
              <a:rPr lang="en-US" sz="1100" dirty="0">
                <a:solidFill>
                  <a:schemeClr val="tx1"/>
                </a:solidFill>
              </a:rPr>
              <a:t>W for the both and south filter experiments.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665B7-83E6-F9B1-9A79-78EAF005B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44" t="37219" r="8679" b="38488"/>
          <a:stretch/>
        </p:blipFill>
        <p:spPr>
          <a:xfrm>
            <a:off x="6392848" y="6252337"/>
            <a:ext cx="2735250" cy="605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703C8-9E98-A51B-DB6F-BDD14831A5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3230"/>
          <a:stretch/>
        </p:blipFill>
        <p:spPr>
          <a:xfrm>
            <a:off x="1050257" y="794047"/>
            <a:ext cx="4182999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</TotalTime>
  <Words>311</Words>
  <Application>Microsoft Macintosh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Other EESA Highlights (not DOE-SC)</vt:lpstr>
      <vt:lpstr>DOE-SC EESA Highlights</vt:lpstr>
      <vt:lpstr>The effects of African easterly wave suppression by wave track on  Atlantic tropical cyclones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Microsoft Office User</cp:lastModifiedBy>
  <cp:revision>112</cp:revision>
  <dcterms:created xsi:type="dcterms:W3CDTF">2016-02-10T19:06:12Z</dcterms:created>
  <dcterms:modified xsi:type="dcterms:W3CDTF">2023-11-27T18:15:30Z</dcterms:modified>
</cp:coreProperties>
</file>