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5" autoAdjust="0"/>
  </p:normalViewPr>
  <p:slideViewPr>
    <p:cSldViewPr snapToGrid="0" snapToObjects="1" showGuides="1">
      <p:cViewPr varScale="1">
        <p:scale>
          <a:sx n="84" d="100"/>
          <a:sy n="84" d="100"/>
        </p:scale>
        <p:origin x="-2336" y="-104"/>
      </p:cViewPr>
      <p:guideLst>
        <p:guide orient="horz" pos="1997"/>
        <p:guide pos="28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AB891-3B63-6D4F-B4A0-148BC6DF05CF}" type="datetimeFigureOut">
              <a:rPr lang="en-US" smtClean="0"/>
              <a:t>7/12/16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E008-DF32-EC48-AB0F-40D9C15DDB1F}" type="slidenum">
              <a:rPr lang="en-US" smtClean="0"/>
              <a:t>‹#›</a:t>
            </a:fld>
            <a:endParaRPr lang="en-US"/>
          </a:p>
        </p:txBody>
      </p:sp>
    </p:spTree>
    <p:extLst>
      <p:ext uri="{BB962C8B-B14F-4D97-AF65-F5344CB8AC3E}">
        <p14:creationId xmlns:p14="http://schemas.microsoft.com/office/powerpoint/2010/main" val="41867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Figure caption: Top:</a:t>
            </a:r>
            <a:r>
              <a:rPr lang="en-US" sz="1200" b="1" baseline="0" dirty="0" smtClean="0"/>
              <a:t> </a:t>
            </a:r>
            <a:r>
              <a:rPr lang="en-US" sz="1200" b="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normalized surface </a:t>
            </a:r>
            <a:r>
              <a:rPr lang="en-US" sz="1200" i="1" kern="1200" dirty="0" smtClean="0">
                <a:solidFill>
                  <a:schemeClr val="tx1"/>
                </a:solidFill>
                <a:effectLst/>
                <a:latin typeface="+mn-lt"/>
                <a:ea typeface="+mn-ea"/>
                <a:cs typeface="+mn-cs"/>
              </a:rPr>
              <a:t>CRESW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binned by hourly low-level-cloud cover for the observations (black solid lines), CAM5.3 (blue dash lines) and CLUBB-MG2 (red dash lines) during MBL cloud days. The error bars represent one standard deviation of the data.</a:t>
            </a:r>
            <a:r>
              <a:rPr lang="en-US" sz="1200" kern="1200" baseline="0" dirty="0" smtClean="0">
                <a:solidFill>
                  <a:schemeClr val="tx1"/>
                </a:solidFill>
                <a:effectLst/>
                <a:latin typeface="+mn-lt"/>
                <a:ea typeface="+mn-ea"/>
                <a:cs typeface="+mn-cs"/>
              </a:rPr>
              <a:t> </a:t>
            </a:r>
            <a:r>
              <a:rPr lang="en-US" b="1" dirty="0" smtClean="0"/>
              <a:t>Middle: </a:t>
            </a:r>
            <a:r>
              <a:rPr lang="en-US" sz="1200" b="0" kern="1200" dirty="0"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oint PDFs (%) binned by hourly low-level-cloud cover and hourly in-cloud LWP (g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from the observations, CAM5.3 and CLUBB-MG2</a:t>
            </a:r>
            <a:r>
              <a:rPr lang="en-US" sz="1200" kern="1200" smtClean="0">
                <a:solidFill>
                  <a:schemeClr val="tx1"/>
                </a:solidFill>
                <a:effectLst/>
                <a:latin typeface="+mn-lt"/>
                <a:ea typeface="+mn-ea"/>
                <a:cs typeface="+mn-cs"/>
              </a:rPr>
              <a:t>. </a:t>
            </a:r>
            <a:r>
              <a:rPr lang="en-US" b="1" smtClean="0"/>
              <a:t>Bottom</a:t>
            </a:r>
            <a:r>
              <a:rPr lang="en-US" b="1" dirty="0" smtClean="0"/>
              <a:t>: </a:t>
            </a:r>
            <a:r>
              <a:rPr lang="en-US" sz="1200" kern="1200" dirty="0" smtClean="0">
                <a:solidFill>
                  <a:schemeClr val="tx1"/>
                </a:solidFill>
                <a:effectLst/>
                <a:latin typeface="+mn-lt"/>
                <a:ea typeface="+mn-ea"/>
                <a:cs typeface="+mn-cs"/>
              </a:rPr>
              <a:t>Hourly low-level-cloud cover from the observations, and model outputs for MBL cloud days. The bottom and top of each whisker denote the 10th and 90th percentiles, the bottom and top of each box denote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75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percentiles, and the cross line and plus sign inside the box indicate the median and the mean values, respectively.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 Points:</a:t>
            </a:r>
          </a:p>
          <a:p>
            <a:pPr lvl="0"/>
            <a:r>
              <a:rPr lang="en-US" sz="1200" kern="1200" dirty="0" smtClean="0">
                <a:solidFill>
                  <a:schemeClr val="tx1"/>
                </a:solidFill>
                <a:effectLst/>
                <a:latin typeface="+mn-lt"/>
                <a:ea typeface="+mn-ea"/>
                <a:cs typeface="+mn-cs"/>
              </a:rPr>
              <a:t>Three versions of CAM short-term </a:t>
            </a:r>
            <a:r>
              <a:rPr lang="en-US" sz="1200" kern="1200" dirty="0" err="1" smtClean="0">
                <a:solidFill>
                  <a:schemeClr val="tx1"/>
                </a:solidFill>
                <a:effectLst/>
                <a:latin typeface="+mn-lt"/>
                <a:ea typeface="+mn-ea"/>
                <a:cs typeface="+mn-cs"/>
              </a:rPr>
              <a:t>hindcasts</a:t>
            </a:r>
            <a:r>
              <a:rPr lang="en-US" sz="1200" kern="1200" dirty="0" smtClean="0">
                <a:solidFill>
                  <a:schemeClr val="tx1"/>
                </a:solidFill>
                <a:effectLst/>
                <a:latin typeface="+mn-lt"/>
                <a:ea typeface="+mn-ea"/>
                <a:cs typeface="+mn-cs"/>
              </a:rPr>
              <a:t> are performed and compared to ARM observations from the Azores during</a:t>
            </a:r>
            <a:r>
              <a:rPr lang="en-US" sz="1200" kern="1200" baseline="0" dirty="0" smtClean="0">
                <a:solidFill>
                  <a:schemeClr val="tx1"/>
                </a:solidFill>
                <a:effectLst/>
                <a:latin typeface="+mn-lt"/>
                <a:ea typeface="+mn-ea"/>
                <a:cs typeface="+mn-cs"/>
              </a:rPr>
              <a:t> the CAP-MBL field campaign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CAM5 with CLUBB and MG2 scheme (CLUBB-MG2) better simulates MBL cloud processes. </a:t>
            </a:r>
          </a:p>
          <a:p>
            <a:r>
              <a:rPr lang="en-US" sz="1200" kern="1200" dirty="0" smtClean="0">
                <a:solidFill>
                  <a:schemeClr val="tx1"/>
                </a:solidFill>
                <a:effectLst/>
                <a:latin typeface="+mn-lt"/>
                <a:ea typeface="+mn-ea"/>
                <a:cs typeface="+mn-cs"/>
              </a:rPr>
              <a:t>CLUBB-MG2 does not improve the surface SW CRE mainly due to its MBL cloud cover biases. </a:t>
            </a:r>
          </a:p>
          <a:p>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02DE008-DF32-EC48-AB0F-40D9C15DDB1F}" type="slidenum">
              <a:rPr lang="en-US" smtClean="0"/>
              <a:t>1</a:t>
            </a:fld>
            <a:endParaRPr lang="en-US"/>
          </a:p>
        </p:txBody>
      </p:sp>
    </p:spTree>
    <p:extLst>
      <p:ext uri="{BB962C8B-B14F-4D97-AF65-F5344CB8AC3E}">
        <p14:creationId xmlns:p14="http://schemas.microsoft.com/office/powerpoint/2010/main" val="35297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520F2D-AB6F-B445-8521-45B84A0D296C}"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2693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20F2D-AB6F-B445-8521-45B84A0D296C}"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330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20F2D-AB6F-B445-8521-45B84A0D296C}"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56378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20F2D-AB6F-B445-8521-45B84A0D296C}"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433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20F2D-AB6F-B445-8521-45B84A0D296C}"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81117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520F2D-AB6F-B445-8521-45B84A0D296C}"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3957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20F2D-AB6F-B445-8521-45B84A0D296C}" type="datetimeFigureOut">
              <a:rPr lang="en-US" smtClean="0"/>
              <a:t>7/12/16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265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520F2D-AB6F-B445-8521-45B84A0D296C}" type="datetimeFigureOut">
              <a:rPr lang="en-US" smtClean="0"/>
              <a:t>7/12/16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7700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0F2D-AB6F-B445-8521-45B84A0D296C}" type="datetimeFigureOut">
              <a:rPr lang="en-US" smtClean="0"/>
              <a:t>7/12/16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08227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3773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643200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20F2D-AB6F-B445-8521-45B84A0D296C}" type="datetimeFigureOut">
              <a:rPr lang="en-US" smtClean="0"/>
              <a:t>7/12/16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38C3-0F94-484F-AA3E-50A0B333B7D1}" type="slidenum">
              <a:rPr lang="en-US" smtClean="0"/>
              <a:t>‹#›</a:t>
            </a:fld>
            <a:endParaRPr lang="en-US"/>
          </a:p>
        </p:txBody>
      </p:sp>
    </p:spTree>
    <p:extLst>
      <p:ext uri="{BB962C8B-B14F-4D97-AF65-F5344CB8AC3E}">
        <p14:creationId xmlns:p14="http://schemas.microsoft.com/office/powerpoint/2010/main" val="399330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tif"/><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01033" y="1233385"/>
            <a:ext cx="4623176" cy="1505490"/>
            <a:chOff x="4636736" y="1897862"/>
            <a:chExt cx="4623176" cy="1505490"/>
          </a:xfrm>
        </p:grpSpPr>
        <p:grpSp>
          <p:nvGrpSpPr>
            <p:cNvPr id="31" name="Group 30"/>
            <p:cNvGrpSpPr/>
            <p:nvPr/>
          </p:nvGrpSpPr>
          <p:grpSpPr>
            <a:xfrm>
              <a:off x="4636736" y="1971445"/>
              <a:ext cx="4623176" cy="1431907"/>
              <a:chOff x="4627729" y="1998466"/>
              <a:chExt cx="4623176" cy="1431907"/>
            </a:xfrm>
          </p:grpSpPr>
          <p:pic>
            <p:nvPicPr>
              <p:cNvPr id="7" name="Picture 6" descr="highlight_1_v93_3_logcwp.jpg"/>
              <p:cNvPicPr>
                <a:picLocks noChangeAspect="1"/>
              </p:cNvPicPr>
              <p:nvPr/>
            </p:nvPicPr>
            <p:blipFill rotWithShape="1">
              <a:blip r:embed="rId3">
                <a:extLst>
                  <a:ext uri="{28A0092B-C50C-407E-A947-70E740481C1C}">
                    <a14:useLocalDpi xmlns:a14="http://schemas.microsoft.com/office/drawing/2010/main" val="0"/>
                  </a:ext>
                </a:extLst>
              </a:blip>
              <a:srcRect t="54039"/>
              <a:stretch/>
            </p:blipFill>
            <p:spPr>
              <a:xfrm>
                <a:off x="4627729" y="2111645"/>
                <a:ext cx="3827121" cy="1318728"/>
              </a:xfrm>
              <a:prstGeom prst="rect">
                <a:avLst/>
              </a:prstGeom>
            </p:spPr>
          </p:pic>
          <p:cxnSp>
            <p:nvCxnSpPr>
              <p:cNvPr id="21" name="Straight Arrow Connector 20"/>
              <p:cNvCxnSpPr/>
              <p:nvPr/>
            </p:nvCxnSpPr>
            <p:spPr>
              <a:xfrm flipH="1">
                <a:off x="7870387" y="2211491"/>
                <a:ext cx="460763" cy="1844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270436" y="1998466"/>
                <a:ext cx="980469" cy="307777"/>
              </a:xfrm>
              <a:prstGeom prst="rect">
                <a:avLst/>
              </a:prstGeom>
              <a:noFill/>
            </p:spPr>
            <p:txBody>
              <a:bodyPr wrap="none" rtlCol="0">
                <a:spAutoFit/>
              </a:bodyPr>
              <a:lstStyle/>
              <a:p>
                <a:r>
                  <a:rPr lang="en-US" sz="1400" i="1" dirty="0"/>
                  <a:t>T</a:t>
                </a:r>
                <a:r>
                  <a:rPr lang="en-US" sz="1400" i="1" dirty="0" smtClean="0"/>
                  <a:t>oo bright</a:t>
                </a:r>
                <a:endParaRPr lang="en-US" sz="1400" i="1" dirty="0"/>
              </a:p>
            </p:txBody>
          </p:sp>
          <p:cxnSp>
            <p:nvCxnSpPr>
              <p:cNvPr id="24" name="Straight Arrow Connector 23"/>
              <p:cNvCxnSpPr/>
              <p:nvPr/>
            </p:nvCxnSpPr>
            <p:spPr>
              <a:xfrm flipH="1" flipV="1">
                <a:off x="7960943" y="2530351"/>
                <a:ext cx="440834" cy="1268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401777" y="2494284"/>
                <a:ext cx="672855" cy="307777"/>
              </a:xfrm>
              <a:prstGeom prst="rect">
                <a:avLst/>
              </a:prstGeom>
              <a:noFill/>
            </p:spPr>
            <p:txBody>
              <a:bodyPr wrap="none" rtlCol="0">
                <a:spAutoFit/>
              </a:bodyPr>
              <a:lstStyle/>
              <a:p>
                <a:r>
                  <a:rPr lang="en-US" sz="1400" i="1" dirty="0"/>
                  <a:t>B</a:t>
                </a:r>
                <a:r>
                  <a:rPr lang="en-US" sz="1400" i="1" dirty="0" smtClean="0"/>
                  <a:t>etter</a:t>
                </a:r>
                <a:endParaRPr lang="en-US" sz="1400" i="1" dirty="0"/>
              </a:p>
            </p:txBody>
          </p:sp>
        </p:grpSp>
        <p:sp>
          <p:nvSpPr>
            <p:cNvPr id="19" name="TextBox 18"/>
            <p:cNvSpPr txBox="1"/>
            <p:nvPr/>
          </p:nvSpPr>
          <p:spPr>
            <a:xfrm>
              <a:off x="5701208" y="1897862"/>
              <a:ext cx="1919453" cy="307777"/>
            </a:xfrm>
            <a:prstGeom prst="rect">
              <a:avLst/>
            </a:prstGeom>
            <a:solidFill>
              <a:schemeClr val="bg1"/>
            </a:solidFill>
          </p:spPr>
          <p:txBody>
            <a:bodyPr wrap="none" rtlCol="0">
              <a:spAutoFit/>
            </a:bodyPr>
            <a:lstStyle/>
            <a:p>
              <a:r>
                <a:rPr lang="en-US" sz="1400" dirty="0" smtClean="0"/>
                <a:t>Normalized surface CRE</a:t>
              </a:r>
              <a:endParaRPr lang="en-US" sz="1400" dirty="0"/>
            </a:p>
          </p:txBody>
        </p:sp>
      </p:grpSp>
      <p:sp>
        <p:nvSpPr>
          <p:cNvPr id="2" name="Title 1"/>
          <p:cNvSpPr>
            <a:spLocks noGrp="1"/>
          </p:cNvSpPr>
          <p:nvPr>
            <p:ph type="ctrTitle"/>
          </p:nvPr>
        </p:nvSpPr>
        <p:spPr>
          <a:xfrm>
            <a:off x="828608" y="65521"/>
            <a:ext cx="7151280" cy="858502"/>
          </a:xfrm>
        </p:spPr>
        <p:txBody>
          <a:bodyPr>
            <a:noAutofit/>
          </a:bodyPr>
          <a:lstStyle/>
          <a:p>
            <a:pPr marL="341313" indent="-287338">
              <a:spcBef>
                <a:spcPts val="1800"/>
              </a:spcBef>
              <a:spcAft>
                <a:spcPts val="600"/>
              </a:spcAft>
              <a:tabLst>
                <a:tab pos="338138" algn="l"/>
              </a:tabLst>
            </a:pPr>
            <a:r>
              <a:rPr lang="en-US" sz="2200" b="1" dirty="0">
                <a:solidFill>
                  <a:prstClr val="black"/>
                </a:solidFill>
                <a:latin typeface="Arial"/>
                <a:ea typeface="ＭＳ Ｐゴシック" charset="0"/>
                <a:cs typeface="Arial"/>
              </a:rPr>
              <a:t>ARM Azores observations help identify deficiencies in climate model simulations of low clouds </a:t>
            </a:r>
          </a:p>
        </p:txBody>
      </p:sp>
      <p:sp>
        <p:nvSpPr>
          <p:cNvPr id="5" name="Rectangle 4"/>
          <p:cNvSpPr/>
          <p:nvPr/>
        </p:nvSpPr>
        <p:spPr>
          <a:xfrm>
            <a:off x="157254" y="5970770"/>
            <a:ext cx="4443779" cy="738664"/>
          </a:xfrm>
          <a:prstGeom prst="rect">
            <a:avLst/>
          </a:prstGeom>
          <a:ln>
            <a:solidFill>
              <a:schemeClr val="tx1"/>
            </a:solidFill>
          </a:ln>
        </p:spPr>
        <p:txBody>
          <a:bodyPr wrap="square">
            <a:spAutoFit/>
          </a:bodyPr>
          <a:lstStyle/>
          <a:p>
            <a:r>
              <a:rPr lang="en-US" sz="1050" i="1" dirty="0">
                <a:cs typeface="Optima"/>
              </a:rPr>
              <a:t>Zheng, X., S. A. Klein, H.-Y. Ma, P. </a:t>
            </a:r>
            <a:r>
              <a:rPr lang="en-US" sz="1050" i="1" dirty="0" err="1">
                <a:cs typeface="Optima"/>
              </a:rPr>
              <a:t>Bogenschutz</a:t>
            </a:r>
            <a:r>
              <a:rPr lang="en-US" sz="1050" i="1" dirty="0">
                <a:cs typeface="Optima"/>
              </a:rPr>
              <a:t>, A. </a:t>
            </a:r>
            <a:r>
              <a:rPr lang="en-US" sz="1050" i="1" dirty="0" err="1">
                <a:cs typeface="Optima"/>
              </a:rPr>
              <a:t>Gettelman</a:t>
            </a:r>
            <a:r>
              <a:rPr lang="en-US" sz="1050" i="1" dirty="0">
                <a:cs typeface="Optima"/>
              </a:rPr>
              <a:t>, and V. E. Larson, 2016: Assessment of Marine Boundary Layer Cloud Simulations in the CAM with CLUBB and Updated Microphysics Scheme Based on ARM Observations from the Azores. J. </a:t>
            </a:r>
            <a:r>
              <a:rPr lang="en-US" sz="1050" i="1" dirty="0" err="1">
                <a:cs typeface="Optima"/>
              </a:rPr>
              <a:t>Geophys</a:t>
            </a:r>
            <a:r>
              <a:rPr lang="en-US" sz="1050" i="1" dirty="0">
                <a:cs typeface="Optima"/>
              </a:rPr>
              <a:t>. Res. </a:t>
            </a:r>
            <a:r>
              <a:rPr lang="en-US" sz="1050" i="1" dirty="0" smtClean="0">
                <a:cs typeface="Optima"/>
              </a:rPr>
              <a:t>Atmos. </a:t>
            </a:r>
            <a:r>
              <a:rPr lang="en-US" sz="1050" i="1" dirty="0" err="1">
                <a:cs typeface="Optima"/>
              </a:rPr>
              <a:t>doi</a:t>
            </a:r>
            <a:r>
              <a:rPr lang="en-US" sz="1050" i="1" dirty="0">
                <a:cs typeface="Optima"/>
              </a:rPr>
              <a:t>: 10.1002/2016JD025274</a:t>
            </a:r>
            <a:r>
              <a:rPr lang="en-US" sz="1050" dirty="0" smtClean="0">
                <a:effectLst/>
                <a:cs typeface="Optima"/>
              </a:rPr>
              <a:t> </a:t>
            </a:r>
            <a:endParaRPr lang="en-US" sz="1050" dirty="0">
              <a:cs typeface="Optima"/>
            </a:endParaRPr>
          </a:p>
        </p:txBody>
      </p:sp>
      <p:sp>
        <p:nvSpPr>
          <p:cNvPr id="9" name="Rectangle 4"/>
          <p:cNvSpPr>
            <a:spLocks noChangeArrowheads="1"/>
          </p:cNvSpPr>
          <p:nvPr/>
        </p:nvSpPr>
        <p:spPr bwMode="auto">
          <a:xfrm>
            <a:off x="36028" y="1189896"/>
            <a:ext cx="4728491"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pPr>
            <a:r>
              <a:rPr lang="en-US" sz="1800" b="1" u="sng" dirty="0" smtClean="0">
                <a:solidFill>
                  <a:prstClr val="black"/>
                </a:solidFill>
                <a:latin typeface="Tw Cen MT"/>
                <a:ea typeface="ＭＳ Ｐゴシック" charset="0"/>
                <a:cs typeface="Tw Cen MT"/>
              </a:rPr>
              <a:t>Science Question</a:t>
            </a:r>
            <a:endParaRPr lang="en-US" sz="1800" b="1" u="sng" dirty="0">
              <a:solidFill>
                <a:prstClr val="black"/>
              </a:solidFill>
              <a:latin typeface="Tw Cen MT"/>
              <a:ea typeface="ＭＳ Ｐゴシック" charset="0"/>
              <a:cs typeface="Tw Cen MT"/>
            </a:endParaRPr>
          </a:p>
          <a:p>
            <a:pPr marL="231775" indent="-231775">
              <a:lnSpc>
                <a:spcPct val="114000"/>
              </a:lnSpc>
              <a:spcBef>
                <a:spcPct val="15000"/>
              </a:spcBef>
              <a:buFont typeface="Arial" charset="0"/>
              <a:buChar char="●"/>
            </a:pPr>
            <a:r>
              <a:rPr lang="en-US" sz="1500" dirty="0">
                <a:solidFill>
                  <a:prstClr val="black"/>
                </a:solidFill>
                <a:latin typeface="Tw Cen MT"/>
                <a:ea typeface="ＭＳ Ｐゴシック" charset="0"/>
                <a:cs typeface="Tw Cen MT"/>
              </a:rPr>
              <a:t>Does </a:t>
            </a:r>
            <a:r>
              <a:rPr lang="en-US" sz="1500" dirty="0" smtClean="0">
                <a:solidFill>
                  <a:prstClr val="black"/>
                </a:solidFill>
                <a:latin typeface="Tw Cen MT"/>
                <a:ea typeface="ＭＳ Ｐゴシック" charset="0"/>
                <a:cs typeface="Tw Cen MT"/>
              </a:rPr>
              <a:t>the next generation CAM </a:t>
            </a:r>
            <a:r>
              <a:rPr lang="en-US" sz="1500" dirty="0">
                <a:solidFill>
                  <a:prstClr val="black"/>
                </a:solidFill>
                <a:latin typeface="Tw Cen MT"/>
                <a:ea typeface="ＭＳ Ｐゴシック" charset="0"/>
                <a:cs typeface="Tw Cen MT"/>
              </a:rPr>
              <a:t>simulate more realistic cloud structure for different cloud conditions and precipitation? </a:t>
            </a:r>
          </a:p>
          <a:p>
            <a:pPr marL="231775" indent="-231775">
              <a:lnSpc>
                <a:spcPct val="114000"/>
              </a:lnSpc>
              <a:spcBef>
                <a:spcPct val="15000"/>
              </a:spcBef>
              <a:buFont typeface="Arial" charset="0"/>
              <a:buChar char="●"/>
            </a:pPr>
            <a:r>
              <a:rPr lang="en-US" sz="1500" dirty="0" smtClean="0">
                <a:solidFill>
                  <a:prstClr val="black"/>
                </a:solidFill>
                <a:latin typeface="Tw Cen MT"/>
                <a:ea typeface="ＭＳ Ｐゴシック" charset="0"/>
                <a:cs typeface="Tw Cen MT"/>
              </a:rPr>
              <a:t>Does the new CAM version improve </a:t>
            </a:r>
            <a:r>
              <a:rPr lang="en-US" sz="1500" dirty="0">
                <a:solidFill>
                  <a:prstClr val="black"/>
                </a:solidFill>
                <a:latin typeface="Tw Cen MT"/>
                <a:ea typeface="ＭＳ Ｐゴシック" charset="0"/>
                <a:cs typeface="Tw Cen MT"/>
              </a:rPr>
              <a:t>the simulation of surface </a:t>
            </a:r>
            <a:r>
              <a:rPr lang="en-US" sz="1500" dirty="0" smtClean="0">
                <a:solidFill>
                  <a:prstClr val="black"/>
                </a:solidFill>
                <a:latin typeface="Tw Cen MT"/>
                <a:ea typeface="ＭＳ Ｐゴシック" charset="0"/>
                <a:cs typeface="Tw Cen MT"/>
              </a:rPr>
              <a:t>SW cloud </a:t>
            </a:r>
            <a:r>
              <a:rPr lang="en-US" sz="1500" dirty="0" err="1" smtClean="0">
                <a:solidFill>
                  <a:prstClr val="black"/>
                </a:solidFill>
                <a:latin typeface="Tw Cen MT"/>
                <a:ea typeface="ＭＳ Ｐゴシック" charset="0"/>
                <a:cs typeface="Tw Cen MT"/>
              </a:rPr>
              <a:t>radiative</a:t>
            </a:r>
            <a:r>
              <a:rPr lang="en-US" sz="1500" dirty="0">
                <a:solidFill>
                  <a:prstClr val="black"/>
                </a:solidFill>
                <a:latin typeface="Tw Cen MT"/>
                <a:ea typeface="ＭＳ Ｐゴシック" charset="0"/>
                <a:cs typeface="Tw Cen MT"/>
              </a:rPr>
              <a:t> </a:t>
            </a:r>
            <a:r>
              <a:rPr lang="en-US" sz="1500" dirty="0" smtClean="0">
                <a:solidFill>
                  <a:prstClr val="black"/>
                </a:solidFill>
                <a:latin typeface="Tw Cen MT"/>
                <a:ea typeface="ＭＳ Ｐゴシック" charset="0"/>
                <a:cs typeface="Tw Cen MT"/>
              </a:rPr>
              <a:t>effect(CRE) ? </a:t>
            </a:r>
            <a:endParaRPr lang="en-US" sz="1500" dirty="0">
              <a:solidFill>
                <a:prstClr val="black"/>
              </a:solidFill>
              <a:latin typeface="Tw Cen MT"/>
              <a:ea typeface="ＭＳ Ｐゴシック" charset="0"/>
              <a:cs typeface="Tw Cen MT"/>
            </a:endParaRPr>
          </a:p>
          <a:p>
            <a:pPr algn="ctr">
              <a:lnSpc>
                <a:spcPct val="114000"/>
              </a:lnSpc>
              <a:spcBef>
                <a:spcPts val="300"/>
              </a:spcBef>
            </a:pPr>
            <a:r>
              <a:rPr lang="en-US" sz="1800" b="1" u="sng" dirty="0" smtClean="0">
                <a:solidFill>
                  <a:prstClr val="black"/>
                </a:solidFill>
                <a:latin typeface="Tw Cen MT"/>
                <a:ea typeface="ＭＳ Ｐゴシック" charset="0"/>
                <a:cs typeface="Tw Cen MT"/>
              </a:rPr>
              <a:t>Approach</a:t>
            </a:r>
            <a:endParaRPr lang="en-US" sz="1600" b="1" u="sng" dirty="0">
              <a:solidFill>
                <a:prstClr val="black"/>
              </a:solidFill>
              <a:latin typeface="Tw Cen MT"/>
              <a:ea typeface="ＭＳ Ｐゴシック" charset="0"/>
              <a:cs typeface="Tw Cen MT"/>
            </a:endParaRPr>
          </a:p>
          <a:p>
            <a:pPr marL="231775" indent="-231775">
              <a:lnSpc>
                <a:spcPct val="114000"/>
              </a:lnSpc>
              <a:spcBef>
                <a:spcPct val="15000"/>
              </a:spcBef>
              <a:buFont typeface="Arial" charset="0"/>
              <a:buChar char="●"/>
            </a:pPr>
            <a:r>
              <a:rPr lang="en-US" sz="1500" dirty="0" smtClean="0">
                <a:solidFill>
                  <a:prstClr val="black"/>
                </a:solidFill>
                <a:latin typeface="Tw Cen MT"/>
                <a:ea typeface="ＭＳ Ｐゴシック" charset="0"/>
                <a:cs typeface="Tw Cen MT"/>
              </a:rPr>
              <a:t>Use ARM Azores observations to evaluate CAPT simulations of low clouds with different versions of CAM schemes</a:t>
            </a:r>
          </a:p>
          <a:p>
            <a:pPr marL="341313" indent="-287338" algn="ctr">
              <a:spcBef>
                <a:spcPts val="600"/>
              </a:spcBef>
              <a:tabLst>
                <a:tab pos="338138" algn="l"/>
              </a:tabLst>
            </a:pPr>
            <a:r>
              <a:rPr lang="en-US" sz="1800" b="1" u="sng" dirty="0" smtClean="0">
                <a:solidFill>
                  <a:prstClr val="black"/>
                </a:solidFill>
                <a:latin typeface="Tw Cen MT"/>
                <a:ea typeface="ＭＳ Ｐゴシック" charset="0"/>
                <a:cs typeface="Tw Cen MT"/>
              </a:rPr>
              <a:t>Key Accomplishment</a:t>
            </a:r>
          </a:p>
          <a:p>
            <a:pPr marL="231775" indent="-231775">
              <a:lnSpc>
                <a:spcPct val="114000"/>
              </a:lnSpc>
              <a:spcBef>
                <a:spcPct val="15000"/>
              </a:spcBef>
              <a:buFont typeface="Arial" charset="0"/>
              <a:buChar char="●"/>
              <a:tabLst>
                <a:tab pos="338138" algn="l"/>
              </a:tabLst>
            </a:pPr>
            <a:r>
              <a:rPr lang="en-US" sz="1500" dirty="0" smtClean="0">
                <a:solidFill>
                  <a:prstClr val="black"/>
                </a:solidFill>
                <a:latin typeface="Tw Cen MT"/>
                <a:ea typeface="ＭＳ Ｐゴシック" charset="0"/>
                <a:cs typeface="Tw Cen MT"/>
              </a:rPr>
              <a:t>Identified the low-cloud biases in the different versions of CAM cloud parameterization schemes</a:t>
            </a:r>
            <a:endParaRPr lang="en-US" sz="1500" dirty="0">
              <a:solidFill>
                <a:prstClr val="black"/>
              </a:solidFill>
              <a:latin typeface="Tw Cen MT"/>
              <a:ea typeface="ＭＳ Ｐゴシック" charset="0"/>
              <a:cs typeface="Tw Cen MT"/>
            </a:endParaRPr>
          </a:p>
        </p:txBody>
      </p:sp>
      <p:pic>
        <p:nvPicPr>
          <p:cNvPr id="10" name="Picture 9" descr="Transparent_DOE_SC_Horizontal.png"/>
          <p:cNvPicPr>
            <a:picLocks noChangeAspect="1"/>
          </p:cNvPicPr>
          <p:nvPr/>
        </p:nvPicPr>
        <p:blipFill rotWithShape="1">
          <a:blip r:embed="rId4">
            <a:extLst>
              <a:ext uri="{28A0092B-C50C-407E-A947-70E740481C1C}">
                <a14:useLocalDpi xmlns:a14="http://schemas.microsoft.com/office/drawing/2010/main" val="0"/>
              </a:ext>
            </a:extLst>
          </a:blip>
          <a:srcRect r="81690"/>
          <a:stretch/>
        </p:blipFill>
        <p:spPr>
          <a:xfrm>
            <a:off x="157254" y="46272"/>
            <a:ext cx="546719" cy="517397"/>
          </a:xfrm>
          <a:prstGeom prst="rect">
            <a:avLst/>
          </a:prstGeom>
        </p:spPr>
      </p:pic>
      <p:cxnSp>
        <p:nvCxnSpPr>
          <p:cNvPr id="12" name="Straight Connector 11"/>
          <p:cNvCxnSpPr/>
          <p:nvPr/>
        </p:nvCxnSpPr>
        <p:spPr>
          <a:xfrm flipV="1">
            <a:off x="228600" y="1103730"/>
            <a:ext cx="8686800" cy="28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7979888" y="108091"/>
            <a:ext cx="1091203" cy="977625"/>
            <a:chOff x="8149656" y="5965203"/>
            <a:chExt cx="885146" cy="773189"/>
          </a:xfrm>
        </p:grpSpPr>
        <p:pic>
          <p:nvPicPr>
            <p:cNvPr id="14" name="Picture 7" descr="ARM-LOGO2"/>
            <p:cNvPicPr>
              <a:picLocks noChangeAspect="1" noChangeArrowheads="1"/>
            </p:cNvPicPr>
            <p:nvPr/>
          </p:nvPicPr>
          <p:blipFill>
            <a:blip r:embed="rId5" cstate="print"/>
            <a:srcRect/>
            <a:stretch>
              <a:fillRect/>
            </a:stretch>
          </p:blipFill>
          <p:spPr bwMode="auto">
            <a:xfrm>
              <a:off x="8150405" y="6519879"/>
              <a:ext cx="883313" cy="218513"/>
            </a:xfrm>
            <a:prstGeom prst="rect">
              <a:avLst/>
            </a:prstGeom>
            <a:solidFill>
              <a:schemeClr val="bg1"/>
            </a:solidFill>
            <a:ln w="9525">
              <a:noFill/>
              <a:miter lim="800000"/>
              <a:headEnd/>
              <a:tailEnd/>
            </a:ln>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405" y="6274540"/>
              <a:ext cx="884397" cy="226630"/>
            </a:xfrm>
            <a:prstGeom prst="rect">
              <a:avLst/>
            </a:prstGeom>
            <a:solidFill>
              <a:schemeClr val="bg1"/>
            </a:solidFill>
            <a:ln w="9525">
              <a:noFill/>
              <a:miter lim="800000"/>
              <a:headEnd/>
              <a:tailEnd/>
            </a:ln>
            <a:extLst/>
          </p:spPr>
        </p:pic>
        <p:pic>
          <p:nvPicPr>
            <p:cNvPr id="16" name="Picture 40" descr="capt-logo_2010.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9656" y="5965203"/>
              <a:ext cx="884062" cy="251568"/>
            </a:xfrm>
            <a:prstGeom prst="rect">
              <a:avLst/>
            </a:prstGeom>
            <a:solidFill>
              <a:schemeClr val="bg1"/>
            </a:solidFill>
            <a:ln w="9525">
              <a:noFill/>
              <a:miter lim="800000"/>
              <a:headEnd/>
              <a:tailEnd/>
            </a:ln>
            <a:extLst/>
          </p:spPr>
        </p:pic>
      </p:grpSp>
      <p:sp>
        <p:nvSpPr>
          <p:cNvPr id="17" name="TextBox 16"/>
          <p:cNvSpPr txBox="1"/>
          <p:nvPr/>
        </p:nvSpPr>
        <p:spPr>
          <a:xfrm>
            <a:off x="183951" y="5040187"/>
            <a:ext cx="4379481" cy="595035"/>
          </a:xfrm>
          <a:prstGeom prst="rect">
            <a:avLst/>
          </a:prstGeom>
          <a:solidFill>
            <a:schemeClr val="accent6">
              <a:lumMod val="40000"/>
              <a:lumOff val="60000"/>
              <a:alpha val="50000"/>
            </a:schemeClr>
          </a:solidFill>
          <a:ln>
            <a:solidFill>
              <a:schemeClr val="accent6">
                <a:lumMod val="75000"/>
              </a:schemeClr>
            </a:solidFill>
          </a:ln>
        </p:spPr>
        <p:txBody>
          <a:bodyPr wrap="square" rtlCol="0">
            <a:spAutoFit/>
          </a:bodyPr>
          <a:lstStyle/>
          <a:p>
            <a:pPr>
              <a:lnSpc>
                <a:spcPct val="110000"/>
              </a:lnSpc>
              <a:spcBef>
                <a:spcPct val="15000"/>
              </a:spcBef>
            </a:pPr>
            <a:r>
              <a:rPr lang="en-US" sz="1400" b="1" dirty="0">
                <a:solidFill>
                  <a:prstClr val="black"/>
                </a:solidFill>
                <a:latin typeface="Arial Rounded MT Bold"/>
                <a:ea typeface="ＭＳ Ｐゴシック" charset="0"/>
                <a:cs typeface="Arial Rounded MT Bold"/>
              </a:rPr>
              <a:t>CAM5.3: a “too few, too bright” cloud problem </a:t>
            </a:r>
          </a:p>
          <a:p>
            <a:pPr>
              <a:lnSpc>
                <a:spcPct val="110000"/>
              </a:lnSpc>
              <a:spcBef>
                <a:spcPct val="15000"/>
              </a:spcBef>
            </a:pPr>
            <a:r>
              <a:rPr lang="en-US" sz="1400" b="1" dirty="0">
                <a:solidFill>
                  <a:prstClr val="black"/>
                </a:solidFill>
                <a:latin typeface="Arial Rounded MT Bold"/>
                <a:ea typeface="ＭＳ Ｐゴシック" charset="0"/>
                <a:cs typeface="Arial Rounded MT Bold"/>
              </a:rPr>
              <a:t>CLUBBMG2: a “not enough” cloud </a:t>
            </a:r>
            <a:r>
              <a:rPr lang="en-US" sz="1400" b="1" dirty="0" smtClean="0">
                <a:solidFill>
                  <a:prstClr val="black"/>
                </a:solidFill>
                <a:latin typeface="Arial Rounded MT Bold"/>
                <a:ea typeface="ＭＳ Ｐゴシック" charset="0"/>
                <a:cs typeface="Arial Rounded MT Bold"/>
              </a:rPr>
              <a:t>problem </a:t>
            </a:r>
            <a:endParaRPr lang="en-US" sz="1400" b="1" dirty="0">
              <a:solidFill>
                <a:prstClr val="black"/>
              </a:solidFill>
              <a:latin typeface="Arial Rounded MT Bold"/>
              <a:ea typeface="ＭＳ Ｐゴシック" charset="0"/>
              <a:cs typeface="Arial Rounded MT Bold"/>
            </a:endParaRPr>
          </a:p>
        </p:txBody>
      </p:sp>
      <p:pic>
        <p:nvPicPr>
          <p:cNvPr id="18" name="Picture 17" descr="lab_logo_black_rgb.tif"/>
          <p:cNvPicPr>
            <a:picLocks noChangeAspect="1"/>
          </p:cNvPicPr>
          <p:nvPr/>
        </p:nvPicPr>
        <p:blipFill rotWithShape="1">
          <a:blip r:embed="rId8">
            <a:extLst>
              <a:ext uri="{28A0092B-C50C-407E-A947-70E740481C1C}">
                <a14:useLocalDpi xmlns:a14="http://schemas.microsoft.com/office/drawing/2010/main" val="0"/>
              </a:ext>
            </a:extLst>
          </a:blip>
          <a:srcRect r="83587" b="10225"/>
          <a:stretch/>
        </p:blipFill>
        <p:spPr>
          <a:xfrm>
            <a:off x="183951" y="600175"/>
            <a:ext cx="541834" cy="523695"/>
          </a:xfrm>
          <a:prstGeom prst="rect">
            <a:avLst/>
          </a:prstGeom>
        </p:spPr>
      </p:pic>
      <p:pic>
        <p:nvPicPr>
          <p:cNvPr id="8" name="Picture 7" descr="highlight_ccvscwp_hourly_v93_3.jpg"/>
          <p:cNvPicPr>
            <a:picLocks noChangeAspect="1"/>
          </p:cNvPicPr>
          <p:nvPr/>
        </p:nvPicPr>
        <p:blipFill rotWithShape="1">
          <a:blip r:embed="rId9">
            <a:extLst>
              <a:ext uri="{28A0092B-C50C-407E-A947-70E740481C1C}">
                <a14:useLocalDpi xmlns:a14="http://schemas.microsoft.com/office/drawing/2010/main" val="0"/>
              </a:ext>
            </a:extLst>
          </a:blip>
          <a:srcRect l="10047" t="956" r="10267" b="65838"/>
          <a:stretch/>
        </p:blipFill>
        <p:spPr>
          <a:xfrm>
            <a:off x="4702866" y="2774903"/>
            <a:ext cx="4368225" cy="1364715"/>
          </a:xfrm>
          <a:prstGeom prst="rect">
            <a:avLst/>
          </a:prstGeom>
        </p:spPr>
      </p:pic>
      <p:pic>
        <p:nvPicPr>
          <p:cNvPr id="13" name="Picture 12" descr="highlight2_v93_3.jpg"/>
          <p:cNvPicPr>
            <a:picLocks noChangeAspect="1"/>
          </p:cNvPicPr>
          <p:nvPr/>
        </p:nvPicPr>
        <p:blipFill rotWithShape="1">
          <a:blip r:embed="rId10">
            <a:extLst>
              <a:ext uri="{28A0092B-C50C-407E-A947-70E740481C1C}">
                <a14:useLocalDpi xmlns:a14="http://schemas.microsoft.com/office/drawing/2010/main" val="0"/>
              </a:ext>
            </a:extLst>
          </a:blip>
          <a:srcRect l="7937" t="3679" r="37848" b="52568"/>
          <a:stretch/>
        </p:blipFill>
        <p:spPr>
          <a:xfrm>
            <a:off x="5583933" y="4887736"/>
            <a:ext cx="2720521" cy="1524147"/>
          </a:xfrm>
          <a:prstGeom prst="rect">
            <a:avLst/>
          </a:prstGeom>
        </p:spPr>
      </p:pic>
      <p:sp>
        <p:nvSpPr>
          <p:cNvPr id="30" name="TextBox 29"/>
          <p:cNvSpPr txBox="1"/>
          <p:nvPr/>
        </p:nvSpPr>
        <p:spPr>
          <a:xfrm>
            <a:off x="5883231" y="4177140"/>
            <a:ext cx="2097580" cy="523220"/>
          </a:xfrm>
          <a:prstGeom prst="rect">
            <a:avLst/>
          </a:prstGeom>
          <a:noFill/>
        </p:spPr>
        <p:txBody>
          <a:bodyPr wrap="square" rtlCol="0">
            <a:spAutoFit/>
          </a:bodyPr>
          <a:lstStyle/>
          <a:p>
            <a:r>
              <a:rPr lang="en-US" sz="1400" i="1" dirty="0" smtClean="0"/>
              <a:t>In-cloud LWP bias related to the “too bright” issue </a:t>
            </a:r>
            <a:endParaRPr lang="en-US" sz="1400" i="1" dirty="0"/>
          </a:p>
        </p:txBody>
      </p:sp>
      <p:sp>
        <p:nvSpPr>
          <p:cNvPr id="33" name="TextBox 32"/>
          <p:cNvSpPr txBox="1"/>
          <p:nvPr/>
        </p:nvSpPr>
        <p:spPr>
          <a:xfrm>
            <a:off x="7996755" y="4209388"/>
            <a:ext cx="712135" cy="307777"/>
          </a:xfrm>
          <a:prstGeom prst="rect">
            <a:avLst/>
          </a:prstGeom>
          <a:noFill/>
        </p:spPr>
        <p:txBody>
          <a:bodyPr wrap="square" rtlCol="0">
            <a:spAutoFit/>
          </a:bodyPr>
          <a:lstStyle/>
          <a:p>
            <a:r>
              <a:rPr lang="en-US" sz="1400" i="1" dirty="0"/>
              <a:t>B</a:t>
            </a:r>
            <a:r>
              <a:rPr lang="en-US" sz="1400" i="1" dirty="0" smtClean="0"/>
              <a:t>etter</a:t>
            </a:r>
            <a:endParaRPr lang="en-US" sz="1400" i="1" dirty="0"/>
          </a:p>
        </p:txBody>
      </p:sp>
      <p:sp>
        <p:nvSpPr>
          <p:cNvPr id="45" name="Up Arrow 44"/>
          <p:cNvSpPr/>
          <p:nvPr/>
        </p:nvSpPr>
        <p:spPr>
          <a:xfrm>
            <a:off x="6763993" y="3810125"/>
            <a:ext cx="342253" cy="428570"/>
          </a:xfrm>
          <a:prstGeom prst="upArrow">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Up Arrow 45"/>
          <p:cNvSpPr/>
          <p:nvPr/>
        </p:nvSpPr>
        <p:spPr>
          <a:xfrm>
            <a:off x="8094908" y="3780818"/>
            <a:ext cx="342253" cy="428570"/>
          </a:xfrm>
          <a:prstGeom prst="upArrow">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651105" y="6374479"/>
            <a:ext cx="910282" cy="307777"/>
          </a:xfrm>
          <a:prstGeom prst="rect">
            <a:avLst/>
          </a:prstGeom>
          <a:noFill/>
        </p:spPr>
        <p:txBody>
          <a:bodyPr wrap="square" rtlCol="0">
            <a:spAutoFit/>
          </a:bodyPr>
          <a:lstStyle/>
          <a:p>
            <a:r>
              <a:rPr lang="en-US" sz="1400" i="1" dirty="0" smtClean="0"/>
              <a:t>Too few</a:t>
            </a:r>
            <a:endParaRPr lang="en-US" sz="1400" i="1" dirty="0"/>
          </a:p>
        </p:txBody>
      </p:sp>
      <p:sp>
        <p:nvSpPr>
          <p:cNvPr id="51" name="TextBox 50"/>
          <p:cNvSpPr txBox="1"/>
          <p:nvPr/>
        </p:nvSpPr>
        <p:spPr>
          <a:xfrm>
            <a:off x="7628891" y="6374479"/>
            <a:ext cx="1166080" cy="307777"/>
          </a:xfrm>
          <a:prstGeom prst="rect">
            <a:avLst/>
          </a:prstGeom>
          <a:noFill/>
        </p:spPr>
        <p:txBody>
          <a:bodyPr wrap="square" rtlCol="0">
            <a:spAutoFit/>
          </a:bodyPr>
          <a:lstStyle/>
          <a:p>
            <a:r>
              <a:rPr lang="en-US" sz="1400" i="1" dirty="0" smtClean="0"/>
              <a:t>Not enough</a:t>
            </a:r>
            <a:endParaRPr lang="en-US" sz="1400" i="1" dirty="0"/>
          </a:p>
        </p:txBody>
      </p:sp>
      <p:sp>
        <p:nvSpPr>
          <p:cNvPr id="52" name="TextBox 51"/>
          <p:cNvSpPr txBox="1"/>
          <p:nvPr/>
        </p:nvSpPr>
        <p:spPr>
          <a:xfrm>
            <a:off x="6377458" y="4732410"/>
            <a:ext cx="1800493" cy="307777"/>
          </a:xfrm>
          <a:prstGeom prst="rect">
            <a:avLst/>
          </a:prstGeom>
          <a:noFill/>
        </p:spPr>
        <p:txBody>
          <a:bodyPr wrap="none" rtlCol="0">
            <a:spAutoFit/>
          </a:bodyPr>
          <a:lstStyle/>
          <a:p>
            <a:r>
              <a:rPr lang="en-US" sz="1400" b="1" dirty="0" smtClean="0"/>
              <a:t>Cloud Cover </a:t>
            </a:r>
            <a:r>
              <a:rPr lang="en-US" sz="1400" b="1" dirty="0"/>
              <a:t>S</a:t>
            </a:r>
            <a:r>
              <a:rPr lang="en-US" sz="1400" b="1" dirty="0" smtClean="0"/>
              <a:t>tatistics</a:t>
            </a:r>
            <a:endParaRPr lang="en-US" sz="1400" b="1" dirty="0"/>
          </a:p>
        </p:txBody>
      </p:sp>
    </p:spTree>
    <p:extLst>
      <p:ext uri="{BB962C8B-B14F-4D97-AF65-F5344CB8AC3E}">
        <p14:creationId xmlns:p14="http://schemas.microsoft.com/office/powerpoint/2010/main" val="3891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TotalTime>
  <Words>437</Words>
  <Application>Microsoft Macintosh PowerPoint</Application>
  <PresentationFormat>On-screen Show (4:3)</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ARM Azores observations help identify deficiencies in climate model simulations of low clouds </vt:lpstr>
    </vt:vector>
  </TitlesOfParts>
  <Company>LLNL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Xue Zheng</dc:creator>
  <cp:lastModifiedBy>Xue Zheng</cp:lastModifiedBy>
  <cp:revision>46</cp:revision>
  <dcterms:created xsi:type="dcterms:W3CDTF">2016-07-01T23:27:17Z</dcterms:created>
  <dcterms:modified xsi:type="dcterms:W3CDTF">2016-07-13T00:14:02Z</dcterms:modified>
</cp:coreProperties>
</file>