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
  </p:notesMasterIdLst>
  <p:sldIdLst>
    <p:sldId id="256" r:id="rId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9" d="100"/>
          <a:sy n="89" d="100"/>
        </p:scale>
        <p:origin x="96" y="31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94A174-F19E-44A8-B93B-6247A0571394}" type="datetimeFigureOut">
              <a:rPr lang="en-US" smtClean="0"/>
              <a:t>9/21/2016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F3C551-0C78-429A-9D71-C5F438781CA8}" type="slidenum">
              <a:rPr lang="en-US" smtClean="0"/>
              <a:t>‹#›</a:t>
            </a:fld>
            <a:endParaRPr lang="en-US"/>
          </a:p>
        </p:txBody>
      </p:sp>
    </p:spTree>
    <p:extLst>
      <p:ext uri="{BB962C8B-B14F-4D97-AF65-F5344CB8AC3E}">
        <p14:creationId xmlns:p14="http://schemas.microsoft.com/office/powerpoint/2010/main" val="18918650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6DDA5372-C982-6F49-B273-8B55AEA5CE51}"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8432880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1AC918D-8A0C-4292-B491-CE4CD3473CE7}" type="datetimeFigureOut">
              <a:rPr lang="en-US" smtClean="0"/>
              <a:t>9/21/2016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9EAD1A-8087-494E-8889-BCEBCC9AB008}" type="slidenum">
              <a:rPr lang="en-US" smtClean="0"/>
              <a:t>‹#›</a:t>
            </a:fld>
            <a:endParaRPr lang="en-US"/>
          </a:p>
        </p:txBody>
      </p:sp>
    </p:spTree>
    <p:extLst>
      <p:ext uri="{BB962C8B-B14F-4D97-AF65-F5344CB8AC3E}">
        <p14:creationId xmlns:p14="http://schemas.microsoft.com/office/powerpoint/2010/main" val="15859292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1AC918D-8A0C-4292-B491-CE4CD3473CE7}" type="datetimeFigureOut">
              <a:rPr lang="en-US" smtClean="0"/>
              <a:t>9/21/2016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9EAD1A-8087-494E-8889-BCEBCC9AB008}" type="slidenum">
              <a:rPr lang="en-US" smtClean="0"/>
              <a:t>‹#›</a:t>
            </a:fld>
            <a:endParaRPr lang="en-US"/>
          </a:p>
        </p:txBody>
      </p:sp>
    </p:spTree>
    <p:extLst>
      <p:ext uri="{BB962C8B-B14F-4D97-AF65-F5344CB8AC3E}">
        <p14:creationId xmlns:p14="http://schemas.microsoft.com/office/powerpoint/2010/main" val="7920928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1AC918D-8A0C-4292-B491-CE4CD3473CE7}" type="datetimeFigureOut">
              <a:rPr lang="en-US" smtClean="0"/>
              <a:t>9/21/2016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9EAD1A-8087-494E-8889-BCEBCC9AB008}" type="slidenum">
              <a:rPr lang="en-US" smtClean="0"/>
              <a:t>‹#›</a:t>
            </a:fld>
            <a:endParaRPr lang="en-US"/>
          </a:p>
        </p:txBody>
      </p:sp>
    </p:spTree>
    <p:extLst>
      <p:ext uri="{BB962C8B-B14F-4D97-AF65-F5344CB8AC3E}">
        <p14:creationId xmlns:p14="http://schemas.microsoft.com/office/powerpoint/2010/main" val="8969482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2" name="Rectangle 11"/>
          <p:cNvSpPr/>
          <p:nvPr userDrawn="1"/>
        </p:nvSpPr>
        <p:spPr bwMode="auto">
          <a:xfrm>
            <a:off x="5791200" y="0"/>
            <a:ext cx="3365146" cy="6858000"/>
          </a:xfrm>
          <a:prstGeom prst="rect">
            <a:avLst/>
          </a:prstGeom>
          <a:solidFill>
            <a:schemeClr val="tx2"/>
          </a:solidFill>
          <a:ln w="9525" cap="flat" cmpd="sng" algn="ctr">
            <a:noFill/>
            <a:prstDash val="solid"/>
            <a:round/>
            <a:headEnd type="none" w="med" len="med"/>
            <a:tailEnd type="none" w="med" len="med"/>
          </a:ln>
          <a:effectLst/>
        </p:spPr>
        <p:txBody>
          <a:bodyPr/>
          <a:lstStyle/>
          <a:p>
            <a:pPr eaLnBrk="0" hangingPunct="0">
              <a:defRPr/>
            </a:pPr>
            <a:endParaRPr lang="en-US" sz="1800" dirty="0">
              <a:latin typeface="Arial" pitchFamily="34" charset="0"/>
              <a:cs typeface="Arial" pitchFamily="34" charset="0"/>
            </a:endParaRPr>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l="61232" t="1250" r="2014"/>
          <a:stretch/>
        </p:blipFill>
        <p:spPr>
          <a:xfrm>
            <a:off x="5794220" y="-4386"/>
            <a:ext cx="3360737" cy="6772274"/>
          </a:xfrm>
          <a:prstGeom prst="rect">
            <a:avLst/>
          </a:prstGeom>
        </p:spPr>
      </p:pic>
      <p:sp>
        <p:nvSpPr>
          <p:cNvPr id="2" name="Title 1"/>
          <p:cNvSpPr>
            <a:spLocks noGrp="1"/>
          </p:cNvSpPr>
          <p:nvPr>
            <p:ph type="ctrTitle"/>
          </p:nvPr>
        </p:nvSpPr>
        <p:spPr>
          <a:xfrm>
            <a:off x="192024" y="502647"/>
            <a:ext cx="4160172" cy="1138773"/>
          </a:xfrm>
        </p:spPr>
        <p:txBody>
          <a:bodyPr/>
          <a:lstStyle>
            <a:lvl1pPr algn="l">
              <a:defRPr sz="4000" b="1">
                <a:solidFill>
                  <a:schemeClr val="tx2"/>
                </a:solidFill>
                <a:latin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192755" y="2904404"/>
            <a:ext cx="3255297" cy="1839047"/>
          </a:xfrm>
        </p:spPr>
        <p:txBody>
          <a:bodyPr/>
          <a:lstStyle>
            <a:lvl1pPr marL="0" indent="0" algn="l">
              <a:buNone/>
              <a:defRPr sz="2400">
                <a:solidFill>
                  <a:schemeClr val="tx1"/>
                </a:solidFill>
                <a:latin typeface="Calibri" panose="020F0502020204030204" pitchFamily="34" charset="0"/>
                <a:cs typeface="Arial" panose="020B0604020202020204" pitchFamily="34" charset="0"/>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sp>
        <p:nvSpPr>
          <p:cNvPr id="10" name="TextBox 9"/>
          <p:cNvSpPr txBox="1"/>
          <p:nvPr userDrawn="1"/>
        </p:nvSpPr>
        <p:spPr>
          <a:xfrm>
            <a:off x="113380" y="6382694"/>
            <a:ext cx="2114681" cy="400110"/>
          </a:xfrm>
          <a:prstGeom prst="rect">
            <a:avLst/>
          </a:prstGeom>
          <a:noFill/>
        </p:spPr>
        <p:txBody>
          <a:bodyPr wrap="none" rtlCol="0">
            <a:spAutoFit/>
          </a:bodyPr>
          <a:lstStyle/>
          <a:p>
            <a:r>
              <a:rPr lang="en-US" sz="1000" b="0" dirty="0">
                <a:solidFill>
                  <a:schemeClr val="tx2"/>
                </a:solidFill>
              </a:rPr>
              <a:t>ORNL is managed by UT-Battelle </a:t>
            </a:r>
            <a:br>
              <a:rPr lang="en-US" sz="1000" b="0" dirty="0">
                <a:solidFill>
                  <a:schemeClr val="tx2"/>
                </a:solidFill>
              </a:rPr>
            </a:br>
            <a:r>
              <a:rPr lang="en-US" sz="1000" b="0" dirty="0">
                <a:solidFill>
                  <a:schemeClr val="tx2"/>
                </a:solidFill>
              </a:rPr>
              <a:t>for the US Department of Energy</a:t>
            </a:r>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47938" y="609789"/>
            <a:ext cx="3486624" cy="4571622"/>
          </a:xfrm>
          <a:prstGeom prst="rect">
            <a:avLst/>
          </a:prstGeom>
        </p:spPr>
      </p:pic>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62621" y="6350181"/>
            <a:ext cx="3383280" cy="450184"/>
          </a:xfrm>
          <a:prstGeom prst="rect">
            <a:avLst/>
          </a:prstGeom>
        </p:spPr>
      </p:pic>
    </p:spTree>
    <p:extLst>
      <p:ext uri="{BB962C8B-B14F-4D97-AF65-F5344CB8AC3E}">
        <p14:creationId xmlns:p14="http://schemas.microsoft.com/office/powerpoint/2010/main" val="19363839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2024" y="256034"/>
            <a:ext cx="8636290" cy="615553"/>
          </a:xfrm>
        </p:spPr>
        <p:txBody>
          <a:bodyPr/>
          <a:lstStyle/>
          <a:p>
            <a:r>
              <a:rPr lang="en-US" dirty="0"/>
              <a:t>Click to edit Master title style</a:t>
            </a:r>
          </a:p>
        </p:txBody>
      </p:sp>
      <p:sp>
        <p:nvSpPr>
          <p:cNvPr id="3" name="Content Placeholder 2"/>
          <p:cNvSpPr>
            <a:spLocks noGrp="1"/>
          </p:cNvSpPr>
          <p:nvPr>
            <p:ph idx="1"/>
          </p:nvPr>
        </p:nvSpPr>
        <p:spPr>
          <a:xfrm>
            <a:off x="201168" y="1443386"/>
            <a:ext cx="8642640" cy="4195415"/>
          </a:xfrm>
        </p:spPr>
        <p:txBody>
          <a:bodyPr/>
          <a:lstStyle>
            <a:lvl1pPr>
              <a:defRPr>
                <a:latin typeface="Calibri" panose="020F0502020204030204" pitchFamily="34" charset="0"/>
                <a:cs typeface="Arial" panose="020B0604020202020204" pitchFamily="34" charset="0"/>
              </a:defRPr>
            </a:lvl1pPr>
            <a:lvl2pPr>
              <a:defRPr>
                <a:latin typeface="Calibri" panose="020F0502020204030204" pitchFamily="34" charset="0"/>
                <a:cs typeface="Arial" panose="020B0604020202020204" pitchFamily="34" charset="0"/>
              </a:defRPr>
            </a:lvl2pPr>
            <a:lvl3pPr>
              <a:defRPr>
                <a:latin typeface="Calibri" panose="020F0502020204030204" pitchFamily="34" charset="0"/>
                <a:cs typeface="Arial" panose="020B0604020202020204" pitchFamily="34" charset="0"/>
              </a:defRPr>
            </a:lvl3pPr>
            <a:lvl4pPr>
              <a:defRPr>
                <a:latin typeface="Calibri" panose="020F0502020204030204" pitchFamily="34" charset="0"/>
                <a:cs typeface="Arial" panose="020B0604020202020204" pitchFamily="34" charset="0"/>
              </a:defRPr>
            </a:lvl4pPr>
            <a:lvl5pPr marL="1482688" indent="-222245">
              <a:buFont typeface="Arial" panose="020B0604020202020204" pitchFamily="34" charset="0"/>
              <a:buChar char="•"/>
              <a:defRPr>
                <a:latin typeface="Calibri" panose="020F050202020403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535790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92024" y="256034"/>
            <a:ext cx="8636290" cy="615553"/>
          </a:xfrm>
        </p:spPr>
        <p:txBody>
          <a:bodyPr/>
          <a:lstStyle/>
          <a:p>
            <a:r>
              <a:rPr lang="en-US" dirty="0"/>
              <a:t>Click to edit Master title style</a:t>
            </a:r>
          </a:p>
        </p:txBody>
      </p:sp>
      <p:sp>
        <p:nvSpPr>
          <p:cNvPr id="3" name="Content Placeholder 2"/>
          <p:cNvSpPr>
            <a:spLocks noGrp="1"/>
          </p:cNvSpPr>
          <p:nvPr>
            <p:ph sz="half" idx="1"/>
          </p:nvPr>
        </p:nvSpPr>
        <p:spPr>
          <a:xfrm>
            <a:off x="190047" y="1444752"/>
            <a:ext cx="4198258" cy="4275744"/>
          </a:xfrm>
        </p:spPr>
        <p:txBody>
          <a:bodyPr/>
          <a:lstStyle>
            <a:lvl1pPr>
              <a:defRPr lang="en-US" dirty="0" smtClean="0"/>
            </a:lvl1pPr>
            <a:lvl2pPr>
              <a:defRPr lang="en-US" dirty="0" smtClean="0"/>
            </a:lvl2pPr>
            <a:lvl3pPr>
              <a:defRPr lang="en-US" dirty="0" smtClean="0"/>
            </a:lvl3pPr>
            <a:lvl4pPr>
              <a:defRPr lang="en-US" dirty="0" smtClean="0"/>
            </a:lvl4pPr>
            <a:lvl5pPr>
              <a:defRPr lang="en-US" dirty="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597398" y="1444752"/>
            <a:ext cx="4198258" cy="4275744"/>
          </a:xfrm>
        </p:spPr>
        <p:txBody>
          <a:bodyPr/>
          <a:lstStyle>
            <a:lvl1pPr>
              <a:defRPr lang="en-US" dirty="0" smtClean="0"/>
            </a:lvl1pPr>
            <a:lvl2pPr>
              <a:defRPr lang="en-US" dirty="0" smtClean="0"/>
            </a:lvl2pPr>
            <a:lvl3pPr>
              <a:defRPr lang="en-US" dirty="0" smtClean="0"/>
            </a:lvl3pPr>
            <a:lvl4pPr>
              <a:defRPr lang="en-US" dirty="0" smtClean="0"/>
            </a:lvl4pPr>
            <a:lvl5pPr>
              <a:defRPr lang="en-US" dirty="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527443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8387" y="256034"/>
            <a:ext cx="8628678" cy="615553"/>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195948" y="1444752"/>
            <a:ext cx="4192528" cy="821190"/>
          </a:xfrm>
        </p:spPr>
        <p:txBody>
          <a:bodyPr anchor="b"/>
          <a:lstStyle>
            <a:lvl1pPr marL="0" indent="0">
              <a:buNone/>
              <a:defRPr sz="2400" b="1">
                <a:solidFill>
                  <a:schemeClr val="tx2"/>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95948" y="2270334"/>
            <a:ext cx="4192528" cy="3674610"/>
          </a:xfrm>
        </p:spPr>
        <p:txBody>
          <a:bodyPr/>
          <a:lstStyle>
            <a:lvl1pPr>
              <a:defRPr sz="2400"/>
            </a:lvl1pPr>
            <a:lvl2pPr>
              <a:defRPr sz="2000"/>
            </a:lvl2pPr>
            <a:lvl3pPr>
              <a:defRPr sz="1800"/>
            </a:lvl3pPr>
            <a:lvl4pPr>
              <a:defRPr sz="1600"/>
            </a:lvl4pPr>
            <a:lvl5pPr marL="1482688" indent="-222245">
              <a:buFont typeface="Arial" panose="020B0604020202020204" pitchFamily="34" charset="0"/>
              <a:buChar char="•"/>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7" y="1444752"/>
            <a:ext cx="4194175" cy="821190"/>
          </a:xfrm>
        </p:spPr>
        <p:txBody>
          <a:bodyPr anchor="b"/>
          <a:lstStyle>
            <a:lvl1pPr marL="0" indent="0">
              <a:buNone/>
              <a:defRPr sz="2400" b="1">
                <a:solidFill>
                  <a:schemeClr val="tx2"/>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7" y="2270334"/>
            <a:ext cx="4194175" cy="3674610"/>
          </a:xfrm>
        </p:spPr>
        <p:txBody>
          <a:bodyPr/>
          <a:lstStyle>
            <a:lvl1pPr>
              <a:defRPr sz="2400"/>
            </a:lvl1pPr>
            <a:lvl2pPr>
              <a:defRPr sz="2000"/>
            </a:lvl2pPr>
            <a:lvl3pPr>
              <a:defRPr sz="1800"/>
            </a:lvl3pPr>
            <a:lvl4pPr>
              <a:defRPr sz="1600"/>
            </a:lvl4pPr>
            <a:lvl5pPr marL="1482688" indent="-222245">
              <a:defRPr lang="en-US" sz="18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847172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sp>
        <p:nvSpPr>
          <p:cNvPr id="3" name="Rectangle 2"/>
          <p:cNvSpPr/>
          <p:nvPr userDrawn="1"/>
        </p:nvSpPr>
        <p:spPr bwMode="auto">
          <a:xfrm>
            <a:off x="5791200" y="0"/>
            <a:ext cx="3365146" cy="6858000"/>
          </a:xfrm>
          <a:prstGeom prst="rect">
            <a:avLst/>
          </a:prstGeom>
          <a:solidFill>
            <a:schemeClr val="bg2"/>
          </a:solidFill>
          <a:ln w="9525" cap="flat" cmpd="sng" algn="ctr">
            <a:noFill/>
            <a:prstDash val="solid"/>
            <a:round/>
            <a:headEnd type="none" w="med" len="med"/>
            <a:tailEnd type="none" w="med" len="med"/>
          </a:ln>
          <a:effectLst/>
        </p:spPr>
        <p:txBody>
          <a:bodyPr/>
          <a:lstStyle/>
          <a:p>
            <a:pPr eaLnBrk="0" hangingPunct="0">
              <a:defRPr/>
            </a:pPr>
            <a:endParaRPr lang="en-US" sz="1800" dirty="0">
              <a:latin typeface="Arial" pitchFamily="34" charset="0"/>
              <a:cs typeface="Arial" pitchFamily="34" charset="0"/>
            </a:endParaRPr>
          </a:p>
        </p:txBody>
      </p:sp>
      <p:cxnSp>
        <p:nvCxnSpPr>
          <p:cNvPr id="7" name="Straight Arrow Connector 6"/>
          <p:cNvCxnSpPr/>
          <p:nvPr userDrawn="1"/>
        </p:nvCxnSpPr>
        <p:spPr>
          <a:xfrm>
            <a:off x="5791200" y="0"/>
            <a:ext cx="0" cy="6858000"/>
          </a:xfrm>
          <a:prstGeom prst="straightConnector1">
            <a:avLst/>
          </a:prstGeom>
          <a:ln w="38100">
            <a:solidFill>
              <a:schemeClr val="tx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61354" t="1250" r="1844"/>
          <a:stretch/>
        </p:blipFill>
        <p:spPr>
          <a:xfrm>
            <a:off x="5791203" y="0"/>
            <a:ext cx="3365146" cy="6772274"/>
          </a:xfrm>
          <a:prstGeom prst="rect">
            <a:avLst/>
          </a:prstGeom>
        </p:spPr>
      </p:pic>
      <p:sp>
        <p:nvSpPr>
          <p:cNvPr id="2" name="Title 1"/>
          <p:cNvSpPr>
            <a:spLocks noGrp="1"/>
          </p:cNvSpPr>
          <p:nvPr>
            <p:ph type="title"/>
          </p:nvPr>
        </p:nvSpPr>
        <p:spPr>
          <a:xfrm>
            <a:off x="193386" y="253532"/>
            <a:ext cx="3911890" cy="1138773"/>
          </a:xfrm>
        </p:spPr>
        <p:txBody>
          <a:bodyPr/>
          <a:lstStyle/>
          <a:p>
            <a:r>
              <a:rPr lang="en-US" dirty="0"/>
              <a:t>Click to edit Master title style</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830439" y="6368039"/>
            <a:ext cx="3291840" cy="369745"/>
          </a:xfrm>
          <a:prstGeom prst="rect">
            <a:avLst/>
          </a:prstGeom>
        </p:spPr>
      </p:pic>
      <p:sp>
        <p:nvSpPr>
          <p:cNvPr id="9" name="TextBox 8"/>
          <p:cNvSpPr txBox="1"/>
          <p:nvPr userDrawn="1"/>
        </p:nvSpPr>
        <p:spPr>
          <a:xfrm>
            <a:off x="100680" y="6369994"/>
            <a:ext cx="2114681" cy="400110"/>
          </a:xfrm>
          <a:prstGeom prst="rect">
            <a:avLst/>
          </a:prstGeom>
          <a:noFill/>
        </p:spPr>
        <p:txBody>
          <a:bodyPr wrap="none" rtlCol="0">
            <a:spAutoFit/>
          </a:bodyPr>
          <a:lstStyle/>
          <a:p>
            <a:r>
              <a:rPr lang="en-US" sz="1000" b="0" dirty="0">
                <a:solidFill>
                  <a:schemeClr val="tx2"/>
                </a:solidFill>
              </a:rPr>
              <a:t>ORNL is managed by UT-Battelle </a:t>
            </a:r>
            <a:br>
              <a:rPr lang="en-US" sz="1000" b="0" dirty="0">
                <a:solidFill>
                  <a:schemeClr val="tx2"/>
                </a:solidFill>
              </a:rPr>
            </a:br>
            <a:r>
              <a:rPr lang="en-US" sz="1000" b="0" dirty="0">
                <a:solidFill>
                  <a:schemeClr val="tx2"/>
                </a:solidFill>
              </a:rPr>
              <a:t>for the US Department of Energy</a:t>
            </a:r>
          </a:p>
        </p:txBody>
      </p:sp>
    </p:spTree>
    <p:extLst>
      <p:ext uri="{BB962C8B-B14F-4D97-AF65-F5344CB8AC3E}">
        <p14:creationId xmlns:p14="http://schemas.microsoft.com/office/powerpoint/2010/main" val="523337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3385" y="253531"/>
            <a:ext cx="8628678" cy="615553"/>
          </a:xfrm>
        </p:spPr>
        <p:txBody>
          <a:bodyPr/>
          <a:lstStyle/>
          <a:p>
            <a:r>
              <a:rPr lang="en-US" dirty="0"/>
              <a:t>Click to edit Master title style</a:t>
            </a:r>
          </a:p>
        </p:txBody>
      </p:sp>
    </p:spTree>
    <p:extLst>
      <p:ext uri="{BB962C8B-B14F-4D97-AF65-F5344CB8AC3E}">
        <p14:creationId xmlns:p14="http://schemas.microsoft.com/office/powerpoint/2010/main" val="3735545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92266" y="6310887"/>
            <a:ext cx="3636271" cy="408433"/>
          </a:xfrm>
          <a:prstGeom prst="rect">
            <a:avLst/>
          </a:prstGeom>
        </p:spPr>
      </p:pic>
      <p:sp>
        <p:nvSpPr>
          <p:cNvPr id="3" name="TextBox 2"/>
          <p:cNvSpPr txBox="1"/>
          <p:nvPr userDrawn="1"/>
        </p:nvSpPr>
        <p:spPr>
          <a:xfrm>
            <a:off x="126080" y="6382694"/>
            <a:ext cx="2114681" cy="400110"/>
          </a:xfrm>
          <a:prstGeom prst="rect">
            <a:avLst/>
          </a:prstGeom>
          <a:noFill/>
        </p:spPr>
        <p:txBody>
          <a:bodyPr wrap="none" rtlCol="0">
            <a:spAutoFit/>
          </a:bodyPr>
          <a:lstStyle/>
          <a:p>
            <a:r>
              <a:rPr lang="en-US" sz="1000" b="0" dirty="0">
                <a:solidFill>
                  <a:schemeClr val="tx2"/>
                </a:solidFill>
              </a:rPr>
              <a:t>ORNL is managed by UT-Battelle </a:t>
            </a:r>
            <a:br>
              <a:rPr lang="en-US" sz="1000" b="0" dirty="0">
                <a:solidFill>
                  <a:schemeClr val="tx2"/>
                </a:solidFill>
              </a:rPr>
            </a:br>
            <a:r>
              <a:rPr lang="en-US" sz="1000" b="0" dirty="0">
                <a:solidFill>
                  <a:schemeClr val="tx2"/>
                </a:solidFill>
              </a:rPr>
              <a:t>for the US Department of Energy</a:t>
            </a:r>
          </a:p>
        </p:txBody>
      </p:sp>
    </p:spTree>
    <p:extLst>
      <p:ext uri="{BB962C8B-B14F-4D97-AF65-F5344CB8AC3E}">
        <p14:creationId xmlns:p14="http://schemas.microsoft.com/office/powerpoint/2010/main" val="1935059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rg Chart layout">
    <p:spTree>
      <p:nvGrpSpPr>
        <p:cNvPr id="1" name=""/>
        <p:cNvGrpSpPr/>
        <p:nvPr/>
      </p:nvGrpSpPr>
      <p:grpSpPr>
        <a:xfrm>
          <a:off x="0" y="0"/>
          <a:ext cx="0" cy="0"/>
          <a:chOff x="0" y="0"/>
          <a:chExt cx="0" cy="0"/>
        </a:xfrm>
      </p:grpSpPr>
      <p:sp>
        <p:nvSpPr>
          <p:cNvPr id="9" name="Title Placeholder 1"/>
          <p:cNvSpPr>
            <a:spLocks noGrp="1"/>
          </p:cNvSpPr>
          <p:nvPr>
            <p:ph type="title"/>
          </p:nvPr>
        </p:nvSpPr>
        <p:spPr bwMode="auto">
          <a:xfrm>
            <a:off x="457200" y="249004"/>
            <a:ext cx="8229600" cy="615553"/>
          </a:xfrm>
          <a:prstGeom prst="rect">
            <a:avLst/>
          </a:prstGeom>
          <a:noFill/>
          <a:ln w="9525">
            <a:noFill/>
            <a:miter lim="800000"/>
            <a:headEnd/>
            <a:tailEnd/>
          </a:ln>
        </p:spPr>
        <p:txBody>
          <a:bodyPr/>
          <a:lstStyle>
            <a:lvl1pPr algn="ctr">
              <a:defRPr/>
            </a:lvl1pPr>
          </a:lstStyle>
          <a:p>
            <a:pPr lvl="0"/>
            <a:r>
              <a:rPr lang="en-US" dirty="0"/>
              <a:t>Click to edit Master title style</a:t>
            </a:r>
          </a:p>
        </p:txBody>
      </p:sp>
    </p:spTree>
    <p:extLst>
      <p:ext uri="{BB962C8B-B14F-4D97-AF65-F5344CB8AC3E}">
        <p14:creationId xmlns:p14="http://schemas.microsoft.com/office/powerpoint/2010/main" val="11380622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1AC918D-8A0C-4292-B491-CE4CD3473CE7}" type="datetimeFigureOut">
              <a:rPr lang="en-US" smtClean="0"/>
              <a:t>9/21/2016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9EAD1A-8087-494E-8889-BCEBCC9AB008}" type="slidenum">
              <a:rPr lang="en-US" smtClean="0"/>
              <a:t>‹#›</a:t>
            </a:fld>
            <a:endParaRPr lang="en-US"/>
          </a:p>
        </p:txBody>
      </p:sp>
    </p:spTree>
    <p:extLst>
      <p:ext uri="{BB962C8B-B14F-4D97-AF65-F5344CB8AC3E}">
        <p14:creationId xmlns:p14="http://schemas.microsoft.com/office/powerpoint/2010/main" val="18780191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6"/>
            <a:ext cx="78867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1AC918D-8A0C-4292-B491-CE4CD3473CE7}" type="datetimeFigureOut">
              <a:rPr lang="en-US" smtClean="0"/>
              <a:t>9/21/2016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9EAD1A-8087-494E-8889-BCEBCC9AB008}" type="slidenum">
              <a:rPr lang="en-US" smtClean="0"/>
              <a:t>‹#›</a:t>
            </a:fld>
            <a:endParaRPr lang="en-US"/>
          </a:p>
        </p:txBody>
      </p:sp>
    </p:spTree>
    <p:extLst>
      <p:ext uri="{BB962C8B-B14F-4D97-AF65-F5344CB8AC3E}">
        <p14:creationId xmlns:p14="http://schemas.microsoft.com/office/powerpoint/2010/main" val="15744974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1AC918D-8A0C-4292-B491-CE4CD3473CE7}" type="datetimeFigureOut">
              <a:rPr lang="en-US" smtClean="0"/>
              <a:t>9/21/2016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9EAD1A-8087-494E-8889-BCEBCC9AB008}" type="slidenum">
              <a:rPr lang="en-US" smtClean="0"/>
              <a:t>‹#›</a:t>
            </a:fld>
            <a:endParaRPr lang="en-US"/>
          </a:p>
        </p:txBody>
      </p:sp>
    </p:spTree>
    <p:extLst>
      <p:ext uri="{BB962C8B-B14F-4D97-AF65-F5344CB8AC3E}">
        <p14:creationId xmlns:p14="http://schemas.microsoft.com/office/powerpoint/2010/main" val="792526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AC918D-8A0C-4292-B491-CE4CD3473CE7}" type="datetimeFigureOut">
              <a:rPr lang="en-US" smtClean="0"/>
              <a:t>9/21/2016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D9EAD1A-8087-494E-8889-BCEBCC9AB008}" type="slidenum">
              <a:rPr lang="en-US" smtClean="0"/>
              <a:t>‹#›</a:t>
            </a:fld>
            <a:endParaRPr lang="en-US"/>
          </a:p>
        </p:txBody>
      </p:sp>
    </p:spTree>
    <p:extLst>
      <p:ext uri="{BB962C8B-B14F-4D97-AF65-F5344CB8AC3E}">
        <p14:creationId xmlns:p14="http://schemas.microsoft.com/office/powerpoint/2010/main" val="27342320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1AC918D-8A0C-4292-B491-CE4CD3473CE7}" type="datetimeFigureOut">
              <a:rPr lang="en-US" smtClean="0"/>
              <a:t>9/21/2016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D9EAD1A-8087-494E-8889-BCEBCC9AB008}" type="slidenum">
              <a:rPr lang="en-US" smtClean="0"/>
              <a:t>‹#›</a:t>
            </a:fld>
            <a:endParaRPr lang="en-US"/>
          </a:p>
        </p:txBody>
      </p:sp>
    </p:spTree>
    <p:extLst>
      <p:ext uri="{BB962C8B-B14F-4D97-AF65-F5344CB8AC3E}">
        <p14:creationId xmlns:p14="http://schemas.microsoft.com/office/powerpoint/2010/main" val="3971912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AC918D-8A0C-4292-B491-CE4CD3473CE7}" type="datetimeFigureOut">
              <a:rPr lang="en-US" smtClean="0"/>
              <a:t>9/21/2016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D9EAD1A-8087-494E-8889-BCEBCC9AB008}" type="slidenum">
              <a:rPr lang="en-US" smtClean="0"/>
              <a:t>‹#›</a:t>
            </a:fld>
            <a:endParaRPr lang="en-US"/>
          </a:p>
        </p:txBody>
      </p:sp>
    </p:spTree>
    <p:extLst>
      <p:ext uri="{BB962C8B-B14F-4D97-AF65-F5344CB8AC3E}">
        <p14:creationId xmlns:p14="http://schemas.microsoft.com/office/powerpoint/2010/main" val="16870761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1AC918D-8A0C-4292-B491-CE4CD3473CE7}" type="datetimeFigureOut">
              <a:rPr lang="en-US" smtClean="0"/>
              <a:t>9/21/2016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9EAD1A-8087-494E-8889-BCEBCC9AB008}" type="slidenum">
              <a:rPr lang="en-US" smtClean="0"/>
              <a:t>‹#›</a:t>
            </a:fld>
            <a:endParaRPr lang="en-US"/>
          </a:p>
        </p:txBody>
      </p:sp>
    </p:spTree>
    <p:extLst>
      <p:ext uri="{BB962C8B-B14F-4D97-AF65-F5344CB8AC3E}">
        <p14:creationId xmlns:p14="http://schemas.microsoft.com/office/powerpoint/2010/main" val="8424283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391" y="987428"/>
            <a:ext cx="462915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1AC918D-8A0C-4292-B491-CE4CD3473CE7}" type="datetimeFigureOut">
              <a:rPr lang="en-US" smtClean="0"/>
              <a:t>9/21/2016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9EAD1A-8087-494E-8889-BCEBCC9AB008}" type="slidenum">
              <a:rPr lang="en-US" smtClean="0"/>
              <a:t>‹#›</a:t>
            </a:fld>
            <a:endParaRPr lang="en-US"/>
          </a:p>
        </p:txBody>
      </p:sp>
    </p:spTree>
    <p:extLst>
      <p:ext uri="{BB962C8B-B14F-4D97-AF65-F5344CB8AC3E}">
        <p14:creationId xmlns:p14="http://schemas.microsoft.com/office/powerpoint/2010/main" val="11799968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2.png"/><Relationship Id="rId5" Type="http://schemas.openxmlformats.org/officeDocument/2006/relationships/slideLayout" Target="../slideLayouts/slideLayout16.xml"/><Relationship Id="rId10" Type="http://schemas.openxmlformats.org/officeDocument/2006/relationships/image" Target="../media/image1.png"/><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AC918D-8A0C-4292-B491-CE4CD3473CE7}" type="datetimeFigureOut">
              <a:rPr lang="en-US" smtClean="0"/>
              <a:t>9/21/2016</a:t>
            </a:fld>
            <a:endParaRPr lang="en-US"/>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EAD1A-8087-494E-8889-BCEBCC9AB008}" type="slidenum">
              <a:rPr lang="en-US" smtClean="0"/>
              <a:t>‹#›</a:t>
            </a:fld>
            <a:endParaRPr lang="en-US"/>
          </a:p>
        </p:txBody>
      </p:sp>
    </p:spTree>
    <p:extLst>
      <p:ext uri="{BB962C8B-B14F-4D97-AF65-F5344CB8AC3E}">
        <p14:creationId xmlns:p14="http://schemas.microsoft.com/office/powerpoint/2010/main" val="32407100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9" y="65"/>
            <a:ext cx="9143825" cy="6857868"/>
          </a:xfrm>
          <a:prstGeom prst="rect">
            <a:avLst/>
          </a:prstGeom>
        </p:spPr>
      </p:pic>
      <p:sp>
        <p:nvSpPr>
          <p:cNvPr id="1026" name="Title Placeholder 1"/>
          <p:cNvSpPr>
            <a:spLocks noGrp="1"/>
          </p:cNvSpPr>
          <p:nvPr>
            <p:ph type="title"/>
          </p:nvPr>
        </p:nvSpPr>
        <p:spPr bwMode="auto">
          <a:xfrm>
            <a:off x="183860" y="244478"/>
            <a:ext cx="8628678" cy="615553"/>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a:t>Click to edit Master title style</a:t>
            </a:r>
            <a:endParaRPr lang="en-US" dirty="0"/>
          </a:p>
        </p:txBody>
      </p:sp>
      <p:sp>
        <p:nvSpPr>
          <p:cNvPr id="1027" name="Text Placeholder 2"/>
          <p:cNvSpPr>
            <a:spLocks noGrp="1"/>
          </p:cNvSpPr>
          <p:nvPr>
            <p:ph type="body" idx="1"/>
          </p:nvPr>
        </p:nvSpPr>
        <p:spPr bwMode="auto">
          <a:xfrm>
            <a:off x="188688" y="1445479"/>
            <a:ext cx="8642640" cy="404092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 name="Picture 2"/>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255766" y="6279137"/>
            <a:ext cx="3636271" cy="408433"/>
          </a:xfrm>
          <a:prstGeom prst="rect">
            <a:avLst/>
          </a:prstGeom>
        </p:spPr>
      </p:pic>
    </p:spTree>
    <p:extLst>
      <p:ext uri="{BB962C8B-B14F-4D97-AF65-F5344CB8AC3E}">
        <p14:creationId xmlns:p14="http://schemas.microsoft.com/office/powerpoint/2010/main" val="2226715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hf hdr="0" ftr="0" dt="0"/>
  <p:txStyles>
    <p:titleStyle>
      <a:lvl1pPr algn="l" rtl="0" eaLnBrk="1" fontAlgn="base" hangingPunct="1">
        <a:lnSpc>
          <a:spcPct val="85000"/>
        </a:lnSpc>
        <a:spcBef>
          <a:spcPct val="0"/>
        </a:spcBef>
        <a:spcAft>
          <a:spcPct val="0"/>
        </a:spcAft>
        <a:defRPr sz="4000" b="1" kern="1200">
          <a:solidFill>
            <a:schemeClr val="tx2"/>
          </a:solidFill>
          <a:latin typeface="Calibri" panose="020F0502020204030204" pitchFamily="34" charset="0"/>
          <a:ea typeface="+mj-ea"/>
          <a:cs typeface="+mj-cs"/>
        </a:defRPr>
      </a:lvl1pPr>
      <a:lvl2pPr algn="l" rtl="0" eaLnBrk="1" fontAlgn="base" hangingPunct="1">
        <a:lnSpc>
          <a:spcPct val="85000"/>
        </a:lnSpc>
        <a:spcBef>
          <a:spcPct val="0"/>
        </a:spcBef>
        <a:spcAft>
          <a:spcPct val="0"/>
        </a:spcAft>
        <a:defRPr sz="3000">
          <a:solidFill>
            <a:srgbClr val="006C3A"/>
          </a:solidFill>
          <a:latin typeface="Arial Black" pitchFamily="34" charset="0"/>
        </a:defRPr>
      </a:lvl2pPr>
      <a:lvl3pPr algn="l" rtl="0" eaLnBrk="1" fontAlgn="base" hangingPunct="1">
        <a:lnSpc>
          <a:spcPct val="85000"/>
        </a:lnSpc>
        <a:spcBef>
          <a:spcPct val="0"/>
        </a:spcBef>
        <a:spcAft>
          <a:spcPct val="0"/>
        </a:spcAft>
        <a:defRPr sz="3000">
          <a:solidFill>
            <a:srgbClr val="006C3A"/>
          </a:solidFill>
          <a:latin typeface="Arial Black" pitchFamily="34" charset="0"/>
        </a:defRPr>
      </a:lvl3pPr>
      <a:lvl4pPr algn="l" rtl="0" eaLnBrk="1" fontAlgn="base" hangingPunct="1">
        <a:lnSpc>
          <a:spcPct val="85000"/>
        </a:lnSpc>
        <a:spcBef>
          <a:spcPct val="0"/>
        </a:spcBef>
        <a:spcAft>
          <a:spcPct val="0"/>
        </a:spcAft>
        <a:defRPr sz="3000">
          <a:solidFill>
            <a:srgbClr val="006C3A"/>
          </a:solidFill>
          <a:latin typeface="Arial Black" pitchFamily="34" charset="0"/>
        </a:defRPr>
      </a:lvl4pPr>
      <a:lvl5pPr algn="l" rtl="0" eaLnBrk="1" fontAlgn="base" hangingPunct="1">
        <a:lnSpc>
          <a:spcPct val="85000"/>
        </a:lnSpc>
        <a:spcBef>
          <a:spcPct val="0"/>
        </a:spcBef>
        <a:spcAft>
          <a:spcPct val="0"/>
        </a:spcAft>
        <a:defRPr sz="3000">
          <a:solidFill>
            <a:srgbClr val="006C3A"/>
          </a:solidFill>
          <a:latin typeface="Arial Black" pitchFamily="34" charset="0"/>
        </a:defRPr>
      </a:lvl5pPr>
      <a:lvl6pPr marL="457189" algn="l" rtl="0" eaLnBrk="1" fontAlgn="base" hangingPunct="1">
        <a:lnSpc>
          <a:spcPct val="85000"/>
        </a:lnSpc>
        <a:spcBef>
          <a:spcPct val="0"/>
        </a:spcBef>
        <a:spcAft>
          <a:spcPct val="0"/>
        </a:spcAft>
        <a:defRPr sz="3000">
          <a:solidFill>
            <a:srgbClr val="006C3A"/>
          </a:solidFill>
          <a:latin typeface="Arial Black" pitchFamily="34" charset="0"/>
        </a:defRPr>
      </a:lvl6pPr>
      <a:lvl7pPr marL="914377" algn="l" rtl="0" eaLnBrk="1" fontAlgn="base" hangingPunct="1">
        <a:lnSpc>
          <a:spcPct val="85000"/>
        </a:lnSpc>
        <a:spcBef>
          <a:spcPct val="0"/>
        </a:spcBef>
        <a:spcAft>
          <a:spcPct val="0"/>
        </a:spcAft>
        <a:defRPr sz="3000">
          <a:solidFill>
            <a:srgbClr val="006C3A"/>
          </a:solidFill>
          <a:latin typeface="Arial Black" pitchFamily="34" charset="0"/>
        </a:defRPr>
      </a:lvl7pPr>
      <a:lvl8pPr marL="1371566" algn="l" rtl="0" eaLnBrk="1" fontAlgn="base" hangingPunct="1">
        <a:lnSpc>
          <a:spcPct val="85000"/>
        </a:lnSpc>
        <a:spcBef>
          <a:spcPct val="0"/>
        </a:spcBef>
        <a:spcAft>
          <a:spcPct val="0"/>
        </a:spcAft>
        <a:defRPr sz="3000">
          <a:solidFill>
            <a:srgbClr val="006C3A"/>
          </a:solidFill>
          <a:latin typeface="Arial Black" pitchFamily="34" charset="0"/>
        </a:defRPr>
      </a:lvl8pPr>
      <a:lvl9pPr marL="1828754" algn="l" rtl="0" eaLnBrk="1" fontAlgn="base" hangingPunct="1">
        <a:lnSpc>
          <a:spcPct val="85000"/>
        </a:lnSpc>
        <a:spcBef>
          <a:spcPct val="0"/>
        </a:spcBef>
        <a:spcAft>
          <a:spcPct val="0"/>
        </a:spcAft>
        <a:defRPr sz="3000">
          <a:solidFill>
            <a:srgbClr val="006C3A"/>
          </a:solidFill>
          <a:latin typeface="Arial Black" pitchFamily="34" charset="0"/>
        </a:defRPr>
      </a:lvl9pPr>
    </p:titleStyle>
    <p:bodyStyle>
      <a:lvl1pPr marL="230182" indent="-230182" algn="l" rtl="0" eaLnBrk="1" fontAlgn="base" hangingPunct="1">
        <a:lnSpc>
          <a:spcPct val="90000"/>
        </a:lnSpc>
        <a:spcBef>
          <a:spcPts val="1400"/>
        </a:spcBef>
        <a:spcAft>
          <a:spcPct val="0"/>
        </a:spcAft>
        <a:buClr>
          <a:schemeClr val="tx2"/>
        </a:buClr>
        <a:buFont typeface="Arial" charset="0"/>
        <a:buChar char="•"/>
        <a:defRPr sz="3200" kern="1200">
          <a:solidFill>
            <a:schemeClr val="tx1"/>
          </a:solidFill>
          <a:latin typeface="Calibri" panose="020F0502020204030204" pitchFamily="34" charset="0"/>
          <a:ea typeface="+mn-ea"/>
          <a:cs typeface="+mn-cs"/>
        </a:defRPr>
      </a:lvl1pPr>
      <a:lvl2pPr marL="625459" indent="-279393" algn="l" rtl="0" eaLnBrk="1" fontAlgn="base" hangingPunct="1">
        <a:lnSpc>
          <a:spcPct val="90000"/>
        </a:lnSpc>
        <a:spcBef>
          <a:spcPts val="800"/>
        </a:spcBef>
        <a:spcAft>
          <a:spcPct val="0"/>
        </a:spcAft>
        <a:buClr>
          <a:schemeClr val="tx2"/>
        </a:buClr>
        <a:buFont typeface="Arial" charset="0"/>
        <a:buChar char="–"/>
        <a:defRPr sz="2800" kern="1200">
          <a:solidFill>
            <a:schemeClr val="tx1"/>
          </a:solidFill>
          <a:latin typeface="Calibri" panose="020F0502020204030204" pitchFamily="34" charset="0"/>
          <a:ea typeface="+mn-ea"/>
          <a:cs typeface="+mn-cs"/>
        </a:defRPr>
      </a:lvl2pPr>
      <a:lvl3pPr marL="914377" indent="-230182" algn="l" rtl="0" eaLnBrk="1" fontAlgn="base" hangingPunct="1">
        <a:lnSpc>
          <a:spcPct val="90000"/>
        </a:lnSpc>
        <a:spcBef>
          <a:spcPts val="800"/>
        </a:spcBef>
        <a:spcAft>
          <a:spcPct val="0"/>
        </a:spcAft>
        <a:buClr>
          <a:schemeClr val="tx2"/>
        </a:buClr>
        <a:buFont typeface="Arial" charset="0"/>
        <a:buChar char="•"/>
        <a:defRPr sz="2400" kern="1200">
          <a:solidFill>
            <a:schemeClr val="tx1"/>
          </a:solidFill>
          <a:latin typeface="Calibri" panose="020F0502020204030204" pitchFamily="34" charset="0"/>
          <a:ea typeface="+mn-ea"/>
          <a:cs typeface="+mn-cs"/>
        </a:defRPr>
      </a:lvl3pPr>
      <a:lvl4pPr marL="1144559" indent="-173034" algn="l" rtl="0" eaLnBrk="1" fontAlgn="base" hangingPunct="1">
        <a:lnSpc>
          <a:spcPct val="90000"/>
        </a:lnSpc>
        <a:spcBef>
          <a:spcPts val="800"/>
        </a:spcBef>
        <a:spcAft>
          <a:spcPct val="0"/>
        </a:spcAft>
        <a:buClr>
          <a:schemeClr val="tx2"/>
        </a:buClr>
        <a:buFont typeface="Arial" charset="0"/>
        <a:buChar char="–"/>
        <a:defRPr sz="2000" kern="1200">
          <a:solidFill>
            <a:schemeClr val="tx1"/>
          </a:solidFill>
          <a:latin typeface="Calibri" panose="020F0502020204030204" pitchFamily="34" charset="0"/>
          <a:ea typeface="+mn-ea"/>
          <a:cs typeface="+mn-cs"/>
        </a:defRPr>
      </a:lvl4pPr>
      <a:lvl5pPr marL="1482688" indent="-222245" algn="l" rtl="0" eaLnBrk="1" fontAlgn="base" hangingPunct="1">
        <a:lnSpc>
          <a:spcPct val="90000"/>
        </a:lnSpc>
        <a:spcBef>
          <a:spcPts val="600"/>
        </a:spcBef>
        <a:spcAft>
          <a:spcPct val="0"/>
        </a:spcAft>
        <a:buClr>
          <a:schemeClr val="tx2"/>
        </a:buClr>
        <a:buFont typeface="Arial" charset="0"/>
        <a:buChar char="»"/>
        <a:defRPr sz="2000" kern="1200">
          <a:solidFill>
            <a:schemeClr val="tx1"/>
          </a:solidFill>
          <a:latin typeface="Calibri" panose="020F0502020204030204" pitchFamily="34" charset="0"/>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p:cNvSpPr>
          <p:nvPr/>
        </p:nvSpPr>
        <p:spPr bwMode="auto">
          <a:xfrm>
            <a:off x="173570" y="114340"/>
            <a:ext cx="8875183" cy="70788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ct val="0"/>
              </a:spcBef>
              <a:buNone/>
            </a:pPr>
            <a:r>
              <a:rPr lang="en-US" altLang="en-US" sz="2000" kern="0" dirty="0">
                <a:solidFill>
                  <a:srgbClr val="006C3A"/>
                </a:solidFill>
                <a:latin typeface="Arial Black" pitchFamily="34" charset="0"/>
              </a:rPr>
              <a:t>Global model improved by incorporating new hypothesis for vegetation nutrient limitation, supported by field experiment</a:t>
            </a:r>
          </a:p>
        </p:txBody>
      </p:sp>
      <p:sp>
        <p:nvSpPr>
          <p:cNvPr id="5" name="Rectangle 7"/>
          <p:cNvSpPr>
            <a:spLocks noChangeArrowheads="1"/>
          </p:cNvSpPr>
          <p:nvPr/>
        </p:nvSpPr>
        <p:spPr bwMode="auto">
          <a:xfrm>
            <a:off x="173567" y="790203"/>
            <a:ext cx="887518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ct val="0"/>
              </a:spcBef>
              <a:buNone/>
            </a:pPr>
            <a:r>
              <a:rPr lang="en-US" altLang="en-US" sz="1400" kern="0" dirty="0">
                <a:latin typeface="Arial Black" pitchFamily="34" charset="0"/>
                <a:cs typeface="Arial" charset="0"/>
              </a:rPr>
              <a:t>Contact: Peter Thornton, 865-241-3742, thorntonpe@ornl.gov</a:t>
            </a:r>
          </a:p>
          <a:p>
            <a:pPr eaLnBrk="1" hangingPunct="1">
              <a:spcBef>
                <a:spcPct val="0"/>
              </a:spcBef>
              <a:buNone/>
            </a:pPr>
            <a:r>
              <a:rPr lang="en-US" altLang="en-US" sz="1400" kern="0" dirty="0">
                <a:latin typeface="Arial Black" pitchFamily="34" charset="0"/>
                <a:cs typeface="Arial" charset="0"/>
              </a:rPr>
              <a:t>Funding: DOE Office of Science, BER: ESM and TES</a:t>
            </a:r>
          </a:p>
        </p:txBody>
      </p:sp>
      <p:sp>
        <p:nvSpPr>
          <p:cNvPr id="9" name="Rectangle 1"/>
          <p:cNvSpPr>
            <a:spLocks noChangeArrowheads="1"/>
          </p:cNvSpPr>
          <p:nvPr/>
        </p:nvSpPr>
        <p:spPr bwMode="auto">
          <a:xfrm>
            <a:off x="190535" y="5485359"/>
            <a:ext cx="5059198"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ts val="0"/>
              </a:spcBef>
              <a:buNone/>
            </a:pPr>
            <a:r>
              <a:rPr lang="en-US" altLang="en-US" sz="1600" b="1" kern="0" dirty="0">
                <a:latin typeface="+mn-lt"/>
                <a:cs typeface="Arial Black"/>
              </a:rPr>
              <a:t>Citation:</a:t>
            </a:r>
          </a:p>
          <a:p>
            <a:pPr eaLnBrk="1" hangingPunct="1">
              <a:spcBef>
                <a:spcPts val="0"/>
              </a:spcBef>
              <a:buNone/>
            </a:pPr>
            <a:r>
              <a:rPr lang="en-US" altLang="en-US" sz="1200" kern="0" dirty="0">
                <a:latin typeface="+mn-lt"/>
                <a:cs typeface="Arial Black"/>
              </a:rPr>
              <a:t>Metcalfe, D. B., D. </a:t>
            </a:r>
            <a:r>
              <a:rPr lang="en-US" altLang="en-US" sz="1200" kern="0" dirty="0" err="1">
                <a:latin typeface="+mn-lt"/>
                <a:cs typeface="Arial Black"/>
              </a:rPr>
              <a:t>Ricciuto</a:t>
            </a:r>
            <a:r>
              <a:rPr lang="en-US" altLang="en-US" sz="1200" kern="0" dirty="0">
                <a:latin typeface="+mn-lt"/>
                <a:cs typeface="Arial Black"/>
              </a:rPr>
              <a:t>, S. </a:t>
            </a:r>
            <a:r>
              <a:rPr lang="en-US" altLang="en-US" sz="1200" kern="0" dirty="0" err="1">
                <a:latin typeface="+mn-lt"/>
                <a:cs typeface="Arial Black"/>
              </a:rPr>
              <a:t>Palmroth</a:t>
            </a:r>
            <a:r>
              <a:rPr lang="en-US" altLang="en-US" sz="1200" kern="0" dirty="0">
                <a:latin typeface="+mn-lt"/>
                <a:cs typeface="Arial Black"/>
              </a:rPr>
              <a:t>, C. Campbell, V. Hurry, J. Mao, S. G. Keel, S. Linder, X. Shi, T. </a:t>
            </a:r>
            <a:r>
              <a:rPr lang="en-US" altLang="en-US" sz="1200" kern="0" dirty="0" err="1">
                <a:latin typeface="+mn-lt"/>
                <a:cs typeface="Arial Black"/>
              </a:rPr>
              <a:t>Näsholm</a:t>
            </a:r>
            <a:r>
              <a:rPr lang="en-US" altLang="en-US" sz="1200" kern="0" dirty="0">
                <a:latin typeface="+mn-lt"/>
                <a:cs typeface="Arial Black"/>
              </a:rPr>
              <a:t>, K. E. A. </a:t>
            </a:r>
            <a:r>
              <a:rPr lang="en-US" altLang="en-US" sz="1200" kern="0" dirty="0" err="1">
                <a:latin typeface="+mn-lt"/>
                <a:cs typeface="Arial Black"/>
              </a:rPr>
              <a:t>Ohlsson</a:t>
            </a:r>
            <a:r>
              <a:rPr lang="en-US" altLang="en-US" sz="1200" kern="0" dirty="0">
                <a:latin typeface="+mn-lt"/>
                <a:cs typeface="Arial Black"/>
              </a:rPr>
              <a:t>, M. Blackburn, P. E. Thornton and R. Oren 2016. Informing climate models with rapid chamber measurements of forest carbon uptake. Global Change Biology DOI: 10.1111/gcb.13451.</a:t>
            </a:r>
          </a:p>
          <a:p>
            <a:pPr eaLnBrk="1" hangingPunct="1">
              <a:spcBef>
                <a:spcPts val="0"/>
              </a:spcBef>
              <a:buNone/>
            </a:pPr>
            <a:endParaRPr lang="en-US" altLang="en-US" sz="1200" kern="0" dirty="0">
              <a:latin typeface="Arial Black"/>
              <a:cs typeface="Arial Black"/>
            </a:endParaRPr>
          </a:p>
        </p:txBody>
      </p:sp>
      <p:sp>
        <p:nvSpPr>
          <p:cNvPr id="7" name="Content Placeholder 5"/>
          <p:cNvSpPr txBox="1">
            <a:spLocks/>
          </p:cNvSpPr>
          <p:nvPr/>
        </p:nvSpPr>
        <p:spPr bwMode="auto">
          <a:xfrm>
            <a:off x="190536" y="1480674"/>
            <a:ext cx="5519805" cy="288693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600" b="1" dirty="0">
                <a:solidFill>
                  <a:srgbClr val="006600"/>
                </a:solidFill>
                <a:ea typeface="ＭＳ Ｐゴシック" charset="0"/>
                <a:cs typeface="ＭＳ Ｐゴシック" charset="0"/>
              </a:rPr>
              <a:t>Objective</a:t>
            </a:r>
          </a:p>
          <a:p>
            <a:pPr marL="285750" lvl="1" indent="-285750">
              <a:spcAft>
                <a:spcPts val="200"/>
              </a:spcAft>
              <a:buFont typeface="Arial" panose="020B0604020202020204" pitchFamily="34" charset="0"/>
              <a:buChar char="•"/>
            </a:pPr>
            <a:r>
              <a:rPr lang="en-US" sz="1400" dirty="0"/>
              <a:t>Use new data from low-cost field experiment to test a new hypothesis for how plants respond to chronic nutrient limitation. If correct, this hypothesis could explain and reduce a longstanding bias in global climate-carbon cycle model results. </a:t>
            </a:r>
            <a:endParaRPr lang="en-US" sz="1600" b="1" dirty="0">
              <a:solidFill>
                <a:srgbClr val="00673E"/>
              </a:solidFill>
              <a:ea typeface="ＭＳ Ｐゴシック" charset="0"/>
              <a:cs typeface="ＭＳ Ｐゴシック" charset="0"/>
            </a:endParaRPr>
          </a:p>
          <a:p>
            <a:pPr>
              <a:spcAft>
                <a:spcPts val="200"/>
              </a:spcAft>
            </a:pPr>
            <a:r>
              <a:rPr lang="en-US" sz="1600" b="1" dirty="0">
                <a:solidFill>
                  <a:srgbClr val="00673E"/>
                </a:solidFill>
                <a:ea typeface="ＭＳ Ｐゴシック" charset="0"/>
                <a:cs typeface="ＭＳ Ｐゴシック" charset="0"/>
              </a:rPr>
              <a:t>New Science</a:t>
            </a:r>
          </a:p>
          <a:p>
            <a:pPr marL="285750" indent="-285750">
              <a:spcAft>
                <a:spcPts val="200"/>
              </a:spcAft>
              <a:buFont typeface="Arial" panose="020B0604020202020204" pitchFamily="34" charset="0"/>
              <a:buChar char="•"/>
            </a:pPr>
            <a:r>
              <a:rPr lang="en-US" sz="1400" dirty="0">
                <a:solidFill>
                  <a:prstClr val="black"/>
                </a:solidFill>
              </a:rPr>
              <a:t>Innovative field experiment provided new results regarding the fundamental process of photosynthetic carbon uptake in the face of varying levels of nutrient limitation.</a:t>
            </a:r>
          </a:p>
          <a:p>
            <a:pPr marL="285750" indent="-285750">
              <a:spcAft>
                <a:spcPts val="200"/>
              </a:spcAft>
              <a:buFont typeface="Arial" panose="020B0604020202020204" pitchFamily="34" charset="0"/>
              <a:buChar char="•"/>
            </a:pPr>
            <a:r>
              <a:rPr lang="en-US" sz="1400" dirty="0">
                <a:solidFill>
                  <a:prstClr val="black"/>
                </a:solidFill>
              </a:rPr>
              <a:t>Empirical data refute current modeling approach for instantaneous downregulation of carbon uptake, support new hypothesis for long-term storage and release of excess carbon.</a:t>
            </a:r>
            <a:endParaRPr lang="en-US" sz="1600" b="1" dirty="0">
              <a:solidFill>
                <a:srgbClr val="00673E"/>
              </a:solidFill>
              <a:ea typeface="ＭＳ Ｐゴシック" charset="0"/>
              <a:cs typeface="ＭＳ Ｐゴシック" charset="0"/>
            </a:endParaRPr>
          </a:p>
        </p:txBody>
      </p:sp>
      <p:sp>
        <p:nvSpPr>
          <p:cNvPr id="10" name="TextBox 9"/>
          <p:cNvSpPr txBox="1"/>
          <p:nvPr/>
        </p:nvSpPr>
        <p:spPr>
          <a:xfrm>
            <a:off x="209666" y="4273336"/>
            <a:ext cx="5319765" cy="1200329"/>
          </a:xfrm>
          <a:prstGeom prst="rect">
            <a:avLst/>
          </a:prstGeom>
          <a:noFill/>
        </p:spPr>
        <p:txBody>
          <a:bodyPr wrap="square" rtlCol="0">
            <a:spAutoFit/>
          </a:bodyPr>
          <a:lstStyle/>
          <a:p>
            <a:r>
              <a:rPr lang="en-US" sz="1600" b="1" kern="0" dirty="0">
                <a:solidFill>
                  <a:srgbClr val="00673E"/>
                </a:solidFill>
                <a:ea typeface="ＭＳ Ｐゴシック" charset="0"/>
                <a:cs typeface="ＭＳ Ｐゴシック" charset="0"/>
              </a:rPr>
              <a:t>Significance</a:t>
            </a:r>
            <a:endParaRPr lang="en-US" sz="1400" kern="0" dirty="0">
              <a:solidFill>
                <a:sysClr val="windowText" lastClr="000000"/>
              </a:solidFill>
            </a:endParaRPr>
          </a:p>
          <a:p>
            <a:pPr marL="285744" indent="-285744">
              <a:buFont typeface="Arial" panose="020B0604020202020204" pitchFamily="34" charset="0"/>
              <a:buChar char="•"/>
            </a:pPr>
            <a:r>
              <a:rPr lang="en-US" sz="1400" kern="0" dirty="0">
                <a:solidFill>
                  <a:sysClr val="windowText" lastClr="000000"/>
                </a:solidFill>
              </a:rPr>
              <a:t>This new hypothesis has significant impact on seasonal cycle of atmospheric CO2, an important performance metric for global carbon cycle models. The fate of excess carbon can have significant impact on other ecosystem processes.</a:t>
            </a:r>
          </a:p>
        </p:txBody>
      </p:sp>
      <p:pic>
        <p:nvPicPr>
          <p:cNvPr id="8" name="Picture 7"/>
          <p:cNvPicPr>
            <a:picLocks noChangeAspect="1"/>
          </p:cNvPicPr>
          <p:nvPr/>
        </p:nvPicPr>
        <p:blipFill rotWithShape="1">
          <a:blip r:embed="rId3"/>
          <a:srcRect t="5281" b="26823"/>
          <a:stretch/>
        </p:blipFill>
        <p:spPr>
          <a:xfrm>
            <a:off x="5877957" y="1096260"/>
            <a:ext cx="2818483" cy="1630497"/>
          </a:xfrm>
          <a:prstGeom prst="rect">
            <a:avLst/>
          </a:prstGeom>
        </p:spPr>
      </p:pic>
      <p:pic>
        <p:nvPicPr>
          <p:cNvPr id="11" name="Picture 10"/>
          <p:cNvPicPr>
            <a:picLocks noChangeAspect="1"/>
          </p:cNvPicPr>
          <p:nvPr/>
        </p:nvPicPr>
        <p:blipFill>
          <a:blip r:embed="rId4"/>
          <a:stretch>
            <a:fillRect/>
          </a:stretch>
        </p:blipFill>
        <p:spPr>
          <a:xfrm>
            <a:off x="5877957" y="3388687"/>
            <a:ext cx="2783136" cy="2914226"/>
          </a:xfrm>
          <a:prstGeom prst="rect">
            <a:avLst/>
          </a:prstGeom>
        </p:spPr>
      </p:pic>
      <p:sp>
        <p:nvSpPr>
          <p:cNvPr id="12" name="TextBox 11"/>
          <p:cNvSpPr txBox="1"/>
          <p:nvPr/>
        </p:nvSpPr>
        <p:spPr>
          <a:xfrm>
            <a:off x="5710344" y="2820316"/>
            <a:ext cx="3147217" cy="590931"/>
          </a:xfrm>
          <a:prstGeom prst="rect">
            <a:avLst/>
          </a:prstGeom>
          <a:noFill/>
        </p:spPr>
        <p:txBody>
          <a:bodyPr wrap="square" rtlCol="0">
            <a:sp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US" sz="1200" b="0" i="0" u="none" strike="noStrike" kern="0" cap="none" spc="0" normalizeH="0" baseline="0" noProof="0" dirty="0">
                <a:ln>
                  <a:noFill/>
                </a:ln>
                <a:solidFill>
                  <a:sysClr val="windowText" lastClr="000000"/>
                </a:solidFill>
                <a:effectLst/>
                <a:uLnTx/>
                <a:uFillTx/>
              </a:rPr>
              <a:t>Above: experimental chambers in use. Below: modeling results compared to local and global-scale observations</a:t>
            </a:r>
          </a:p>
        </p:txBody>
      </p:sp>
    </p:spTree>
    <p:extLst>
      <p:ext uri="{BB962C8B-B14F-4D97-AF65-F5344CB8AC3E}">
        <p14:creationId xmlns:p14="http://schemas.microsoft.com/office/powerpoint/2010/main" val="30113030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Theme">
  <a:themeElements>
    <a:clrScheme name="ORNL corporate palette May 28 saturation adjust">
      <a:dk1>
        <a:sysClr val="windowText" lastClr="000000"/>
      </a:dk1>
      <a:lt1>
        <a:sysClr val="window" lastClr="FFFFFF"/>
      </a:lt1>
      <a:dk2>
        <a:srgbClr val="1E7640"/>
      </a:dk2>
      <a:lt2>
        <a:srgbClr val="FFFFFF"/>
      </a:lt2>
      <a:accent1>
        <a:srgbClr val="306DBE"/>
      </a:accent1>
      <a:accent2>
        <a:srgbClr val="84B641"/>
      </a:accent2>
      <a:accent3>
        <a:srgbClr val="DE762D"/>
      </a:accent3>
      <a:accent4>
        <a:srgbClr val="2ABDDA"/>
      </a:accent4>
      <a:accent5>
        <a:srgbClr val="A03123"/>
      </a:accent5>
      <a:accent6>
        <a:srgbClr val="FFCD00"/>
      </a:accent6>
      <a:hlink>
        <a:srgbClr val="0070B9"/>
      </a:hlink>
      <a:folHlink>
        <a:srgbClr val="1E7640"/>
      </a:folHlink>
    </a:clrScheme>
    <a:fontScheme name="ORNL 2013">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solidFill>
            <a:schemeClr val="accent1"/>
          </a:solidFill>
        </a:ln>
        <a:effectLst/>
        <a:scene3d>
          <a:camera prst="orthographicFront">
            <a:rot lat="0" lon="0" rev="0"/>
          </a:camera>
          <a:lightRig rig="balanced" dir="t">
            <a:rot lat="0" lon="0" rev="0"/>
          </a:lightRig>
        </a:scene3d>
        <a:sp3d>
          <a:contourClr>
            <a:schemeClr val="lt1"/>
          </a:contourClr>
        </a:sp3d>
      </a:spPr>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defPPr algn="ctr">
          <a:lnSpc>
            <a:spcPct val="90000"/>
          </a:lnSpc>
          <a:defRPr dirty="0" smtClean="0">
            <a:solidFill>
              <a:schemeClr val="tx1"/>
            </a:solidFill>
          </a:defRPr>
        </a:defPPr>
      </a:lstStyle>
      <a:style>
        <a:lnRef idx="0">
          <a:schemeClr val="accent1"/>
        </a:lnRef>
        <a:fillRef idx="3">
          <a:schemeClr val="accent1"/>
        </a:fillRef>
        <a:effectRef idx="3">
          <a:schemeClr val="accent1"/>
        </a:effectRef>
        <a:fontRef idx="minor">
          <a:schemeClr val="lt1"/>
        </a:fontRef>
      </a:style>
    </a:spDef>
    <a:txDef>
      <a:spPr>
        <a:noFill/>
      </a:spPr>
      <a:bodyPr wrap="none" rtlCol="0">
        <a:spAutoFit/>
      </a:bodyPr>
      <a:lstStyle>
        <a:defPPr algn="ctr">
          <a:lnSpc>
            <a:spcPct val="90000"/>
          </a:lnSpc>
          <a:defRPr dirty="0" smtClean="0"/>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TotalTime>
  <Words>272</Words>
  <Application>Microsoft Office PowerPoint</Application>
  <PresentationFormat>On-screen Show (4:3)</PresentationFormat>
  <Paragraphs>14</Paragraphs>
  <Slides>1</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vt:i4>
      </vt:variant>
    </vt:vector>
  </HeadingPairs>
  <TitlesOfParts>
    <vt:vector size="8" baseType="lpstr">
      <vt:lpstr>ＭＳ Ｐゴシック</vt:lpstr>
      <vt:lpstr>Arial</vt:lpstr>
      <vt:lpstr>Arial Black</vt:lpstr>
      <vt:lpstr>Calibri</vt:lpstr>
      <vt:lpstr>Calibri Light</vt:lpstr>
      <vt:lpstr>Office Theme</vt:lpstr>
      <vt:lpstr>Default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Thornton, Peter E.</dc:creator>
  <cp:lastModifiedBy>Thornton, Peter E.</cp:lastModifiedBy>
  <cp:revision>4</cp:revision>
  <dcterms:created xsi:type="dcterms:W3CDTF">2016-09-21T18:47:59Z</dcterms:created>
  <dcterms:modified xsi:type="dcterms:W3CDTF">2016-09-21T19:15:05Z</dcterms:modified>
</cp:coreProperties>
</file>