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33" y="-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8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4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B95A5-7E73-4F9E-BC69-0D03B41D4E5F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DD8E-A58F-454E-913C-E6DEA4AE8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-chem-phys.net/14/7721/2014/acp-14-7721-2014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t="21798" r="18241" b="22751"/>
          <a:stretch/>
        </p:blipFill>
        <p:spPr bwMode="auto">
          <a:xfrm>
            <a:off x="6172200" y="4724400"/>
            <a:ext cx="2971800" cy="17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6" r="794"/>
          <a:stretch/>
        </p:blipFill>
        <p:spPr bwMode="auto">
          <a:xfrm>
            <a:off x="4805597" y="1991610"/>
            <a:ext cx="3195403" cy="1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087" y="545060"/>
            <a:ext cx="5029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old numerical techniques with a new climate-science approach, a paper from UC Irvine has created a solid, quantitative link between measurements at the thousands of surface air-pollution stations and the global chemistry-climate models that we use to project future air quality.  This innovative technique provides air-pollution data on the same scales as the global models, including the full statistics of clean-air versus extreme pollution episodes.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surprising result is that surface ozone extremes tend to occur as multi-day, 1000-km mega-pollution episodes over the USA and Europe, and moreover, the UCI chemistry model was able to predict their occurrence with skill. 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3857513" cy="169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505488"/>
            <a:ext cx="6172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200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published </a:t>
            </a:r>
            <a:r>
              <a:rPr lang="en-US" sz="1200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ACPD reviews</a:t>
            </a:r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“Simulating surface ozone in polluted regions has long been a challenge in global chemistry models. This paper provides a clever and rigorous method for doing so, … a technique for producing gridded ozone fields and statistics of pollution episodes from air quality networks in the U.S. and Europe that seems quite sound. … [T]he procedure will be an excellent tool for evaluation of air quality in other models for hindcast and future.” Anonymous Referee #1</a:t>
            </a:r>
          </a:p>
          <a:p>
            <a:r>
              <a: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 et al. … show a method for evaluating the ability of models to simulate the widespread, multi-day episodes of ozone pollution which make a large contribution to real-world air quality threshold exceedance events. By examining the frequency of extreme events based on a fixed return time, rather than basing their analysis on air quality thresholds, they avoid the problem of bias in the current generation models. They show that a modern chemical transport model is able to hindcast observed widespread ozone pollution events with a good degree of skill, The limitations of the methodologies are also well discussed. The paper is very well written.”</a:t>
            </a: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 Referee #</a:t>
            </a:r>
            <a:r>
              <a:rPr lang="en-US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77000" y="6423099"/>
            <a:ext cx="2590800" cy="412601"/>
            <a:chOff x="5939596" y="4361766"/>
            <a:chExt cx="2819400" cy="43883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596" y="4361766"/>
              <a:ext cx="2819400" cy="438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08890" y="4387999"/>
              <a:ext cx="1625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surface ozone (ppb)</a:t>
              </a:r>
              <a:endParaRPr lang="en-US" sz="1400" dirty="0"/>
            </a:p>
          </p:txBody>
        </p:sp>
      </p:grpSp>
      <p:sp>
        <p:nvSpPr>
          <p:cNvPr id="11" name="Down Arrow 10"/>
          <p:cNvSpPr/>
          <p:nvPr/>
        </p:nvSpPr>
        <p:spPr>
          <a:xfrm rot="20004796">
            <a:off x="6217259" y="3471827"/>
            <a:ext cx="381000" cy="131293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58060" y="3657600"/>
            <a:ext cx="2252540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EPA station data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to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climate model grid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76200"/>
            <a:ext cx="6673686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fresh look at air quality extremes - from a climate perspective.</a:t>
            </a:r>
          </a:p>
        </p:txBody>
      </p:sp>
    </p:spTree>
    <p:extLst>
      <p:ext uri="{BB962C8B-B14F-4D97-AF65-F5344CB8AC3E}">
        <p14:creationId xmlns:p14="http://schemas.microsoft.com/office/powerpoint/2010/main" val="89905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92" y="143308"/>
            <a:ext cx="4258508" cy="656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5783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Jordan Schnell, Chris Holmes,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Ayush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Jangam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, Michael Prather (2014) “Skill in forecasting extreme ozone pollution episodes with a global atmospheric chemistry model,” Atmos. Chem. Phys., 14, 7721-7739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46395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Arial"/>
                <a:cs typeface="Arial"/>
              </a:rPr>
              <a:t>Schnell et al</a:t>
            </a:r>
            <a:r>
              <a:rPr lang="en-US" sz="1400" dirty="0" smtClean="0">
                <a:latin typeface="Arial"/>
                <a:cs typeface="Arial"/>
              </a:rPr>
              <a:t>. (2014) look at Air </a:t>
            </a:r>
            <a:r>
              <a:rPr lang="en-US" sz="1400" dirty="0" smtClean="0">
                <a:latin typeface="Arial"/>
                <a:cs typeface="Arial"/>
              </a:rPr>
              <a:t>Quality </a:t>
            </a:r>
            <a:r>
              <a:rPr lang="en-US" sz="1400" dirty="0" smtClean="0">
                <a:latin typeface="Arial"/>
                <a:cs typeface="Arial"/>
              </a:rPr>
              <a:t>Extremes (</a:t>
            </a:r>
            <a:r>
              <a:rPr lang="en-US" sz="1400" b="1" i="1" dirty="0" smtClean="0">
                <a:solidFill>
                  <a:srgbClr val="C00000"/>
                </a:solidFill>
                <a:latin typeface="Arial"/>
                <a:cs typeface="Arial"/>
              </a:rPr>
              <a:t>AQX</a:t>
            </a:r>
            <a:r>
              <a:rPr lang="en-US" sz="1400" dirty="0" smtClean="0">
                <a:latin typeface="Arial"/>
                <a:cs typeface="Arial"/>
              </a:rPr>
              <a:t>) </a:t>
            </a:r>
            <a:r>
              <a:rPr lang="en-US" sz="1400" dirty="0" smtClean="0">
                <a:latin typeface="Arial"/>
                <a:cs typeface="Arial"/>
              </a:rPr>
              <a:t>in </a:t>
            </a:r>
            <a:r>
              <a:rPr lang="en-US" sz="1400" dirty="0" smtClean="0">
                <a:latin typeface="Arial"/>
                <a:cs typeface="Arial"/>
              </a:rPr>
              <a:t>terms of </a:t>
            </a:r>
            <a:r>
              <a:rPr lang="en-US" sz="1400" dirty="0" smtClean="0">
                <a:latin typeface="Arial"/>
                <a:cs typeface="Arial"/>
              </a:rPr>
              <a:t>climate rather than absolute exceedances.  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Every grid cell defines its own extremes, and an AQX event (</a:t>
            </a:r>
            <a:r>
              <a:rPr lang="en-US" sz="1400" b="1" i="1" dirty="0" smtClean="0">
                <a:solidFill>
                  <a:srgbClr val="C00000"/>
                </a:solidFill>
                <a:latin typeface="Arial"/>
                <a:cs typeface="Arial"/>
              </a:rPr>
              <a:t>red cells </a:t>
            </a:r>
            <a:r>
              <a:rPr lang="en-US" sz="1400" dirty="0" smtClean="0">
                <a:latin typeface="Arial"/>
                <a:cs typeface="Arial"/>
              </a:rPr>
              <a:t>to right) is defined as one of th</a:t>
            </a:r>
            <a:r>
              <a:rPr lang="en-US" sz="1400" dirty="0" smtClean="0">
                <a:latin typeface="Arial"/>
                <a:cs typeface="Arial"/>
              </a:rPr>
              <a:t>e </a:t>
            </a:r>
            <a:r>
              <a:rPr lang="en-US" sz="1400" dirty="0" smtClean="0">
                <a:latin typeface="Arial"/>
                <a:cs typeface="Arial"/>
              </a:rPr>
              <a:t>100 </a:t>
            </a:r>
            <a:r>
              <a:rPr lang="en-US" sz="1400" dirty="0">
                <a:latin typeface="Arial"/>
                <a:cs typeface="Arial"/>
              </a:rPr>
              <a:t>worst days per </a:t>
            </a:r>
            <a:r>
              <a:rPr lang="en-US" sz="1400" dirty="0" smtClean="0">
                <a:latin typeface="Arial"/>
                <a:cs typeface="Arial"/>
              </a:rPr>
              <a:t>decade.  This is similar to climate extremes, which are defined in terms of local return times.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  <a:p>
            <a:r>
              <a:rPr lang="en-US" sz="1400" b="1" i="1" dirty="0" smtClean="0">
                <a:solidFill>
                  <a:srgbClr val="C00000"/>
                </a:solidFill>
                <a:latin typeface="Arial"/>
                <a:cs typeface="Arial"/>
              </a:rPr>
              <a:t>AQX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events </a:t>
            </a:r>
            <a:r>
              <a:rPr lang="en-US" sz="1400" dirty="0" smtClean="0">
                <a:latin typeface="Arial"/>
                <a:cs typeface="Arial"/>
              </a:rPr>
              <a:t>are discovered to cluster </a:t>
            </a:r>
            <a:r>
              <a:rPr lang="en-US" sz="1400" dirty="0">
                <a:latin typeface="Arial"/>
                <a:cs typeface="Arial"/>
              </a:rPr>
              <a:t>into </a:t>
            </a:r>
            <a:r>
              <a:rPr lang="en-US" sz="1400" b="1" i="1" dirty="0">
                <a:solidFill>
                  <a:srgbClr val="C00000"/>
                </a:solidFill>
                <a:latin typeface="Arial"/>
                <a:cs typeface="Arial"/>
              </a:rPr>
              <a:t>episodes</a:t>
            </a:r>
            <a:r>
              <a:rPr lang="en-US" sz="1400" dirty="0">
                <a:latin typeface="Arial"/>
                <a:cs typeface="Arial"/>
              </a:rPr>
              <a:t>, spanning 1000+ km and lasting several days</a:t>
            </a:r>
            <a:r>
              <a:rPr lang="en-US" sz="1400" dirty="0" smtClean="0">
                <a:latin typeface="Arial"/>
                <a:cs typeface="Arial"/>
              </a:rPr>
              <a:t>.  </a:t>
            </a:r>
            <a:r>
              <a:rPr lang="en-US" sz="1400" b="1" i="1" dirty="0" smtClean="0">
                <a:solidFill>
                  <a:srgbClr val="0070C0"/>
                </a:solidFill>
                <a:latin typeface="Arial"/>
                <a:cs typeface="Arial"/>
              </a:rPr>
              <a:t>(new)</a:t>
            </a:r>
            <a:endParaRPr lang="en-US" sz="1400" b="1" i="1" dirty="0">
              <a:solidFill>
                <a:srgbClr val="0070C0"/>
              </a:solidFill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The 3-7 July 2006 European </a:t>
            </a:r>
            <a:r>
              <a:rPr lang="en-US" sz="1400" b="1" i="1" dirty="0">
                <a:solidFill>
                  <a:srgbClr val="C00000"/>
                </a:solidFill>
                <a:latin typeface="Arial"/>
                <a:cs typeface="Arial"/>
              </a:rPr>
              <a:t>AQX</a:t>
            </a:r>
            <a:r>
              <a:rPr lang="en-US" sz="14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episode was observed (</a:t>
            </a:r>
            <a:r>
              <a:rPr lang="en-US" sz="1400" b="1" dirty="0" smtClean="0">
                <a:latin typeface="Arial"/>
                <a:cs typeface="Arial"/>
              </a:rPr>
              <a:t>OBS</a:t>
            </a:r>
            <a:r>
              <a:rPr lang="en-US" sz="1400" dirty="0" smtClean="0">
                <a:latin typeface="Arial"/>
                <a:cs typeface="Arial"/>
              </a:rPr>
              <a:t>) by the surface air quality monitoring stations.  This extreme </a:t>
            </a:r>
            <a:r>
              <a:rPr lang="en-US" sz="1400" b="1" i="1" dirty="0" smtClean="0">
                <a:solidFill>
                  <a:srgbClr val="C00000"/>
                </a:solidFill>
                <a:latin typeface="Arial"/>
                <a:cs typeface="Arial"/>
              </a:rPr>
              <a:t>episode</a:t>
            </a:r>
            <a:r>
              <a:rPr lang="en-US" sz="1400" dirty="0" smtClean="0">
                <a:latin typeface="Arial"/>
                <a:cs typeface="Arial"/>
              </a:rPr>
              <a:t> was also skillfully predicted by the global UC Irvine chemistry-transport model (</a:t>
            </a:r>
            <a:r>
              <a:rPr lang="en-US" sz="1400" b="1" dirty="0" smtClean="0">
                <a:latin typeface="Arial"/>
                <a:cs typeface="Arial"/>
              </a:rPr>
              <a:t>CTM</a:t>
            </a:r>
            <a:r>
              <a:rPr lang="en-US" sz="1400" dirty="0" smtClean="0">
                <a:latin typeface="Arial"/>
                <a:cs typeface="Arial"/>
              </a:rPr>
              <a:t>), even though the CTM was biased high (+60%) in terms of absolute O</a:t>
            </a:r>
            <a:r>
              <a:rPr lang="en-US" sz="1400" baseline="-25000" dirty="0" smtClean="0">
                <a:latin typeface="Arial"/>
                <a:cs typeface="Arial"/>
              </a:rPr>
              <a:t>3</a:t>
            </a:r>
            <a:r>
              <a:rPr lang="en-US" sz="1400" dirty="0" smtClean="0">
                <a:latin typeface="Arial"/>
                <a:cs typeface="Arial"/>
              </a:rPr>
              <a:t> levels.  </a:t>
            </a:r>
            <a:r>
              <a:rPr lang="en-US" sz="1400" b="1" i="1" dirty="0" smtClean="0">
                <a:solidFill>
                  <a:srgbClr val="0070C0"/>
                </a:solidFill>
                <a:latin typeface="Arial"/>
                <a:cs typeface="Arial"/>
              </a:rPr>
              <a:t>(new)</a:t>
            </a:r>
            <a:endParaRPr lang="en-US" sz="1400" b="1" i="1" dirty="0" smtClean="0"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  <a:p>
            <a:endParaRPr lang="en-US" sz="1400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Will future climate create more, bigger AQX episodes that hit us like the giant heat waves? </a:t>
            </a:r>
            <a:r>
              <a:rPr lang="en-US" sz="1400" b="1" i="1" dirty="0" smtClean="0">
                <a:solidFill>
                  <a:srgbClr val="0070C0"/>
                </a:solidFill>
                <a:latin typeface="Arial"/>
                <a:cs typeface="Arial"/>
              </a:rPr>
              <a:t>(next, in progress)</a:t>
            </a:r>
          </a:p>
        </p:txBody>
      </p:sp>
    </p:spTree>
    <p:extLst>
      <p:ext uri="{BB962C8B-B14F-4D97-AF65-F5344CB8AC3E}">
        <p14:creationId xmlns:p14="http://schemas.microsoft.com/office/powerpoint/2010/main" val="398019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11729"/>
            <a:ext cx="4608747" cy="31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6264" y="2971800"/>
            <a:ext cx="342433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grid-cell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averaged O</a:t>
            </a:r>
            <a:r>
              <a:rPr lang="en-US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4922"/>
            <a:ext cx="4588177" cy="317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572869"/>
            <a:ext cx="377058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1608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(EPA’s AQ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hourly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max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daily 8-hr (MDA8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77" y="1447800"/>
            <a:ext cx="1600200" cy="2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1524000" y="990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UCI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581400"/>
            <a:ext cx="990600" cy="2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25783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Jordan Schnell, Chris Holmes,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Ayush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Jangam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, Michael Prather (2014) “Skill in forecasting extreme ozone pollution episodes with a global atmospheric chemistry model,” Atmos. Chem. Phys., 14, 7721-7739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831564" y="87868"/>
            <a:ext cx="12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extra slide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4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8305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Jordan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Schnell, Chris Holmes,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Ayush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Jangam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Michael Prather (2014) “Skill in forecasting extreme ozone pollution episodes with a global atmospheric chemistry model,” Atmos. Chem. Phys., 14, 7721-7739, see </a:t>
            </a:r>
            <a:r>
              <a:rPr lang="en-US" sz="1400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1400" i="1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SchnellPrather-AQpaper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Skill in forecasting extreme ozone pollution episodes with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atmospheric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chemistry model</a:t>
            </a:r>
          </a:p>
          <a:p>
            <a:pPr algn="ctr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J. L.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Schnell,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C. D.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Holmes,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Jangam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and M. J.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Prather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Abstract.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the ensemble of stations that monitor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air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 over the United States and Europe, we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extreme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ozone pollution events and find that they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occur predominantly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clustered, multiday episodes with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extents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more than 1000 km. Such scales are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amenable 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forecasting with current global atmospheric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 models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We develop an objective mapping algorithm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that uses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heterogeneous observations of the individual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sites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calculate surface ozone averaged over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1° by 1°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grid cells, matching the resolution of a global model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Air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 extreme (AQX) events are identified locally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statistical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extremes of the ozone climatology and not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 air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 exceedances. With the University of California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Irvine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chemistry-transport model (UCI CTM) we find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skill in hindcasting these extreme episodes, and thus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diagnostic using global chemistry–climate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models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CCMs) to identify changes in the characteristics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extreme pollution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episodes in a warming climate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Acknowledgements. This research was supported by an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NSF Graduate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Fellowship to J. L. Schnell; the NSF REU (1005042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support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of A.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Jangam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; the NASA Modelling, Analysis,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Prediction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Program (NNX13AL12G); the Office of Science (BER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US Department of Energy (DE-SC0007021); and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Kavli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Chair in Earth System Science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1564" y="87868"/>
            <a:ext cx="12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extra slide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1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817</Words>
  <Application>Microsoft Office PowerPoint</Application>
  <PresentationFormat>On-screen Show (4:3)</PresentationFormat>
  <Paragraphs>43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Prather</dc:creator>
  <cp:lastModifiedBy>Prather</cp:lastModifiedBy>
  <cp:revision>25</cp:revision>
  <cp:lastPrinted>2014-08-28T22:13:15Z</cp:lastPrinted>
  <dcterms:created xsi:type="dcterms:W3CDTF">2014-08-27T16:18:22Z</dcterms:created>
  <dcterms:modified xsi:type="dcterms:W3CDTF">2014-08-29T21:57:21Z</dcterms:modified>
</cp:coreProperties>
</file>