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0"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50" d="100"/>
          <a:sy n="150" d="100"/>
        </p:scale>
        <p:origin x="-408" y="-4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0AD94F-A9DF-47F8-8C25-655497794EAE}" type="datetimeFigureOut">
              <a:rPr lang="en-US" smtClean="0"/>
              <a:pPr/>
              <a:t>5/23/17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14E4AD-89E7-494E-8614-5DFBD6D9E95F}" type="slidenum">
              <a:rPr lang="en-US" smtClean="0"/>
              <a:pPr/>
              <a:t>‹#›</a:t>
            </a:fld>
            <a:endParaRPr lang="en-US"/>
          </a:p>
        </p:txBody>
      </p:sp>
    </p:spTree>
    <p:extLst>
      <p:ext uri="{BB962C8B-B14F-4D97-AF65-F5344CB8AC3E}">
        <p14:creationId xmlns:p14="http://schemas.microsoft.com/office/powerpoint/2010/main" val="3905031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14E4AD-89E7-494E-8614-5DFBD6D9E95F}"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5/23/17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ChangeArrowheads="1"/>
          </p:cNvSpPr>
          <p:nvPr/>
        </p:nvSpPr>
        <p:spPr bwMode="auto">
          <a:xfrm>
            <a:off x="76200" y="2819400"/>
            <a:ext cx="4038600" cy="3200400"/>
          </a:xfrm>
          <a:prstGeom prst="rect">
            <a:avLst/>
          </a:prstGeom>
          <a:noFill/>
          <a:ln w="9525">
            <a:noFill/>
            <a:miter lim="800000"/>
            <a:headEnd/>
            <a:tailEnd/>
          </a:ln>
        </p:spPr>
        <p:txBody>
          <a:bodyPr lIns="0" rIns="0"/>
          <a:lstStyle/>
          <a:p>
            <a:pPr marL="231775" indent="-231775" algn="ctr">
              <a:spcBef>
                <a:spcPct val="15000"/>
              </a:spcBef>
            </a:pPr>
            <a:r>
              <a:rPr lang="en-US" sz="2000" b="1" dirty="0" smtClean="0"/>
              <a:t>Approach</a:t>
            </a:r>
          </a:p>
          <a:p>
            <a:pPr marL="285750" indent="-285750">
              <a:spcBef>
                <a:spcPct val="15000"/>
              </a:spcBef>
              <a:buFont typeface="Arial"/>
              <a:buChar char="•"/>
            </a:pPr>
            <a:r>
              <a:rPr lang="en-US" sz="1600" dirty="0" smtClean="0">
                <a:latin typeface="Arial"/>
                <a:cs typeface="Arial"/>
              </a:rPr>
              <a:t>Obtain metrics of model veracity: length and position of KE paths and eddy kinetic energy. </a:t>
            </a:r>
          </a:p>
          <a:p>
            <a:pPr marL="285750" indent="-285750">
              <a:spcBef>
                <a:spcPct val="15000"/>
              </a:spcBef>
              <a:buFont typeface="Arial"/>
              <a:buChar char="•"/>
            </a:pPr>
            <a:r>
              <a:rPr lang="en-US" sz="1600" dirty="0" smtClean="0">
                <a:latin typeface="Arial"/>
                <a:cs typeface="Arial"/>
              </a:rPr>
              <a:t>Calculate cross-jet diffusivities from online numerical particles deployed in global 0.1° Parallel Ocean Program (POP) forced with atmospheric reanalysis fluxes.</a:t>
            </a:r>
          </a:p>
          <a:p>
            <a:pPr marL="285750" indent="-285750">
              <a:spcBef>
                <a:spcPct val="15000"/>
              </a:spcBef>
              <a:buFont typeface="Arial"/>
              <a:buChar char="•"/>
            </a:pPr>
            <a:r>
              <a:rPr lang="en-US" sz="1600" dirty="0" smtClean="0">
                <a:latin typeface="Arial"/>
                <a:cs typeface="Arial"/>
              </a:rPr>
              <a:t>Contrast mixing structures in the upper and deep ocean over a complete cycle of KE jet energetics.</a:t>
            </a:r>
          </a:p>
          <a:p>
            <a:pPr marL="285750" indent="-285750">
              <a:spcBef>
                <a:spcPct val="15000"/>
              </a:spcBef>
              <a:buFont typeface="Arial"/>
              <a:buChar char="•"/>
            </a:pPr>
            <a:endParaRPr lang="en-US" sz="1600" dirty="0" smtClean="0">
              <a:latin typeface="Arial"/>
              <a:cs typeface="Arial"/>
            </a:endParaRPr>
          </a:p>
        </p:txBody>
      </p:sp>
      <p:sp>
        <p:nvSpPr>
          <p:cNvPr id="8" name="Rectangle 5"/>
          <p:cNvSpPr>
            <a:spLocks noChangeArrowheads="1"/>
          </p:cNvSpPr>
          <p:nvPr/>
        </p:nvSpPr>
        <p:spPr bwMode="auto">
          <a:xfrm>
            <a:off x="381000" y="76200"/>
            <a:ext cx="8458200" cy="830997"/>
          </a:xfrm>
          <a:prstGeom prst="rect">
            <a:avLst/>
          </a:prstGeom>
          <a:noFill/>
          <a:ln w="9525">
            <a:noFill/>
            <a:miter lim="800000"/>
            <a:headEnd/>
            <a:tailEnd/>
          </a:ln>
        </p:spPr>
        <p:txBody>
          <a:bodyPr wrap="square">
            <a:spAutoFit/>
          </a:bodyPr>
          <a:lstStyle/>
          <a:p>
            <a:pPr algn="ctr"/>
            <a:r>
              <a:rPr lang="en-US" sz="2400" b="1" dirty="0" err="1" smtClean="0">
                <a:solidFill>
                  <a:srgbClr val="0000FF"/>
                </a:solidFill>
                <a:latin typeface="Arial"/>
                <a:cs typeface="Arial"/>
              </a:rPr>
              <a:t>Isopycnal</a:t>
            </a:r>
            <a:r>
              <a:rPr lang="en-US" sz="2400" b="1" dirty="0" smtClean="0">
                <a:solidFill>
                  <a:srgbClr val="0000FF"/>
                </a:solidFill>
                <a:latin typeface="Arial"/>
                <a:cs typeface="Arial"/>
              </a:rPr>
              <a:t> eddy mixing across the </a:t>
            </a:r>
            <a:r>
              <a:rPr lang="en-US" sz="2400" b="1" dirty="0" err="1" smtClean="0">
                <a:solidFill>
                  <a:srgbClr val="0000FF"/>
                </a:solidFill>
                <a:latin typeface="Arial"/>
                <a:cs typeface="Arial"/>
              </a:rPr>
              <a:t>Kuroshio</a:t>
            </a:r>
            <a:r>
              <a:rPr lang="en-US" sz="2400" b="1" dirty="0" smtClean="0">
                <a:solidFill>
                  <a:srgbClr val="0000FF"/>
                </a:solidFill>
                <a:latin typeface="Arial"/>
                <a:cs typeface="Arial"/>
              </a:rPr>
              <a:t> Extension: stable versus unstable states in an eddying model.</a:t>
            </a:r>
          </a:p>
        </p:txBody>
      </p:sp>
      <p:sp>
        <p:nvSpPr>
          <p:cNvPr id="9" name="Rectangle 19"/>
          <p:cNvSpPr>
            <a:spLocks noChangeArrowheads="1"/>
          </p:cNvSpPr>
          <p:nvPr/>
        </p:nvSpPr>
        <p:spPr bwMode="auto">
          <a:xfrm>
            <a:off x="4495800" y="457200"/>
            <a:ext cx="4343400" cy="2743200"/>
          </a:xfrm>
          <a:prstGeom prst="rect">
            <a:avLst/>
          </a:prstGeom>
          <a:noFill/>
          <a:ln w="9525" algn="ctr">
            <a:noFill/>
            <a:round/>
            <a:headEnd/>
            <a:tailEnd/>
          </a:ln>
        </p:spPr>
        <p:txBody>
          <a:bodyPr>
            <a:spAutoFit/>
          </a:bodyPr>
          <a:lstStyle/>
          <a:p>
            <a:endParaRPr lang="en-US"/>
          </a:p>
        </p:txBody>
      </p:sp>
      <p:sp>
        <p:nvSpPr>
          <p:cNvPr id="13" name="TextBox 12"/>
          <p:cNvSpPr txBox="1"/>
          <p:nvPr/>
        </p:nvSpPr>
        <p:spPr>
          <a:xfrm>
            <a:off x="838200" y="6324600"/>
            <a:ext cx="7382933" cy="43088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1100" dirty="0">
                <a:solidFill>
                  <a:srgbClr val="FF0000"/>
                </a:solidFill>
                <a:latin typeface="Arial"/>
                <a:cs typeface="Arial"/>
              </a:rPr>
              <a:t>Chen, R., S. T. </a:t>
            </a:r>
            <a:r>
              <a:rPr lang="en-US" sz="1100" dirty="0" err="1">
                <a:solidFill>
                  <a:srgbClr val="FF0000"/>
                </a:solidFill>
                <a:latin typeface="Arial"/>
                <a:cs typeface="Arial"/>
              </a:rPr>
              <a:t>Gille</a:t>
            </a:r>
            <a:r>
              <a:rPr lang="en-US" sz="1100" dirty="0">
                <a:solidFill>
                  <a:srgbClr val="FF0000"/>
                </a:solidFill>
                <a:latin typeface="Arial"/>
                <a:cs typeface="Arial"/>
              </a:rPr>
              <a:t>, and J. L. </a:t>
            </a:r>
            <a:r>
              <a:rPr lang="en-US" sz="1100" dirty="0" smtClean="0">
                <a:solidFill>
                  <a:srgbClr val="FF0000"/>
                </a:solidFill>
                <a:latin typeface="Arial"/>
                <a:cs typeface="Arial"/>
              </a:rPr>
              <a:t>McClean (</a:t>
            </a:r>
            <a:r>
              <a:rPr lang="en-US" sz="1100" dirty="0">
                <a:solidFill>
                  <a:srgbClr val="FF0000"/>
                </a:solidFill>
                <a:latin typeface="Arial"/>
                <a:cs typeface="Arial"/>
              </a:rPr>
              <a:t>2017), </a:t>
            </a:r>
            <a:r>
              <a:rPr lang="en-US" sz="1100" dirty="0" err="1">
                <a:solidFill>
                  <a:srgbClr val="FF0000"/>
                </a:solidFill>
                <a:latin typeface="Arial"/>
                <a:cs typeface="Arial"/>
              </a:rPr>
              <a:t>Isopycnal</a:t>
            </a:r>
            <a:r>
              <a:rPr lang="en-US" sz="1100" dirty="0">
                <a:solidFill>
                  <a:srgbClr val="FF0000"/>
                </a:solidFill>
                <a:latin typeface="Arial"/>
                <a:cs typeface="Arial"/>
              </a:rPr>
              <a:t> eddy mixing </a:t>
            </a:r>
            <a:r>
              <a:rPr lang="en-US" sz="1100" dirty="0" smtClean="0">
                <a:solidFill>
                  <a:srgbClr val="FF0000"/>
                </a:solidFill>
                <a:latin typeface="Arial"/>
                <a:cs typeface="Arial"/>
              </a:rPr>
              <a:t>across the </a:t>
            </a:r>
            <a:r>
              <a:rPr lang="en-US" sz="1100" dirty="0" err="1">
                <a:solidFill>
                  <a:srgbClr val="FF0000"/>
                </a:solidFill>
                <a:latin typeface="Arial"/>
                <a:cs typeface="Arial"/>
              </a:rPr>
              <a:t>Kuroshio</a:t>
            </a:r>
            <a:r>
              <a:rPr lang="en-US" sz="1100" dirty="0">
                <a:solidFill>
                  <a:srgbClr val="FF0000"/>
                </a:solidFill>
                <a:latin typeface="Arial"/>
                <a:cs typeface="Arial"/>
              </a:rPr>
              <a:t> Extension: Stable </a:t>
            </a:r>
            <a:r>
              <a:rPr lang="en-US" sz="1100" dirty="0" smtClean="0">
                <a:solidFill>
                  <a:srgbClr val="FF0000"/>
                </a:solidFill>
                <a:latin typeface="Arial"/>
                <a:cs typeface="Arial"/>
              </a:rPr>
              <a:t>versus unstable </a:t>
            </a:r>
            <a:r>
              <a:rPr lang="en-US" sz="1100" dirty="0">
                <a:solidFill>
                  <a:srgbClr val="FF0000"/>
                </a:solidFill>
                <a:latin typeface="Arial"/>
                <a:cs typeface="Arial"/>
              </a:rPr>
              <a:t>states in an eddying model</a:t>
            </a:r>
            <a:r>
              <a:rPr lang="en-US" sz="1100" dirty="0" smtClean="0">
                <a:solidFill>
                  <a:srgbClr val="FF0000"/>
                </a:solidFill>
                <a:latin typeface="Arial"/>
                <a:cs typeface="Arial"/>
              </a:rPr>
              <a:t>, </a:t>
            </a:r>
            <a:r>
              <a:rPr lang="en-US" sz="1100" i="1" dirty="0" smtClean="0">
                <a:solidFill>
                  <a:srgbClr val="FF0000"/>
                </a:solidFill>
                <a:latin typeface="Arial"/>
                <a:cs typeface="Arial"/>
              </a:rPr>
              <a:t>J</a:t>
            </a:r>
            <a:r>
              <a:rPr lang="en-US" sz="1100" i="1" dirty="0">
                <a:solidFill>
                  <a:srgbClr val="FF0000"/>
                </a:solidFill>
                <a:latin typeface="Arial"/>
                <a:cs typeface="Arial"/>
              </a:rPr>
              <a:t>. </a:t>
            </a:r>
            <a:r>
              <a:rPr lang="en-US" sz="1100" i="1" dirty="0" err="1">
                <a:solidFill>
                  <a:srgbClr val="FF0000"/>
                </a:solidFill>
                <a:latin typeface="Arial"/>
                <a:cs typeface="Arial"/>
              </a:rPr>
              <a:t>Geophys</a:t>
            </a:r>
            <a:r>
              <a:rPr lang="en-US" sz="1100" i="1" dirty="0">
                <a:solidFill>
                  <a:srgbClr val="FF0000"/>
                </a:solidFill>
                <a:latin typeface="Arial"/>
                <a:cs typeface="Arial"/>
              </a:rPr>
              <a:t>. Res. Oceans</a:t>
            </a:r>
            <a:r>
              <a:rPr lang="en-US" sz="1100" dirty="0">
                <a:solidFill>
                  <a:srgbClr val="FF0000"/>
                </a:solidFill>
                <a:latin typeface="Arial"/>
                <a:cs typeface="Arial"/>
              </a:rPr>
              <a:t>, 122</a:t>
            </a:r>
            <a:r>
              <a:rPr lang="en-US" sz="1100" dirty="0" smtClean="0">
                <a:solidFill>
                  <a:srgbClr val="FF0000"/>
                </a:solidFill>
                <a:latin typeface="Arial"/>
                <a:cs typeface="Arial"/>
              </a:rPr>
              <a:t>, doi</a:t>
            </a:r>
            <a:r>
              <a:rPr lang="en-US" sz="1100" dirty="0">
                <a:solidFill>
                  <a:srgbClr val="FF0000"/>
                </a:solidFill>
                <a:latin typeface="Arial"/>
                <a:cs typeface="Arial"/>
              </a:rPr>
              <a:t>:10.1002/2016JC012164.</a:t>
            </a:r>
            <a:endParaRPr lang="en-US" sz="1100" dirty="0" smtClean="0">
              <a:solidFill>
                <a:srgbClr val="FF0000"/>
              </a:solidFill>
              <a:latin typeface="Arial"/>
              <a:cs typeface="Arial"/>
            </a:endParaRPr>
          </a:p>
        </p:txBody>
      </p:sp>
      <p:sp>
        <p:nvSpPr>
          <p:cNvPr id="16" name="Rectangle 4"/>
          <p:cNvSpPr>
            <a:spLocks noChangeArrowheads="1"/>
          </p:cNvSpPr>
          <p:nvPr/>
        </p:nvSpPr>
        <p:spPr bwMode="auto">
          <a:xfrm>
            <a:off x="228600" y="914400"/>
            <a:ext cx="4953000" cy="1981200"/>
          </a:xfrm>
          <a:prstGeom prst="rect">
            <a:avLst/>
          </a:prstGeom>
          <a:noFill/>
          <a:ln w="9525">
            <a:noFill/>
            <a:miter lim="800000"/>
            <a:headEnd/>
            <a:tailEnd/>
          </a:ln>
        </p:spPr>
        <p:txBody>
          <a:bodyPr/>
          <a:lstStyle/>
          <a:p>
            <a:pPr marL="231775" indent="-231775" algn="ctr">
              <a:spcBef>
                <a:spcPct val="15000"/>
              </a:spcBef>
            </a:pPr>
            <a:r>
              <a:rPr lang="en-US" sz="2000" b="1" dirty="0" smtClean="0">
                <a:latin typeface="Arial"/>
                <a:cs typeface="Arial"/>
              </a:rPr>
              <a:t>Objective</a:t>
            </a:r>
          </a:p>
          <a:p>
            <a:pPr>
              <a:spcBef>
                <a:spcPct val="15000"/>
              </a:spcBef>
            </a:pPr>
            <a:r>
              <a:rPr lang="en-US" sz="1600" dirty="0" smtClean="0">
                <a:latin typeface="Arial"/>
                <a:cs typeface="Arial"/>
              </a:rPr>
              <a:t>Contrast estimates of eddy cross-stream mixing on constant density surfaces </a:t>
            </a:r>
            <a:r>
              <a:rPr lang="en-US" sz="1600" dirty="0">
                <a:latin typeface="Arial"/>
                <a:cs typeface="Arial"/>
              </a:rPr>
              <a:t>in the </a:t>
            </a:r>
            <a:r>
              <a:rPr lang="en-US" sz="1600" dirty="0" smtClean="0">
                <a:latin typeface="Arial"/>
                <a:cs typeface="Arial"/>
              </a:rPr>
              <a:t>North </a:t>
            </a:r>
            <a:r>
              <a:rPr lang="en-US" sz="1600" dirty="0">
                <a:latin typeface="Arial"/>
                <a:cs typeface="Arial"/>
              </a:rPr>
              <a:t>Pacific </a:t>
            </a:r>
            <a:r>
              <a:rPr lang="en-US" sz="1600" dirty="0" err="1">
                <a:latin typeface="Arial"/>
                <a:cs typeface="Arial"/>
              </a:rPr>
              <a:t>Kuroshio</a:t>
            </a:r>
            <a:r>
              <a:rPr lang="en-US" sz="1600" dirty="0">
                <a:latin typeface="Arial"/>
                <a:cs typeface="Arial"/>
              </a:rPr>
              <a:t> Extension (KE) </a:t>
            </a:r>
            <a:r>
              <a:rPr lang="en-US" sz="1600" dirty="0" smtClean="0">
                <a:latin typeface="Arial"/>
                <a:cs typeface="Arial"/>
              </a:rPr>
              <a:t>during its strong elongated (stable) and weak contracted (unstable) states from a global strongly eddying ocean general circulation model. </a:t>
            </a:r>
            <a:endParaRPr lang="en-US" sz="1600" b="1" dirty="0">
              <a:latin typeface="Arial"/>
              <a:cs typeface="Arial"/>
            </a:endParaRPr>
          </a:p>
        </p:txBody>
      </p:sp>
      <p:sp>
        <p:nvSpPr>
          <p:cNvPr id="17" name="Rectangle 3"/>
          <p:cNvSpPr>
            <a:spLocks noChangeArrowheads="1"/>
          </p:cNvSpPr>
          <p:nvPr/>
        </p:nvSpPr>
        <p:spPr bwMode="auto">
          <a:xfrm>
            <a:off x="4258733" y="3810000"/>
            <a:ext cx="4851400" cy="2438400"/>
          </a:xfrm>
          <a:prstGeom prst="rect">
            <a:avLst/>
          </a:prstGeom>
          <a:noFill/>
          <a:ln w="9525">
            <a:noFill/>
            <a:miter lim="800000"/>
            <a:headEnd/>
            <a:tailEnd/>
          </a:ln>
        </p:spPr>
        <p:txBody>
          <a:bodyPr lIns="0" rIns="0"/>
          <a:lstStyle/>
          <a:p>
            <a:pPr marL="231775" indent="-231775" algn="ctr">
              <a:spcBef>
                <a:spcPct val="15000"/>
              </a:spcBef>
            </a:pPr>
            <a:r>
              <a:rPr lang="en-US" sz="2000" b="1" dirty="0" smtClean="0">
                <a:latin typeface="Arial"/>
                <a:cs typeface="Arial"/>
              </a:rPr>
              <a:t>Impact</a:t>
            </a:r>
          </a:p>
          <a:p>
            <a:pPr>
              <a:spcBef>
                <a:spcPct val="15000"/>
              </a:spcBef>
            </a:pPr>
            <a:r>
              <a:rPr lang="en-US" sz="1600" dirty="0" smtClean="0">
                <a:latin typeface="Arial"/>
                <a:cs typeface="Arial"/>
              </a:rPr>
              <a:t>The location of elevated cross-jet eddy mixing varies in </a:t>
            </a:r>
            <a:r>
              <a:rPr lang="en-US" sz="1600" dirty="0">
                <a:latin typeface="Arial"/>
                <a:cs typeface="Arial"/>
              </a:rPr>
              <a:t>the KE </a:t>
            </a:r>
            <a:r>
              <a:rPr lang="en-US" sz="1600" dirty="0" smtClean="0">
                <a:latin typeface="Arial"/>
                <a:cs typeface="Arial"/>
              </a:rPr>
              <a:t>jet during the two states and </a:t>
            </a:r>
            <a:r>
              <a:rPr lang="en-US" sz="1600" dirty="0">
                <a:latin typeface="Arial"/>
                <a:cs typeface="Arial"/>
              </a:rPr>
              <a:t>likely </a:t>
            </a:r>
            <a:r>
              <a:rPr lang="en-US" sz="1600" dirty="0" smtClean="0">
                <a:latin typeface="Arial"/>
                <a:cs typeface="Arial"/>
              </a:rPr>
              <a:t>plays </a:t>
            </a:r>
            <a:r>
              <a:rPr lang="en-US" sz="1600" dirty="0">
                <a:latin typeface="Arial"/>
                <a:cs typeface="Arial"/>
              </a:rPr>
              <a:t>a role in the variability of the amounts of central and subtropical mode water that form to the south of the KE front. These mode waters are responsible for the uptake of heat and salt by the ocean during winter and re-emerge in subsequent winters to impact North Pacific climate.</a:t>
            </a:r>
            <a:endParaRPr lang="en-US" sz="1600" dirty="0" smtClean="0">
              <a:latin typeface="Arial"/>
              <a:cs typeface="Arial"/>
            </a:endParaRPr>
          </a:p>
        </p:txBody>
      </p:sp>
      <p:pic>
        <p:nvPicPr>
          <p:cNvPr id="2" name="Picture 1" descr="figures10.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10200" y="914400"/>
            <a:ext cx="3187700" cy="2200329"/>
          </a:xfrm>
          <a:prstGeom prst="rect">
            <a:avLst/>
          </a:prstGeom>
        </p:spPr>
      </p:pic>
      <p:sp>
        <p:nvSpPr>
          <p:cNvPr id="3" name="TextBox 2"/>
          <p:cNvSpPr txBox="1"/>
          <p:nvPr/>
        </p:nvSpPr>
        <p:spPr>
          <a:xfrm>
            <a:off x="4419600" y="3048000"/>
            <a:ext cx="4724400" cy="830997"/>
          </a:xfrm>
          <a:prstGeom prst="rect">
            <a:avLst/>
          </a:prstGeom>
          <a:noFill/>
        </p:spPr>
        <p:txBody>
          <a:bodyPr wrap="square" rtlCol="0">
            <a:spAutoFit/>
          </a:bodyPr>
          <a:lstStyle/>
          <a:p>
            <a:r>
              <a:rPr lang="en-US" sz="1200" dirty="0">
                <a:latin typeface="Arial"/>
                <a:cs typeface="Arial"/>
              </a:rPr>
              <a:t>C</a:t>
            </a:r>
            <a:r>
              <a:rPr lang="en-US" sz="1200" dirty="0" smtClean="0">
                <a:latin typeface="Arial"/>
                <a:cs typeface="Arial"/>
              </a:rPr>
              <a:t>ore </a:t>
            </a:r>
            <a:r>
              <a:rPr lang="en-US" sz="1200" dirty="0">
                <a:latin typeface="Arial"/>
                <a:cs typeface="Arial"/>
              </a:rPr>
              <a:t>of the </a:t>
            </a:r>
            <a:r>
              <a:rPr lang="en-US" sz="1200" dirty="0" err="1">
                <a:latin typeface="Arial"/>
                <a:cs typeface="Arial"/>
              </a:rPr>
              <a:t>Kuroshio</a:t>
            </a:r>
            <a:r>
              <a:rPr lang="en-US" sz="1200" dirty="0">
                <a:latin typeface="Arial"/>
                <a:cs typeface="Arial"/>
              </a:rPr>
              <a:t> Extension (KE) jet </a:t>
            </a:r>
            <a:r>
              <a:rPr lang="en-US" sz="1200" dirty="0" smtClean="0">
                <a:latin typeface="Arial"/>
                <a:cs typeface="Arial"/>
              </a:rPr>
              <a:t>(blue </a:t>
            </a:r>
            <a:r>
              <a:rPr lang="en-US" sz="1200" dirty="0">
                <a:latin typeface="Arial"/>
                <a:cs typeface="Arial"/>
              </a:rPr>
              <a:t>curve) and the KE jet boundaries (red </a:t>
            </a:r>
            <a:r>
              <a:rPr lang="en-US" sz="1200" dirty="0" smtClean="0">
                <a:latin typeface="Arial"/>
                <a:cs typeface="Arial"/>
              </a:rPr>
              <a:t>lines) for </a:t>
            </a:r>
            <a:r>
              <a:rPr lang="en-US" sz="1200" dirty="0">
                <a:latin typeface="Arial"/>
                <a:cs typeface="Arial"/>
              </a:rPr>
              <a:t>stable </a:t>
            </a:r>
            <a:r>
              <a:rPr lang="en-US" sz="1200" dirty="0" smtClean="0">
                <a:latin typeface="Arial"/>
                <a:cs typeface="Arial"/>
              </a:rPr>
              <a:t>(06/1995-05/1996</a:t>
            </a:r>
            <a:r>
              <a:rPr lang="en-US" sz="1200" dirty="0">
                <a:latin typeface="Arial"/>
                <a:cs typeface="Arial"/>
              </a:rPr>
              <a:t>) and unstable  </a:t>
            </a:r>
            <a:r>
              <a:rPr lang="en-US" sz="1200" dirty="0" smtClean="0">
                <a:latin typeface="Arial"/>
                <a:cs typeface="Arial"/>
              </a:rPr>
              <a:t>(06/1996-05/1997</a:t>
            </a:r>
            <a:r>
              <a:rPr lang="en-US" sz="1200" dirty="0">
                <a:latin typeface="Arial"/>
                <a:cs typeface="Arial"/>
              </a:rPr>
              <a:t>) states </a:t>
            </a:r>
            <a:r>
              <a:rPr lang="en-US" sz="1200" dirty="0" smtClean="0">
                <a:latin typeface="Arial"/>
                <a:cs typeface="Arial"/>
              </a:rPr>
              <a:t>from </a:t>
            </a:r>
            <a:r>
              <a:rPr lang="en-US" sz="1200" dirty="0">
                <a:latin typeface="Arial"/>
                <a:cs typeface="Arial"/>
              </a:rPr>
              <a:t>an eddy-active ocean </a:t>
            </a:r>
            <a:r>
              <a:rPr lang="en-US" sz="1200" dirty="0" smtClean="0">
                <a:latin typeface="Arial"/>
                <a:cs typeface="Arial"/>
              </a:rPr>
              <a:t>model simulation (Figure modified from Chen</a:t>
            </a:r>
            <a:r>
              <a:rPr lang="en-US" sz="1200" dirty="0">
                <a:latin typeface="Arial"/>
                <a:cs typeface="Arial"/>
              </a:rPr>
              <a:t> </a:t>
            </a:r>
            <a:r>
              <a:rPr lang="en-US" sz="1200" dirty="0" smtClean="0">
                <a:latin typeface="Arial"/>
                <a:cs typeface="Arial"/>
              </a:rPr>
              <a:t>et al., 2017; Fig. 10). </a:t>
            </a:r>
            <a:endParaRPr lang="en-US" sz="1200" dirty="0">
              <a:latin typeface="Arial"/>
              <a:cs typeface="Arial"/>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757</TotalTime>
  <Words>325</Words>
  <Application>Microsoft Macintosh PowerPoint</Application>
  <PresentationFormat>On-screen Show (4:3)</PresentationFormat>
  <Paragraphs>12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Julie McClean</cp:lastModifiedBy>
  <cp:revision>35</cp:revision>
  <dcterms:created xsi:type="dcterms:W3CDTF">2006-08-16T00:00:00Z</dcterms:created>
  <dcterms:modified xsi:type="dcterms:W3CDTF">2017-05-24T00:06:05Z</dcterms:modified>
</cp:coreProperties>
</file>