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66" r:id="rId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4"/>
    <p:restoredTop sz="94668"/>
  </p:normalViewPr>
  <p:slideViewPr>
    <p:cSldViewPr>
      <p:cViewPr>
        <p:scale>
          <a:sx n="120" d="100"/>
          <a:sy n="120" d="100"/>
        </p:scale>
        <p:origin x="1080"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586A74D-81BC-4965-8D76-20C793EE69AD}" type="datetimeFigureOut">
              <a:rPr lang="en-US" smtClean="0"/>
              <a:pPr/>
              <a:t>12/4/18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BD793DC-401D-445D-9E15-8375BE67FA78}" type="slidenum">
              <a:rPr lang="en-US" smtClean="0"/>
              <a:pPr/>
              <a:t>‹#›</a:t>
            </a:fld>
            <a:endParaRPr lang="en-US"/>
          </a:p>
        </p:txBody>
      </p:sp>
    </p:spTree>
    <p:extLst>
      <p:ext uri="{BB962C8B-B14F-4D97-AF65-F5344CB8AC3E}">
        <p14:creationId xmlns:p14="http://schemas.microsoft.com/office/powerpoint/2010/main" val="2707859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636D64-B606-4833-8E9E-A8FC51B35A1D}" type="datetimeFigureOut">
              <a:rPr lang="en-US" smtClean="0"/>
              <a:pPr/>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C275B-07AD-4C9E-AB1F-13419A9373D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636D64-B606-4833-8E9E-A8FC51B35A1D}" type="datetimeFigureOut">
              <a:rPr lang="en-US" smtClean="0"/>
              <a:pPr/>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C275B-07AD-4C9E-AB1F-13419A9373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636D64-B606-4833-8E9E-A8FC51B35A1D}" type="datetimeFigureOut">
              <a:rPr lang="en-US" smtClean="0"/>
              <a:pPr/>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C275B-07AD-4C9E-AB1F-13419A9373D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636D64-B606-4833-8E9E-A8FC51B35A1D}" type="datetimeFigureOut">
              <a:rPr lang="en-US" smtClean="0"/>
              <a:pPr/>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C275B-07AD-4C9E-AB1F-13419A9373D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636D64-B606-4833-8E9E-A8FC51B35A1D}" type="datetimeFigureOut">
              <a:rPr lang="en-US" smtClean="0"/>
              <a:pPr/>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C275B-07AD-4C9E-AB1F-13419A9373D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636D64-B606-4833-8E9E-A8FC51B35A1D}" type="datetimeFigureOut">
              <a:rPr lang="en-US" smtClean="0"/>
              <a:pPr/>
              <a:t>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C275B-07AD-4C9E-AB1F-13419A9373D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636D64-B606-4833-8E9E-A8FC51B35A1D}" type="datetimeFigureOut">
              <a:rPr lang="en-US" smtClean="0"/>
              <a:pPr/>
              <a:t>12/4/18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C275B-07AD-4C9E-AB1F-13419A9373D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636D64-B606-4833-8E9E-A8FC51B35A1D}" type="datetimeFigureOut">
              <a:rPr lang="en-US" smtClean="0"/>
              <a:pPr/>
              <a:t>12/4/18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C275B-07AD-4C9E-AB1F-13419A9373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36D64-B606-4833-8E9E-A8FC51B35A1D}" type="datetimeFigureOut">
              <a:rPr lang="en-US" smtClean="0"/>
              <a:pPr/>
              <a:t>12/4/18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C275B-07AD-4C9E-AB1F-13419A9373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636D64-B606-4833-8E9E-A8FC51B35A1D}" type="datetimeFigureOut">
              <a:rPr lang="en-US" smtClean="0"/>
              <a:pPr/>
              <a:t>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C275B-07AD-4C9E-AB1F-13419A9373D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636D64-B606-4833-8E9E-A8FC51B35A1D}" type="datetimeFigureOut">
              <a:rPr lang="en-US" smtClean="0"/>
              <a:pPr/>
              <a:t>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C275B-07AD-4C9E-AB1F-13419A9373D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36D64-B606-4833-8E9E-A8FC51B35A1D}" type="datetimeFigureOut">
              <a:rPr lang="en-US" smtClean="0"/>
              <a:pPr/>
              <a:t>12/4/18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C275B-07AD-4C9E-AB1F-13419A9373D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doi.org/10.1029/2017GB005862" TargetMode="External"/><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295825" y="762000"/>
            <a:ext cx="3952325" cy="1752600"/>
          </a:xfrm>
          <a:prstGeom prst="rect">
            <a:avLst/>
          </a:prstGeom>
          <a:noFill/>
          <a:ln w="9525">
            <a:noFill/>
            <a:miter lim="800000"/>
            <a:headEnd/>
            <a:tailEnd/>
          </a:ln>
        </p:spPr>
        <p:txBody>
          <a:bodyPr/>
          <a:lstStyle/>
          <a:p>
            <a:pPr marL="231775" indent="-231775" algn="ctr">
              <a:spcBef>
                <a:spcPct val="15000"/>
              </a:spcBef>
            </a:pPr>
            <a:r>
              <a:rPr lang="en-US" sz="2000" b="1" dirty="0"/>
              <a:t>Objective</a:t>
            </a:r>
          </a:p>
          <a:p>
            <a:r>
              <a:rPr lang="en-US" dirty="0"/>
              <a:t>Various phytoplankton groups contribute differently to the emission of dimethyl sulfide (DMS), which affects sulfate aerosol loading and cloud brightness. Changes in phytoplankton community potentially influence clouds and climate via the sulfur cycle. Integrated impacts of phytoplankton via both the carbon and sulfur cycles should to be considered in climate projections.</a:t>
            </a:r>
            <a:endParaRPr lang="en-US" baseline="-25000" dirty="0"/>
          </a:p>
        </p:txBody>
      </p:sp>
      <p:sp>
        <p:nvSpPr>
          <p:cNvPr id="6149" name="Rectangle 5"/>
          <p:cNvSpPr>
            <a:spLocks noChangeArrowheads="1"/>
          </p:cNvSpPr>
          <p:nvPr/>
        </p:nvSpPr>
        <p:spPr bwMode="auto">
          <a:xfrm>
            <a:off x="704850" y="41702"/>
            <a:ext cx="7886700" cy="830997"/>
          </a:xfrm>
          <a:prstGeom prst="rect">
            <a:avLst/>
          </a:prstGeom>
          <a:noFill/>
          <a:ln w="9525">
            <a:noFill/>
            <a:miter lim="800000"/>
            <a:headEnd/>
            <a:tailEnd/>
          </a:ln>
        </p:spPr>
        <p:txBody>
          <a:bodyPr wrap="square">
            <a:spAutoFit/>
          </a:bodyPr>
          <a:lstStyle/>
          <a:p>
            <a:pPr algn="ctr">
              <a:defRPr/>
            </a:pPr>
            <a:r>
              <a:rPr lang="en-US" sz="2400" b="1" dirty="0"/>
              <a:t>Impacts of Shifts in Phytoplankton Community on Clouds</a:t>
            </a:r>
          </a:p>
          <a:p>
            <a:pPr algn="ctr">
              <a:defRPr/>
            </a:pPr>
            <a:r>
              <a:rPr lang="en-US" sz="2400" b="1" dirty="0"/>
              <a:t>and Climate via the Sulfur Cycle</a:t>
            </a:r>
          </a:p>
        </p:txBody>
      </p:sp>
      <p:sp>
        <p:nvSpPr>
          <p:cNvPr id="6150" name="Rectangle 19"/>
          <p:cNvSpPr>
            <a:spLocks noChangeArrowheads="1"/>
          </p:cNvSpPr>
          <p:nvPr/>
        </p:nvSpPr>
        <p:spPr bwMode="auto">
          <a:xfrm>
            <a:off x="4495800" y="685800"/>
            <a:ext cx="4343400" cy="2743200"/>
          </a:xfrm>
          <a:prstGeom prst="rect">
            <a:avLst/>
          </a:prstGeom>
          <a:noFill/>
          <a:ln w="9525" algn="ctr">
            <a:noFill/>
            <a:round/>
            <a:headEnd/>
            <a:tailEnd/>
          </a:ln>
        </p:spPr>
        <p:txBody>
          <a:bodyPr>
            <a:spAutoFit/>
          </a:bodyPr>
          <a:lstStyle/>
          <a:p>
            <a:endParaRPr lang="en-US"/>
          </a:p>
        </p:txBody>
      </p:sp>
      <p:sp>
        <p:nvSpPr>
          <p:cNvPr id="6151" name="Rectangle 20"/>
          <p:cNvSpPr>
            <a:spLocks noChangeArrowheads="1"/>
          </p:cNvSpPr>
          <p:nvPr/>
        </p:nvSpPr>
        <p:spPr bwMode="auto">
          <a:xfrm>
            <a:off x="-86275" y="3352800"/>
            <a:ext cx="4419600" cy="2895600"/>
          </a:xfrm>
          <a:prstGeom prst="rect">
            <a:avLst/>
          </a:prstGeom>
          <a:noFill/>
          <a:ln w="9525" algn="ctr">
            <a:noFill/>
            <a:round/>
            <a:headEnd/>
            <a:tailEnd/>
          </a:ln>
        </p:spPr>
        <p:txBody>
          <a:bodyPr>
            <a:spAutoFit/>
          </a:bodyPr>
          <a:lstStyle/>
          <a:p>
            <a:endParaRPr lang="en-US"/>
          </a:p>
        </p:txBody>
      </p:sp>
      <p:sp>
        <p:nvSpPr>
          <p:cNvPr id="6153" name="TextBox 24"/>
          <p:cNvSpPr txBox="1">
            <a:spLocks noChangeArrowheads="1"/>
          </p:cNvSpPr>
          <p:nvPr/>
        </p:nvSpPr>
        <p:spPr bwMode="auto">
          <a:xfrm>
            <a:off x="4191000" y="4448538"/>
            <a:ext cx="4817938" cy="2062103"/>
          </a:xfrm>
          <a:prstGeom prst="rect">
            <a:avLst/>
          </a:prstGeom>
          <a:noFill/>
          <a:ln w="9525">
            <a:noFill/>
            <a:miter lim="800000"/>
            <a:headEnd/>
            <a:tailEnd/>
          </a:ln>
        </p:spPr>
        <p:txBody>
          <a:bodyPr wrap="square">
            <a:spAutoFit/>
          </a:bodyPr>
          <a:lstStyle/>
          <a:p>
            <a:pPr algn="ctr"/>
            <a:r>
              <a:rPr lang="en-US" sz="2000" b="1" dirty="0"/>
              <a:t>Impact</a:t>
            </a:r>
          </a:p>
          <a:p>
            <a:r>
              <a:rPr lang="en-US" dirty="0"/>
              <a:t>Fully coupled climate simulations using dynamic marine ecosystem and DMS calculations show that changes in phytoplankton community structure have significant impacts on sulfate aerosol burden  and surface temperature, especially on the regional scale.</a:t>
            </a:r>
            <a:endParaRPr lang="en-US" sz="2000" dirty="0"/>
          </a:p>
        </p:txBody>
      </p:sp>
      <p:sp>
        <p:nvSpPr>
          <p:cNvPr id="27" name="TextBox 26"/>
          <p:cNvSpPr txBox="1"/>
          <p:nvPr/>
        </p:nvSpPr>
        <p:spPr>
          <a:xfrm>
            <a:off x="1219200" y="6443246"/>
            <a:ext cx="66294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800" dirty="0"/>
              <a:t>Wang, S., </a:t>
            </a:r>
            <a:r>
              <a:rPr lang="en-US" sz="800" dirty="0" err="1"/>
              <a:t>Maltrud</a:t>
            </a:r>
            <a:r>
              <a:rPr lang="en-US" sz="800" dirty="0"/>
              <a:t>, M. E., Burrows, S. M., Elliott, S. M., &amp; Cameron‐Smith, P. (2018). Impacts of shifts in phytoplankton community on clouds and climate via the sulfur cycle. Global Biogeochemical Cycles, 32, 1005–1026. </a:t>
            </a:r>
            <a:r>
              <a:rPr lang="en-US" sz="800" dirty="0">
                <a:hlinkClick r:id="rId2">
                  <a:extLst>
                    <a:ext uri="{A12FA001-AC4F-418D-AE19-62706E023703}">
                      <ahyp:hlinkClr xmlns:ahyp="http://schemas.microsoft.com/office/drawing/2018/hyperlinkcolor" val="tx"/>
                    </a:ext>
                  </a:extLst>
                </a:hlinkClick>
              </a:rPr>
              <a:t>https://doi.org/10.1029/2017GB005862</a:t>
            </a:r>
            <a:endParaRPr lang="en-US" sz="800" dirty="0"/>
          </a:p>
        </p:txBody>
      </p:sp>
      <p:sp>
        <p:nvSpPr>
          <p:cNvPr id="13" name="Rectangle 3"/>
          <p:cNvSpPr>
            <a:spLocks noChangeArrowheads="1"/>
          </p:cNvSpPr>
          <p:nvPr/>
        </p:nvSpPr>
        <p:spPr bwMode="auto">
          <a:xfrm>
            <a:off x="144047" y="3989838"/>
            <a:ext cx="4104726" cy="2133600"/>
          </a:xfrm>
          <a:prstGeom prst="rect">
            <a:avLst/>
          </a:prstGeom>
          <a:noFill/>
          <a:ln w="9525">
            <a:noFill/>
            <a:miter lim="800000"/>
            <a:headEnd/>
            <a:tailEnd/>
          </a:ln>
        </p:spPr>
        <p:txBody>
          <a:bodyPr/>
          <a:lstStyle/>
          <a:p>
            <a:pPr marL="231775" indent="-231775" algn="ctr">
              <a:spcBef>
                <a:spcPct val="15000"/>
              </a:spcBef>
            </a:pPr>
            <a:r>
              <a:rPr lang="en-US" sz="2000" b="1" dirty="0"/>
              <a:t>Approach</a:t>
            </a:r>
          </a:p>
          <a:p>
            <a:pPr marL="231775" indent="-231775">
              <a:spcBef>
                <a:spcPct val="15000"/>
              </a:spcBef>
              <a:buFontTx/>
              <a:buChar char="•"/>
            </a:pPr>
            <a:r>
              <a:rPr lang="en-US" dirty="0"/>
              <a:t>Conducted fully-coupled climate simulations using an explicit marine ecosystem and sulfur cycle module</a:t>
            </a:r>
          </a:p>
          <a:p>
            <a:pPr marL="231775" indent="-231775">
              <a:spcBef>
                <a:spcPct val="15000"/>
              </a:spcBef>
              <a:buFontTx/>
              <a:buChar char="•"/>
            </a:pPr>
            <a:r>
              <a:rPr lang="en-US" dirty="0"/>
              <a:t>Evaluated the impacts of individual phytoplankton groups on DMS emissions, sulfate aerosol loading, cloud radiative effects and climate.</a:t>
            </a:r>
          </a:p>
        </p:txBody>
      </p:sp>
      <p:sp>
        <p:nvSpPr>
          <p:cNvPr id="17" name="TextBox 27">
            <a:extLst>
              <a:ext uri="{FF2B5EF4-FFF2-40B4-BE49-F238E27FC236}">
                <a16:creationId xmlns:a16="http://schemas.microsoft.com/office/drawing/2014/main" id="{3C67A15C-23B2-4D44-85D6-39706CDA2877}"/>
              </a:ext>
            </a:extLst>
          </p:cNvPr>
          <p:cNvSpPr txBox="1">
            <a:spLocks noChangeArrowheads="1"/>
          </p:cNvSpPr>
          <p:nvPr/>
        </p:nvSpPr>
        <p:spPr bwMode="auto">
          <a:xfrm>
            <a:off x="4267200" y="715311"/>
            <a:ext cx="4979312" cy="584775"/>
          </a:xfrm>
          <a:prstGeom prst="rect">
            <a:avLst/>
          </a:prstGeom>
          <a:noFill/>
          <a:ln w="9525">
            <a:noFill/>
            <a:miter lim="800000"/>
            <a:headEnd/>
            <a:tailEnd/>
          </a:ln>
        </p:spPr>
        <p:txBody>
          <a:bodyPr wrap="square">
            <a:spAutoFit/>
          </a:bodyPr>
          <a:lstStyle/>
          <a:p>
            <a:r>
              <a:rPr lang="en-US" sz="1600" dirty="0">
                <a:solidFill>
                  <a:srgbClr val="0066FF"/>
                </a:solidFill>
              </a:rPr>
              <a:t>Impacts of individual phytoplankton groups on sulfate aerosol burden(left), and surface temperature (right)</a:t>
            </a:r>
          </a:p>
        </p:txBody>
      </p:sp>
      <p:grpSp>
        <p:nvGrpSpPr>
          <p:cNvPr id="15" name="Group 14">
            <a:extLst>
              <a:ext uri="{FF2B5EF4-FFF2-40B4-BE49-F238E27FC236}">
                <a16:creationId xmlns:a16="http://schemas.microsoft.com/office/drawing/2014/main" id="{C7CD92DF-9B6B-C74E-B8B5-558401FFFE62}"/>
              </a:ext>
            </a:extLst>
          </p:cNvPr>
          <p:cNvGrpSpPr/>
          <p:nvPr/>
        </p:nvGrpSpPr>
        <p:grpSpPr>
          <a:xfrm>
            <a:off x="4191000" y="1226010"/>
            <a:ext cx="4716000" cy="3345990"/>
            <a:chOff x="4293600" y="948899"/>
            <a:chExt cx="4716000" cy="3345990"/>
          </a:xfrm>
        </p:grpSpPr>
        <p:pic>
          <p:nvPicPr>
            <p:cNvPr id="10" name="Picture 9">
              <a:extLst>
                <a:ext uri="{FF2B5EF4-FFF2-40B4-BE49-F238E27FC236}">
                  <a16:creationId xmlns:a16="http://schemas.microsoft.com/office/drawing/2014/main" id="{A57AB613-E74A-454C-B760-8FA39507A1B0}"/>
                </a:ext>
              </a:extLst>
            </p:cNvPr>
            <p:cNvPicPr>
              <a:picLocks/>
            </p:cNvPicPr>
            <p:nvPr/>
          </p:nvPicPr>
          <p:blipFill>
            <a:blip r:embed="rId3"/>
            <a:stretch>
              <a:fillRect/>
            </a:stretch>
          </p:blipFill>
          <p:spPr>
            <a:xfrm>
              <a:off x="6705600" y="990599"/>
              <a:ext cx="2304000" cy="1008000"/>
            </a:xfrm>
            <a:prstGeom prst="rect">
              <a:avLst/>
            </a:prstGeom>
          </p:spPr>
        </p:pic>
        <p:pic>
          <p:nvPicPr>
            <p:cNvPr id="8" name="Picture 7">
              <a:extLst>
                <a:ext uri="{FF2B5EF4-FFF2-40B4-BE49-F238E27FC236}">
                  <a16:creationId xmlns:a16="http://schemas.microsoft.com/office/drawing/2014/main" id="{92DD88ED-18BE-FA45-A67D-992E3A153BAA}"/>
                </a:ext>
              </a:extLst>
            </p:cNvPr>
            <p:cNvPicPr>
              <a:picLocks noChangeAspect="1"/>
            </p:cNvPicPr>
            <p:nvPr/>
          </p:nvPicPr>
          <p:blipFill rotWithShape="1">
            <a:blip r:embed="rId4"/>
            <a:srcRect t="25332"/>
            <a:stretch/>
          </p:blipFill>
          <p:spPr>
            <a:xfrm>
              <a:off x="4293600" y="948899"/>
              <a:ext cx="2412000" cy="3345990"/>
            </a:xfrm>
            <a:prstGeom prst="rect">
              <a:avLst/>
            </a:prstGeom>
          </p:spPr>
        </p:pic>
        <p:pic>
          <p:nvPicPr>
            <p:cNvPr id="12" name="Picture 11">
              <a:extLst>
                <a:ext uri="{FF2B5EF4-FFF2-40B4-BE49-F238E27FC236}">
                  <a16:creationId xmlns:a16="http://schemas.microsoft.com/office/drawing/2014/main" id="{41EF2E8F-D6EA-7E4F-A2BA-DCF56D72F5CE}"/>
                </a:ext>
              </a:extLst>
            </p:cNvPr>
            <p:cNvPicPr>
              <a:picLocks/>
            </p:cNvPicPr>
            <p:nvPr/>
          </p:nvPicPr>
          <p:blipFill>
            <a:blip r:embed="rId5"/>
            <a:stretch>
              <a:fillRect/>
            </a:stretch>
          </p:blipFill>
          <p:spPr>
            <a:xfrm>
              <a:off x="6705599" y="2133600"/>
              <a:ext cx="2304000" cy="1008000"/>
            </a:xfrm>
            <a:prstGeom prst="rect">
              <a:avLst/>
            </a:prstGeom>
          </p:spPr>
        </p:pic>
        <p:pic>
          <p:nvPicPr>
            <p:cNvPr id="14" name="Picture 13">
              <a:extLst>
                <a:ext uri="{FF2B5EF4-FFF2-40B4-BE49-F238E27FC236}">
                  <a16:creationId xmlns:a16="http://schemas.microsoft.com/office/drawing/2014/main" id="{0F81B43B-5916-2045-887F-B3D0A23A5ED8}"/>
                </a:ext>
              </a:extLst>
            </p:cNvPr>
            <p:cNvPicPr>
              <a:picLocks/>
            </p:cNvPicPr>
            <p:nvPr/>
          </p:nvPicPr>
          <p:blipFill>
            <a:blip r:embed="rId6"/>
            <a:stretch>
              <a:fillRect/>
            </a:stretch>
          </p:blipFill>
          <p:spPr>
            <a:xfrm>
              <a:off x="6705600" y="3276600"/>
              <a:ext cx="2304000" cy="1008000"/>
            </a:xfrm>
            <a:prstGeom prst="rect">
              <a:avLst/>
            </a:prstGeom>
          </p:spPr>
        </p:pic>
      </p:grpSp>
    </p:spTree>
    <p:extLst>
      <p:ext uri="{BB962C8B-B14F-4D97-AF65-F5344CB8AC3E}">
        <p14:creationId xmlns:p14="http://schemas.microsoft.com/office/powerpoint/2010/main" val="17334532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2166</TotalTime>
  <Words>162</Words>
  <Application>Microsoft Macintosh PowerPoint</Application>
  <PresentationFormat>On-screen Show (4:3)</PresentationFormat>
  <Paragraphs>11</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Office of Science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renu</dc:creator>
  <cp:lastModifiedBy>Microsoft Office User</cp:lastModifiedBy>
  <cp:revision>80</cp:revision>
  <dcterms:created xsi:type="dcterms:W3CDTF">2010-09-02T17:02:09Z</dcterms:created>
  <dcterms:modified xsi:type="dcterms:W3CDTF">2018-12-05T22:25:44Z</dcterms:modified>
</cp:coreProperties>
</file>