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CEFBC-9352-47BD-A933-46CCF4094A0F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A19F8-267F-4703-A728-8104F8C0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7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Calibri" charset="0"/>
              </a:rPr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844185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28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2/7/2019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12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0474" y="87242"/>
            <a:ext cx="9039673" cy="1077218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Black Carbon Amplifies Haze Over the </a:t>
            </a:r>
            <a:b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North 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China Plain</a:t>
            </a: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007457" y="6028084"/>
            <a:ext cx="4802589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sz="1000" dirty="0"/>
              <a:t>Lou </a:t>
            </a:r>
            <a:r>
              <a:rPr lang="en-US" sz="1000" dirty="0">
                <a:latin typeface="+mn-lt"/>
              </a:rPr>
              <a:t>S, Y Yang, H Wang, SJ Smith, Y Qian, and PJ Rasch. 2018. “Black Carbon Amplifies Haze Over the North China Plain by Weakening the East Asian Winter Monsoon.” </a:t>
            </a:r>
            <a:r>
              <a:rPr lang="en-US" sz="1000" i="1" dirty="0">
                <a:latin typeface="+mn-lt"/>
              </a:rPr>
              <a:t>Geophysical Research Letters </a:t>
            </a:r>
            <a:r>
              <a:rPr lang="en-US" sz="1000" dirty="0"/>
              <a:t>46(1):452−</a:t>
            </a:r>
            <a:r>
              <a:rPr lang="en-US" sz="1000" dirty="0" smtClean="0"/>
              <a:t>460, https</a:t>
            </a:r>
            <a:r>
              <a:rPr lang="en-US" sz="1000" dirty="0"/>
              <a:t>://</a:t>
            </a:r>
            <a:r>
              <a:rPr lang="en-US" sz="1000" dirty="0" smtClean="0"/>
              <a:t>doi.org/10.1029/2018GL080941.</a:t>
            </a:r>
            <a:endParaRPr lang="en-US" sz="1000" dirty="0"/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7772808" y="1394484"/>
            <a:ext cx="1251237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Top: The map shows modeled wintertime BC concentrations (</a:t>
            </a:r>
            <a:r>
              <a:rPr lang="en-US" sz="12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μg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</a:t>
            </a:r>
            <a:r>
              <a:rPr lang="en-US" sz="1200" b="1" baseline="30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winds (m/s) over China, with the North China Plain outlined.</a:t>
            </a:r>
          </a:p>
          <a:p>
            <a:pPr>
              <a:spcBef>
                <a:spcPct val="0"/>
              </a:spcBef>
              <a:buNone/>
            </a:pPr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Bottom: A time series shows a negative correlation between modeled BC concentrations and wind speeds in the North China Plain. The correlation coefficient is in the top right.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88425" y="1284052"/>
            <a:ext cx="3672802" cy="537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600" b="1" dirty="0"/>
              <a:t>Objective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Examine influences of Arctic and </a:t>
            </a:r>
            <a:r>
              <a:rPr lang="en-US" altLang="en-US" sz="1400" dirty="0" err="1"/>
              <a:t>midlatitude</a:t>
            </a:r>
            <a:r>
              <a:rPr lang="en-US" altLang="en-US" sz="1400" dirty="0"/>
              <a:t> black carbon (BC) on the East Asian winter monsoon and haze in China</a:t>
            </a: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600" b="1" dirty="0"/>
              <a:t>Approach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Perform simulations with BC emissions in the Arctic and </a:t>
            </a:r>
            <a:r>
              <a:rPr lang="en-US" altLang="en-US" sz="1400" dirty="0" err="1"/>
              <a:t>midlatitudes</a:t>
            </a:r>
            <a:r>
              <a:rPr lang="en-US" altLang="en-US" sz="1400" dirty="0"/>
              <a:t> scaled up by large factors in the Community Earth System Model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Analyze meteorological responses in East Asia to the strong BC emission perturbations</a:t>
            </a: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600" b="1" dirty="0"/>
              <a:t>Impact</a:t>
            </a:r>
            <a:endParaRPr lang="en-US" altLang="en-US" sz="1600" dirty="0"/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BC weakens East Asian winter monsoon wind by changing cloud structure and land-sea thermal contrast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The impact on monsoon wind per unit change in Arctic BC emissions is similar to that of midlatitude BC emissions but has a larger uncertainty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Reducing BC emissions could have significant indirect benefits for air quality and human health in the North China Plain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777129" y="1470021"/>
            <a:ext cx="3659369" cy="2635448"/>
            <a:chOff x="3777129" y="1470021"/>
            <a:chExt cx="3659369" cy="2635448"/>
          </a:xfrm>
        </p:grpSpPr>
        <p:sp>
          <p:nvSpPr>
            <p:cNvPr id="9" name="Rectangle 8"/>
            <p:cNvSpPr/>
            <p:nvPr/>
          </p:nvSpPr>
          <p:spPr>
            <a:xfrm>
              <a:off x="3777129" y="1470021"/>
              <a:ext cx="3659369" cy="22249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073687" y="3694922"/>
              <a:ext cx="3297497" cy="4105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21346" y="1335652"/>
            <a:ext cx="3941188" cy="4605173"/>
            <a:chOff x="3745538" y="1318456"/>
            <a:chExt cx="3941188" cy="4605173"/>
          </a:xfrm>
        </p:grpSpPr>
        <p:grpSp>
          <p:nvGrpSpPr>
            <p:cNvPr id="14" name="Group 13"/>
            <p:cNvGrpSpPr/>
            <p:nvPr/>
          </p:nvGrpSpPr>
          <p:grpSpPr>
            <a:xfrm>
              <a:off x="3777129" y="3900195"/>
              <a:ext cx="3909597" cy="2023434"/>
              <a:chOff x="3777129" y="3900195"/>
              <a:chExt cx="3909597" cy="2023434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5360719" y="5615852"/>
                <a:ext cx="7108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/>
                  <a:t>Years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3777129" y="3900195"/>
                <a:ext cx="3909597" cy="1782147"/>
                <a:chOff x="3777129" y="3900195"/>
                <a:chExt cx="3909597" cy="1782147"/>
              </a:xfrm>
            </p:grpSpPr>
            <p:pic>
              <p:nvPicPr>
                <p:cNvPr id="3" name="Picture 2" descr="A close up of a map&#10;&#10;Description automatically generated">
                  <a:extLst>
                    <a:ext uri="{FF2B5EF4-FFF2-40B4-BE49-F238E27FC236}">
                      <a16:creationId xmlns="" xmlns:a16="http://schemas.microsoft.com/office/drawing/2014/main" id="{51757A89-D7F6-3F45-B32C-BD86C554747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9247" b="31717"/>
                <a:stretch/>
              </p:blipFill>
              <p:spPr>
                <a:xfrm>
                  <a:off x="3777129" y="3900195"/>
                  <a:ext cx="3878006" cy="1782147"/>
                </a:xfrm>
                <a:prstGeom prst="rect">
                  <a:avLst/>
                </a:prstGeom>
              </p:spPr>
            </p:pic>
            <p:pic>
              <p:nvPicPr>
                <p:cNvPr id="7" name="Picture 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507800" y="4347523"/>
                  <a:ext cx="178926" cy="1073562"/>
                </a:xfrm>
                <a:prstGeom prst="rect">
                  <a:avLst/>
                </a:prstGeom>
              </p:spPr>
            </p:pic>
          </p:grpSp>
        </p:grpSp>
        <p:sp>
          <p:nvSpPr>
            <p:cNvPr id="2" name="TextBox 1"/>
            <p:cNvSpPr txBox="1"/>
            <p:nvPr/>
          </p:nvSpPr>
          <p:spPr>
            <a:xfrm>
              <a:off x="4162851" y="3603307"/>
              <a:ext cx="30642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cs typeface="Arial" panose="020B0604020202020204" pitchFamily="34" charset="0"/>
                </a:rPr>
                <a:t>BC near-surface </a:t>
              </a:r>
              <a:r>
                <a:rPr lang="en-US" sz="1400" b="1" dirty="0">
                  <a:cs typeface="Arial" panose="020B0604020202020204" pitchFamily="34" charset="0"/>
                </a:rPr>
                <a:t>concentration (μg/m</a:t>
              </a:r>
              <a:r>
                <a:rPr lang="en-US" sz="1400" b="1" baseline="30000" dirty="0">
                  <a:cs typeface="Arial" panose="020B0604020202020204" pitchFamily="34" charset="0"/>
                </a:rPr>
                <a:t>-3</a:t>
              </a:r>
              <a:r>
                <a:rPr lang="en-US" sz="1400" b="1" dirty="0">
                  <a:cs typeface="Arial" panose="020B0604020202020204" pitchFamily="34" charset="0"/>
                </a:rPr>
                <a:t>) </a:t>
              </a: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45538" y="1318456"/>
              <a:ext cx="3564656" cy="2342640"/>
            </a:xfrm>
            <a:prstGeom prst="rect">
              <a:avLst/>
            </a:prstGeom>
          </p:spPr>
        </p:pic>
      </p:grpSp>
      <p:sp>
        <p:nvSpPr>
          <p:cNvPr id="19" name="Rectangle 18"/>
          <p:cNvSpPr/>
          <p:nvPr/>
        </p:nvSpPr>
        <p:spPr>
          <a:xfrm>
            <a:off x="4073687" y="3900195"/>
            <a:ext cx="3236507" cy="205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82762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a8aaa84c71a4e914df735642033ef70b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2794fb4f500ec30b95632cae512c31f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Lou-Yang-etal-BCMonsoon-GRL-February2019-f</Presentation>
    <Funding xmlns="98b00cf3-a6ce-40de-8923-f140beb786e9">RGCM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1436555-5BA0-42C0-A787-6970846DA20B}"/>
</file>

<file path=customXml/itemProps2.xml><?xml version="1.0" encoding="utf-8"?>
<ds:datastoreItem xmlns:ds="http://schemas.openxmlformats.org/officeDocument/2006/customXml" ds:itemID="{C53F5B12-1FB1-4B3D-B277-E9C69CD44B8D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15961</TotalTime>
  <Words>243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Lou-Yang-etal-BCMonsoon-GRL-February2019-f</dc:title>
  <dc:creator>Steve.Ghan@pnnl.gov</dc:creator>
  <dc:description/>
  <cp:lastModifiedBy>Dorsey, Kathryn S</cp:lastModifiedBy>
  <cp:revision>237</cp:revision>
  <cp:lastPrinted>2011-05-11T17:30:12Z</cp:lastPrinted>
  <dcterms:created xsi:type="dcterms:W3CDTF">2014-01-03T21:30:52Z</dcterms:created>
  <dcterms:modified xsi:type="dcterms:W3CDTF">2019-02-08T00:36:01Z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Lou-Yang-etal-BCMonsoon-GRL-February2019-f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