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73" autoAdjust="0"/>
  </p:normalViewPr>
  <p:slideViewPr>
    <p:cSldViewPr snapToGrid="0" snapToObjects="1">
      <p:cViewPr varScale="1">
        <p:scale>
          <a:sx n="169" d="100"/>
          <a:sy n="169" d="100"/>
        </p:scale>
        <p:origin x="-2840" y="-11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76" y="6293638"/>
            <a:ext cx="548640" cy="52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66486" y="137168"/>
            <a:ext cx="8392886" cy="708660"/>
          </a:xfrm>
        </p:spPr>
        <p:txBody>
          <a:bodyPr/>
          <a:lstStyle/>
          <a:p>
            <a:r>
              <a:rPr lang="en-US" dirty="0"/>
              <a:t>Representing </a:t>
            </a:r>
            <a:r>
              <a:rPr lang="en-US" dirty="0" smtClean="0"/>
              <a:t>Leaf </a:t>
            </a:r>
            <a:r>
              <a:rPr lang="en-US" dirty="0"/>
              <a:t>and </a:t>
            </a:r>
            <a:r>
              <a:rPr lang="en-US" dirty="0" smtClean="0"/>
              <a:t>Root Traits </a:t>
            </a:r>
            <a:r>
              <a:rPr lang="en-US" dirty="0"/>
              <a:t>I</a:t>
            </a:r>
            <a:r>
              <a:rPr lang="en-US" dirty="0" smtClean="0"/>
              <a:t>mproves Carbon </a:t>
            </a:r>
            <a:r>
              <a:rPr lang="en-US" dirty="0"/>
              <a:t>and </a:t>
            </a:r>
            <a:r>
              <a:rPr lang="en-US" dirty="0" smtClean="0"/>
              <a:t>Nitrogen </a:t>
            </a:r>
            <a:r>
              <a:rPr lang="en-US" dirty="0"/>
              <a:t>C</a:t>
            </a:r>
            <a:r>
              <a:rPr lang="en-US" dirty="0" smtClean="0"/>
              <a:t>ycling </a:t>
            </a:r>
            <a:r>
              <a:rPr lang="en-US" dirty="0"/>
              <a:t>P</a:t>
            </a:r>
            <a:r>
              <a:rPr lang="en-US" dirty="0" smtClean="0"/>
              <a:t>redictions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2700" y="5500185"/>
            <a:ext cx="3352280" cy="688293"/>
          </a:xfrm>
        </p:spPr>
        <p:txBody>
          <a:bodyPr/>
          <a:lstStyle/>
          <a:p>
            <a:r>
              <a:rPr lang="en-US" dirty="0"/>
              <a:t>Ghimire, B., W. J. Riley, C. D. Koven, M. Mu, and J. T. Randerson (2016b), Representing leaf and root physiological traits in CLM improves global carbon and nitrogen cycling predictions</a:t>
            </a:r>
            <a:r>
              <a:rPr lang="en-US" dirty="0" smtClean="0"/>
              <a:t>, </a:t>
            </a:r>
            <a:r>
              <a:rPr lang="en-US" dirty="0"/>
              <a:t>10.1002/2015MS000538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i="1" dirty="0" smtClean="0"/>
              <a:t>JAMES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364980" y="3878744"/>
            <a:ext cx="5786275" cy="278130"/>
          </a:xfrm>
        </p:spPr>
        <p:txBody>
          <a:bodyPr/>
          <a:lstStyle/>
          <a:p>
            <a:r>
              <a:rPr lang="en-US" dirty="0" smtClean="0"/>
              <a:t>Research Details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387840" y="2133674"/>
            <a:ext cx="5786275" cy="274638"/>
          </a:xfrm>
        </p:spPr>
        <p:txBody>
          <a:bodyPr/>
          <a:lstStyle/>
          <a:p>
            <a:r>
              <a:rPr lang="en-US" dirty="0" smtClean="0"/>
              <a:t>Significance and Impact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3387840" y="1072883"/>
            <a:ext cx="5786275" cy="1214209"/>
          </a:xfrm>
        </p:spPr>
        <p:txBody>
          <a:bodyPr/>
          <a:lstStyle/>
          <a:p>
            <a:r>
              <a:rPr lang="en-US" dirty="0" smtClean="0"/>
              <a:t>We improved the representation of nitrogen cycling and nitrogen controls on the carbon cycle by explicitly representing observationally-constrained dynamic leaf and root physiological traits.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/>
              <a:t>Scientific Achievement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3387840" y="2462363"/>
            <a:ext cx="5786275" cy="1212396"/>
          </a:xfrm>
        </p:spPr>
        <p:txBody>
          <a:bodyPr/>
          <a:lstStyle/>
          <a:p>
            <a:pPr indent="-228600">
              <a:buFont typeface="Lucida Grande"/>
              <a:buChar char="-"/>
            </a:pPr>
            <a:r>
              <a:rPr lang="en-US" dirty="0"/>
              <a:t>Current </a:t>
            </a:r>
            <a:r>
              <a:rPr lang="en-US" dirty="0" smtClean="0"/>
              <a:t>coupled </a:t>
            </a:r>
            <a:r>
              <a:rPr lang="en-US" dirty="0"/>
              <a:t>nutrient and carbon representations </a:t>
            </a:r>
            <a:r>
              <a:rPr lang="en-US" sz="1600" dirty="0" smtClean="0"/>
              <a:t>in site and global land models (e.g., CLM4.5 and ALMv0) have known conceptual errors that affect global predictions. </a:t>
            </a:r>
          </a:p>
          <a:p>
            <a:pPr indent="-228600">
              <a:buFont typeface="Lucida Grande"/>
              <a:buChar char="-"/>
            </a:pPr>
            <a:r>
              <a:rPr lang="en-US" dirty="0" smtClean="0"/>
              <a:t>This work dramatically </a:t>
            </a:r>
            <a:r>
              <a:rPr lang="en-US" dirty="0"/>
              <a:t>improved predictions of energy and CO</a:t>
            </a:r>
            <a:r>
              <a:rPr lang="en-US" baseline="-25000" dirty="0"/>
              <a:t>2</a:t>
            </a:r>
            <a:r>
              <a:rPr lang="en-US" dirty="0"/>
              <a:t> exchanges with the atmosphere.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3387725" y="4272481"/>
            <a:ext cx="5786275" cy="1649170"/>
          </a:xfrm>
        </p:spPr>
        <p:txBody>
          <a:bodyPr>
            <a:noAutofit/>
          </a:bodyPr>
          <a:lstStyle/>
          <a:p>
            <a:pPr marL="228600" indent="-228600"/>
            <a:r>
              <a:rPr lang="en-US" sz="1600" dirty="0" smtClean="0"/>
              <a:t>Representing root and leaf traits removed the bias from CLM’s instantaneous down-regulation approach.</a:t>
            </a:r>
          </a:p>
          <a:p>
            <a:pPr marL="228600" indent="-228600"/>
            <a:r>
              <a:rPr lang="en-US" sz="1600" dirty="0" smtClean="0"/>
              <a:t>We </a:t>
            </a:r>
            <a:r>
              <a:rPr lang="en-US" sz="1600" dirty="0"/>
              <a:t>improved </a:t>
            </a:r>
            <a:r>
              <a:rPr lang="en-US" sz="1600" dirty="0" smtClean="0"/>
              <a:t>the nutrient </a:t>
            </a:r>
            <a:r>
              <a:rPr lang="en-US" sz="1600" dirty="0"/>
              <a:t>competition </a:t>
            </a:r>
            <a:r>
              <a:rPr lang="en-US" sz="1600" dirty="0" smtClean="0"/>
              <a:t>representation, leading to realistic estimates of nitrogen uptake.</a:t>
            </a:r>
          </a:p>
          <a:p>
            <a:pPr marL="228600" indent="-228600"/>
            <a:r>
              <a:rPr lang="en-US" sz="1600" dirty="0" smtClean="0"/>
              <a:t>Results motivate ongoing work to integrate the Equilibrium Chemistry Approximation approach for nutrient competition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31"/>
          </p:nvPr>
        </p:nvSpPr>
        <p:spPr>
          <a:xfrm>
            <a:off x="36856" y="4266316"/>
            <a:ext cx="3350984" cy="1287644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Gross Primary Production (GPP) in the default model (</a:t>
            </a:r>
            <a:r>
              <a:rPr lang="en-US" sz="1400" b="1" dirty="0" smtClean="0">
                <a:solidFill>
                  <a:srgbClr val="0000FF"/>
                </a:solidFill>
              </a:rPr>
              <a:t>blue</a:t>
            </a:r>
            <a:r>
              <a:rPr lang="en-US" sz="1400" dirty="0" smtClean="0">
                <a:solidFill>
                  <a:schemeClr val="tx1"/>
                </a:solidFill>
              </a:rPr>
              <a:t>) had an unrealistic diurnal cycle that is resolved with improved representation of root and leaf physiological traits (</a:t>
            </a:r>
            <a:r>
              <a:rPr lang="en-US" sz="1400" b="1" dirty="0" smtClean="0">
                <a:solidFill>
                  <a:srgbClr val="FF0000"/>
                </a:solidFill>
              </a:rPr>
              <a:t>red</a:t>
            </a:r>
            <a:r>
              <a:rPr lang="en-US" sz="1400" dirty="0" smtClean="0">
                <a:solidFill>
                  <a:schemeClr val="tx1"/>
                </a:solidFill>
              </a:rPr>
              <a:t>).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3" name="Picture 12" descr="Untitled:Users:BGhimire:clm_N_processing:clm_global_processing:diurnal_cycle_outputs:Figure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3612" r="52996" b="9911"/>
          <a:stretch/>
        </p:blipFill>
        <p:spPr bwMode="auto">
          <a:xfrm>
            <a:off x="366486" y="845828"/>
            <a:ext cx="2305651" cy="3375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220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EESA Highlights</vt:lpstr>
      <vt:lpstr>Representing Leaf and Root Traits Improves Carbon and Nitrogen Cycling Predictions 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Bill Riley</cp:lastModifiedBy>
  <cp:revision>76</cp:revision>
  <dcterms:created xsi:type="dcterms:W3CDTF">2016-02-10T19:06:12Z</dcterms:created>
  <dcterms:modified xsi:type="dcterms:W3CDTF">2016-04-14T05:22:10Z</dcterms:modified>
</cp:coreProperties>
</file>