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F35"/>
    <a:srgbClr val="34699C"/>
    <a:srgbClr val="8A0000"/>
    <a:srgbClr val="8B0000"/>
    <a:srgbClr val="CC006A"/>
    <a:srgbClr val="0000FF"/>
    <a:srgbClr val="640000"/>
    <a:srgbClr val="820009"/>
    <a:srgbClr val="970009"/>
    <a:srgbClr val="C10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860" autoAdjust="0"/>
  </p:normalViewPr>
  <p:slideViewPr>
    <p:cSldViewPr snapToGrid="0" snapToObjects="1">
      <p:cViewPr>
        <p:scale>
          <a:sx n="75" d="100"/>
          <a:sy n="75" d="100"/>
        </p:scale>
        <p:origin x="-80" y="337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640000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P:</a:t>
            </a:r>
            <a:endParaRPr lang="en-US" sz="28000" dirty="0">
              <a:gradFill flip="none" rotWithShape="1">
                <a:gsLst>
                  <a:gs pos="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emf"/><Relationship Id="rId21" Type="http://schemas.openxmlformats.org/officeDocument/2006/relationships/image" Target="../media/image21.emf"/><Relationship Id="rId22" Type="http://schemas.openxmlformats.org/officeDocument/2006/relationships/image" Target="../media/image22.emf"/><Relationship Id="rId23" Type="http://schemas.openxmlformats.org/officeDocument/2006/relationships/image" Target="../media/image23.emf"/><Relationship Id="rId24" Type="http://schemas.openxmlformats.org/officeDocument/2006/relationships/image" Target="../media/image24.png"/><Relationship Id="rId25" Type="http://schemas.openxmlformats.org/officeDocument/2006/relationships/image" Target="../media/image25.emf"/><Relationship Id="rId26" Type="http://schemas.openxmlformats.org/officeDocument/2006/relationships/image" Target="../media/image26.emf"/><Relationship Id="rId27" Type="http://schemas.openxmlformats.org/officeDocument/2006/relationships/image" Target="../media/image27.png"/><Relationship Id="rId28" Type="http://schemas.openxmlformats.org/officeDocument/2006/relationships/image" Target="../media/image28.emf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30.emf"/><Relationship Id="rId31" Type="http://schemas.openxmlformats.org/officeDocument/2006/relationships/image" Target="../media/image31.emf"/><Relationship Id="rId32" Type="http://schemas.openxmlformats.org/officeDocument/2006/relationships/image" Target="../media/image32.emf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emf"/><Relationship Id="rId34" Type="http://schemas.openxmlformats.org/officeDocument/2006/relationships/image" Target="../media/image34.emf"/><Relationship Id="rId35" Type="http://schemas.openxmlformats.org/officeDocument/2006/relationships/image" Target="../media/image35.em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png"/><Relationship Id="rId16" Type="http://schemas.openxmlformats.org/officeDocument/2006/relationships/image" Target="../media/image16.emf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327100"/>
              <a:ext cx="20116800" cy="12458718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1714482"/>
              <a:chOff x="22402800" y="24612618"/>
              <a:chExt cx="20116800" cy="171448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1714482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1714482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6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New Ideas</a:t>
                </a:r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22628495" y="26857817"/>
            <a:ext cx="1338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A new scheme is proposed following Van </a:t>
            </a:r>
            <a:r>
              <a:rPr lang="en-US" sz="3200" dirty="0" err="1" smtClean="0"/>
              <a:t>Roekel</a:t>
            </a:r>
            <a:r>
              <a:rPr lang="en-US" sz="3200" dirty="0" smtClean="0"/>
              <a:t> (2010) that assumes upward and downward moving water parcels carry specific anomalies of temperature, salinity, and momentum.  Testing shows this assumption is reasonable (</a:t>
            </a:r>
            <a:r>
              <a:rPr lang="en-US" sz="3200" b="1" dirty="0" smtClean="0"/>
              <a:t>right</a:t>
            </a:r>
            <a:r>
              <a:rPr lang="en-US" sz="3200" dirty="0" smtClean="0"/>
              <a:t>).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The downward moving water is assumed to occupy an area </a:t>
            </a:r>
            <a:r>
              <a:rPr lang="en-US" sz="3200" i="1" dirty="0" smtClean="0"/>
              <a:t>a</a:t>
            </a:r>
            <a:r>
              <a:rPr lang="en-US" sz="3200" dirty="0" smtClean="0"/>
              <a:t>.  If        </a:t>
            </a:r>
          </a:p>
          <a:p>
            <a:pPr algn="just"/>
            <a:r>
              <a:rPr lang="en-US" sz="3200" dirty="0" smtClean="0"/>
              <a:t>are predicted, then</a:t>
            </a:r>
            <a:r>
              <a:rPr lang="en-US" sz="3200" i="1" dirty="0" smtClean="0"/>
              <a:t> a </a:t>
            </a:r>
            <a:r>
              <a:rPr lang="en-US" sz="3200" dirty="0" smtClean="0"/>
              <a:t>can be determined.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Using the same formulation an explicit entrainment rate can be predicted.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633704" y="9131300"/>
            <a:ext cx="20116800" cy="14626024"/>
            <a:chOff x="1371600" y="9601200"/>
            <a:chExt cx="20116800" cy="14173200"/>
          </a:xfrm>
        </p:grpSpPr>
        <p:sp>
          <p:nvSpPr>
            <p:cNvPr id="47" name="Rectangle 46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371600" y="9601200"/>
              <a:ext cx="20116800" cy="1731577"/>
              <a:chOff x="1371600" y="9601200"/>
              <a:chExt cx="20116800" cy="173157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371600" y="9601200"/>
                <a:ext cx="20116800" cy="1731577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71600" y="9601200"/>
                <a:ext cx="20116800" cy="1731577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6000" b="1" dirty="0" smtClean="0">
                    <a:latin typeface="Arial"/>
                    <a:cs typeface="Arial"/>
                  </a:rPr>
                  <a:t>KPP vs</a:t>
                </a:r>
                <a:r>
                  <a:rPr lang="en-US" sz="6000" b="1" dirty="0" smtClean="0">
                    <a:latin typeface="Arial"/>
                    <a:cs typeface="Arial"/>
                  </a:rPr>
                  <a:t>. LES: Transient Simulations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Luke Van </a:t>
              </a:r>
              <a:r>
                <a:rPr lang="en-US" sz="2800" b="1" dirty="0" err="1" smtClean="0">
                  <a:latin typeface="Arial"/>
                  <a:cs typeface="Arial"/>
                </a:rPr>
                <a:t>Roekel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Post-Doc</a:t>
              </a:r>
            </a:p>
            <a:p>
              <a:r>
                <a:rPr lang="en-US" sz="2800" dirty="0"/>
                <a:t>LA-UR-16-28486</a:t>
              </a:r>
              <a:endParaRPr lang="en-US" sz="28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Los Alamos National Laboratory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(505) 667-1402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lvanroekel@lanl.gov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Vertical Mixing in MPAS-O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L.P. Van Roekel</a:t>
            </a:r>
            <a:r>
              <a:rPr lang="en-US" sz="66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A.J. Adcroft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G. Danabasoglu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S.M. Griffies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B.Kauffman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W. Large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M. Levy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B. Reichl</a:t>
            </a:r>
            <a:r>
              <a:rPr lang="en-US" sz="660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T. Ringler</a:t>
            </a:r>
            <a:r>
              <a:rPr lang="en-US" sz="66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, M. Schmidt</a:t>
            </a:r>
            <a:r>
              <a:rPr lang="en-US" sz="66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Arial"/>
                <a:cs typeface="Arial"/>
              </a:rPr>
              <a:t>M. Veneziani</a:t>
            </a:r>
            <a:r>
              <a:rPr lang="en-US" sz="66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6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60096" y="9131298"/>
            <a:ext cx="20116800" cy="14626025"/>
            <a:chOff x="1371600" y="9601200"/>
            <a:chExt cx="20116800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1714500"/>
              <a:chOff x="1371600" y="9601200"/>
              <a:chExt cx="20116800" cy="17145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17145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17145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6000" b="1" dirty="0" smtClean="0">
                    <a:latin typeface="Arial"/>
                    <a:cs typeface="Arial"/>
                  </a:rPr>
                  <a:t>Background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1714482"/>
              <a:chOff x="1371600" y="24612618"/>
              <a:chExt cx="20116800" cy="171448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1714482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1714482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6000" b="1" dirty="0" smtClean="0">
                    <a:latin typeface="Arial"/>
                    <a:cs typeface="Arial"/>
                  </a:rPr>
                  <a:t>KPP vs</a:t>
                </a:r>
                <a:r>
                  <a:rPr lang="en-US" sz="6000" b="1" dirty="0">
                    <a:latin typeface="Arial"/>
                    <a:cs typeface="Arial"/>
                  </a:rPr>
                  <a:t>. LES: </a:t>
                </a:r>
                <a:r>
                  <a:rPr lang="en-US" sz="6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Diurnal Tests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11300" y="6620726"/>
            <a:ext cx="36399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aseline="30000" dirty="0" smtClean="0"/>
              <a:t>1</a:t>
            </a:r>
            <a:r>
              <a:rPr lang="en-US" sz="5500" dirty="0" smtClean="0"/>
              <a:t>LANL </a:t>
            </a:r>
            <a:r>
              <a:rPr lang="en-US" sz="5500" baseline="30000" dirty="0" smtClean="0"/>
              <a:t>2</a:t>
            </a:r>
            <a:r>
              <a:rPr lang="en-US" sz="5500" dirty="0" smtClean="0"/>
              <a:t>GFDL, Princeton, NJ. </a:t>
            </a:r>
            <a:r>
              <a:rPr lang="en-US" sz="5500" baseline="30000" dirty="0"/>
              <a:t>3</a:t>
            </a:r>
            <a:r>
              <a:rPr lang="en-US" sz="5500" dirty="0" smtClean="0"/>
              <a:t>NCAR, Boulder, CO.  </a:t>
            </a:r>
            <a:r>
              <a:rPr lang="en-US" sz="5500" baseline="30000" dirty="0" smtClean="0"/>
              <a:t>4</a:t>
            </a:r>
            <a:r>
              <a:rPr lang="en-US" sz="5500" dirty="0" smtClean="0"/>
              <a:t>Leibniz-Institute of Baltic Sea Research, Rostock, Germany</a:t>
            </a:r>
            <a:endParaRPr lang="en-US" sz="5500" dirty="0"/>
          </a:p>
        </p:txBody>
      </p:sp>
      <p:pic>
        <p:nvPicPr>
          <p:cNvPr id="14" name="Picture 13" descr="Convect3_profil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5"/>
          <a:stretch/>
        </p:blipFill>
        <p:spPr>
          <a:xfrm>
            <a:off x="22910800" y="13039015"/>
            <a:ext cx="6542041" cy="2941242"/>
          </a:xfrm>
          <a:prstGeom prst="rect">
            <a:avLst/>
          </a:prstGeom>
        </p:spPr>
      </p:pic>
      <p:pic>
        <p:nvPicPr>
          <p:cNvPr id="19" name="Picture 18" descr="convect3_turbBudg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435" y="20021230"/>
            <a:ext cx="3938857" cy="3683000"/>
          </a:xfrm>
          <a:prstGeom prst="rect">
            <a:avLst/>
          </a:prstGeom>
        </p:spPr>
      </p:pic>
      <p:pic>
        <p:nvPicPr>
          <p:cNvPr id="21" name="Picture 20" descr="Screen Shot 2016-10-18 at 1.48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703" y="33595436"/>
            <a:ext cx="6020679" cy="5275084"/>
          </a:xfrm>
          <a:prstGeom prst="rect">
            <a:avLst/>
          </a:prstGeom>
        </p:spPr>
      </p:pic>
      <p:pic>
        <p:nvPicPr>
          <p:cNvPr id="31" name="Picture 30" descr="Screen Shot 2016-10-18 at 1.0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46" y="33608086"/>
            <a:ext cx="5901924" cy="5140985"/>
          </a:xfrm>
          <a:prstGeom prst="rect">
            <a:avLst/>
          </a:prstGeom>
        </p:spPr>
      </p:pic>
      <p:pic>
        <p:nvPicPr>
          <p:cNvPr id="35" name="Picture 34" descr="AllForcing_buoyFluxTime_LES_1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8690" r="10173" b="7812"/>
          <a:stretch/>
        </p:blipFill>
        <p:spPr>
          <a:xfrm>
            <a:off x="8128000" y="30886400"/>
            <a:ext cx="6266819" cy="3898900"/>
          </a:xfrm>
          <a:prstGeom prst="rect">
            <a:avLst/>
          </a:prstGeom>
        </p:spPr>
      </p:pic>
      <p:pic>
        <p:nvPicPr>
          <p:cNvPr id="37" name="Picture 36" descr="AllForcing_buoyFluxTime_base_1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9217" r="9701" b="8379"/>
          <a:stretch/>
        </p:blipFill>
        <p:spPr>
          <a:xfrm>
            <a:off x="8128000" y="26920733"/>
            <a:ext cx="6383926" cy="3900713"/>
          </a:xfrm>
          <a:prstGeom prst="rect">
            <a:avLst/>
          </a:prstGeom>
        </p:spPr>
      </p:pic>
      <p:pic>
        <p:nvPicPr>
          <p:cNvPr id="38" name="Picture 37" descr="AllForcing_buoyFluxTime_baseS_1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8383" r="10109"/>
          <a:stretch/>
        </p:blipFill>
        <p:spPr>
          <a:xfrm>
            <a:off x="8102600" y="34810701"/>
            <a:ext cx="6372879" cy="4343399"/>
          </a:xfrm>
          <a:prstGeom prst="rect">
            <a:avLst/>
          </a:prstGeom>
        </p:spPr>
      </p:pic>
      <p:pic>
        <p:nvPicPr>
          <p:cNvPr id="41" name="Picture 40" descr="BLD_noml_buoyFluxTime_1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11946" b="7699"/>
          <a:stretch/>
        </p:blipFill>
        <p:spPr>
          <a:xfrm>
            <a:off x="1260096" y="26857817"/>
            <a:ext cx="6626604" cy="3963629"/>
          </a:xfrm>
          <a:prstGeom prst="rect">
            <a:avLst/>
          </a:prstGeom>
        </p:spPr>
      </p:pic>
      <p:pic>
        <p:nvPicPr>
          <p:cNvPr id="44" name="Picture 43" descr="BLD_noml_buoyFluxTime_10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7" r="11983" b="1833"/>
          <a:stretch/>
        </p:blipFill>
        <p:spPr>
          <a:xfrm>
            <a:off x="1279419" y="34785300"/>
            <a:ext cx="6607281" cy="4254500"/>
          </a:xfrm>
          <a:prstGeom prst="rect">
            <a:avLst/>
          </a:prstGeom>
        </p:spPr>
      </p:pic>
      <p:pic>
        <p:nvPicPr>
          <p:cNvPr id="45" name="Picture 44" descr="BLD_noml_buoyFluxTime_LES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 r="11933" b="7542"/>
          <a:stretch/>
        </p:blipFill>
        <p:spPr>
          <a:xfrm>
            <a:off x="1279419" y="30843561"/>
            <a:ext cx="6607281" cy="3941739"/>
          </a:xfrm>
          <a:prstGeom prst="rect">
            <a:avLst/>
          </a:prstGeom>
        </p:spPr>
      </p:pic>
      <p:pic>
        <p:nvPicPr>
          <p:cNvPr id="66" name="Picture 65" descr="cvmix_kpp_boundary_layer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14581" r="22876" b="41858"/>
          <a:stretch/>
        </p:blipFill>
        <p:spPr>
          <a:xfrm>
            <a:off x="16383000" y="11865207"/>
            <a:ext cx="4711700" cy="4795093"/>
          </a:xfrm>
          <a:prstGeom prst="rect">
            <a:avLst/>
          </a:prstGeom>
        </p:spPr>
      </p:pic>
      <p:pic>
        <p:nvPicPr>
          <p:cNvPr id="67" name="Picture 66" descr="LargeKPP_fig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7893001"/>
            <a:ext cx="4711700" cy="4654240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2981325" y="14101303"/>
            <a:ext cx="5924550" cy="8180526"/>
            <a:chOff x="1828800" y="12664480"/>
            <a:chExt cx="5924550" cy="8180526"/>
          </a:xfrm>
        </p:grpSpPr>
        <p:pic>
          <p:nvPicPr>
            <p:cNvPr id="74" name="Picture 73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12664480"/>
              <a:ext cx="5041900" cy="1587500"/>
            </a:xfrm>
            <a:prstGeom prst="rect">
              <a:avLst/>
            </a:prstGeom>
          </p:spPr>
        </p:pic>
        <p:grpSp>
          <p:nvGrpSpPr>
            <p:cNvPr id="109" name="Group 108"/>
            <p:cNvGrpSpPr/>
            <p:nvPr/>
          </p:nvGrpSpPr>
          <p:grpSpPr>
            <a:xfrm>
              <a:off x="1828800" y="15271860"/>
              <a:ext cx="5924550" cy="5573146"/>
              <a:chOff x="1866899" y="13059073"/>
              <a:chExt cx="5924550" cy="5573146"/>
            </a:xfrm>
          </p:grpSpPr>
          <p:pic>
            <p:nvPicPr>
              <p:cNvPr id="71" name="Picture 70" descr="Screen Shot 2016-10-18 at 9.39.52 AM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6899" y="13059073"/>
                <a:ext cx="5924550" cy="5573146"/>
              </a:xfrm>
              <a:prstGeom prst="rect">
                <a:avLst/>
              </a:prstGeom>
            </p:spPr>
          </p:pic>
          <p:sp>
            <p:nvSpPr>
              <p:cNvPr id="72" name="Curved Right Arrow 71"/>
              <p:cNvSpPr/>
              <p:nvPr/>
            </p:nvSpPr>
            <p:spPr>
              <a:xfrm>
                <a:off x="5848349" y="13196620"/>
                <a:ext cx="800100" cy="3263900"/>
              </a:xfrm>
              <a:prstGeom prst="curvedRightArrow">
                <a:avLst/>
              </a:prstGeom>
              <a:solidFill>
                <a:srgbClr val="CC006A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urved Right Arrow 72"/>
              <p:cNvSpPr/>
              <p:nvPr/>
            </p:nvSpPr>
            <p:spPr>
              <a:xfrm rot="10800000">
                <a:off x="6762749" y="13107720"/>
                <a:ext cx="800100" cy="3263900"/>
              </a:xfrm>
              <a:prstGeom prst="curvedRightArrow">
                <a:avLst/>
              </a:prstGeom>
              <a:solidFill>
                <a:srgbClr val="CC006A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urved Right Arrow 74"/>
              <p:cNvSpPr/>
              <p:nvPr/>
            </p:nvSpPr>
            <p:spPr>
              <a:xfrm>
                <a:off x="6508749" y="14669820"/>
                <a:ext cx="190500" cy="393700"/>
              </a:xfrm>
              <a:prstGeom prst="curvedRightArrow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urved Right Arrow 75"/>
              <p:cNvSpPr/>
              <p:nvPr/>
            </p:nvSpPr>
            <p:spPr>
              <a:xfrm flipH="1" flipV="1">
                <a:off x="6813548" y="14657120"/>
                <a:ext cx="190500" cy="393700"/>
              </a:xfrm>
              <a:prstGeom prst="curvedRightArrow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429249" y="14492633"/>
              <a:ext cx="215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C006A"/>
                  </a:solidFill>
                </a:rPr>
                <a:t>Large Eddies</a:t>
              </a:r>
              <a:endParaRPr lang="en-US" sz="2800" dirty="0">
                <a:solidFill>
                  <a:srgbClr val="CC006A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57399" y="14492633"/>
              <a:ext cx="215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Small Eddies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 rot="20010687">
              <a:off x="3534958" y="14332706"/>
              <a:ext cx="688011" cy="1324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eft Arrow 79"/>
            <p:cNvSpPr/>
            <p:nvPr/>
          </p:nvSpPr>
          <p:spPr>
            <a:xfrm rot="12687465">
              <a:off x="3159536" y="15938303"/>
              <a:ext cx="3575016" cy="141474"/>
            </a:xfrm>
            <a:prstGeom prst="left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 rot="16200000">
              <a:off x="6344181" y="14277263"/>
              <a:ext cx="400973" cy="131368"/>
            </a:xfrm>
            <a:prstGeom prst="right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eft Arrow 80"/>
            <p:cNvSpPr/>
            <p:nvPr/>
          </p:nvSpPr>
          <p:spPr>
            <a:xfrm rot="16692407">
              <a:off x="6309506" y="15144978"/>
              <a:ext cx="382362" cy="140214"/>
            </a:xfrm>
            <a:prstGeom prst="left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65526" y="16502126"/>
            <a:ext cx="4673600" cy="505558"/>
          </a:xfrm>
          <a:prstGeom prst="rect">
            <a:avLst/>
          </a:prstGeom>
        </p:spPr>
      </p:pic>
      <p:pic>
        <p:nvPicPr>
          <p:cNvPr id="92" name="Picture 91" descr="Convect5_1m_BLDa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8184"/>
          <a:stretch/>
        </p:blipFill>
        <p:spPr>
          <a:xfrm>
            <a:off x="33073043" y="16252380"/>
            <a:ext cx="4837905" cy="3010943"/>
          </a:xfrm>
          <a:prstGeom prst="rect">
            <a:avLst/>
          </a:prstGeom>
        </p:spPr>
      </p:pic>
      <p:pic>
        <p:nvPicPr>
          <p:cNvPr id="93" name="Picture 92" descr="Convect5_1m_BLDb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8889" r="8143"/>
          <a:stretch/>
        </p:blipFill>
        <p:spPr>
          <a:xfrm>
            <a:off x="38254644" y="16240647"/>
            <a:ext cx="4447303" cy="2980484"/>
          </a:xfrm>
          <a:prstGeom prst="rect">
            <a:avLst/>
          </a:prstGeom>
        </p:spPr>
      </p:pic>
      <p:cxnSp>
        <p:nvCxnSpPr>
          <p:cNvPr id="95" name="Straight Connector 94"/>
          <p:cNvCxnSpPr>
            <a:endCxn id="47" idx="2"/>
          </p:cNvCxnSpPr>
          <p:nvPr/>
        </p:nvCxnSpPr>
        <p:spPr>
          <a:xfrm>
            <a:off x="32692104" y="10922001"/>
            <a:ext cx="0" cy="12835323"/>
          </a:xfrm>
          <a:prstGeom prst="line">
            <a:avLst/>
          </a:prstGeom>
          <a:ln w="28575" cmpd="sng">
            <a:solidFill>
              <a:srgbClr val="8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Convect5_1m_buoyflux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9445" r="23832" b="7916"/>
          <a:stretch/>
        </p:blipFill>
        <p:spPr>
          <a:xfrm>
            <a:off x="33627119" y="19675742"/>
            <a:ext cx="3787444" cy="3328699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020" y="23004441"/>
            <a:ext cx="686827" cy="65029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2830435" y="11086524"/>
            <a:ext cx="934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A0000"/>
                </a:solidFill>
                <a:latin typeface="Arial"/>
                <a:cs typeface="Arial"/>
              </a:rPr>
              <a:t>Quasi-River runoff test:</a:t>
            </a:r>
            <a:endParaRPr lang="en-US" sz="3200" dirty="0">
              <a:solidFill>
                <a:srgbClr val="8A0000"/>
              </a:solidFill>
              <a:latin typeface="Arial"/>
              <a:cs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3014090" y="11086524"/>
            <a:ext cx="934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A0000"/>
                </a:solidFill>
                <a:latin typeface="Arial"/>
                <a:cs typeface="Arial"/>
              </a:rPr>
              <a:t>Convection and Wind:</a:t>
            </a:r>
            <a:endParaRPr lang="en-US" sz="3200" dirty="0">
              <a:solidFill>
                <a:srgbClr val="8A0000"/>
              </a:solidFill>
              <a:latin typeface="Arial"/>
              <a:cs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49400" y="11086524"/>
            <a:ext cx="934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A0000"/>
                </a:solidFill>
                <a:latin typeface="Arial"/>
                <a:cs typeface="Arial"/>
              </a:rPr>
              <a:t>Vertical mixing parameterization:</a:t>
            </a:r>
            <a:endParaRPr lang="en-US" sz="3600" dirty="0">
              <a:solidFill>
                <a:srgbClr val="8A0000"/>
              </a:solidFill>
              <a:latin typeface="Arial"/>
              <a:cs typeface="Arial"/>
            </a:endParaRPr>
          </a:p>
        </p:txBody>
      </p:sp>
      <p:pic>
        <p:nvPicPr>
          <p:cNvPr id="107" name="Picture 106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550" y="13229521"/>
            <a:ext cx="3454400" cy="469900"/>
          </a:xfrm>
          <a:prstGeom prst="rect">
            <a:avLst/>
          </a:prstGeom>
        </p:spPr>
      </p:pic>
      <p:cxnSp>
        <p:nvCxnSpPr>
          <p:cNvPr id="113" name="Straight Connector 112"/>
          <p:cNvCxnSpPr/>
          <p:nvPr/>
        </p:nvCxnSpPr>
        <p:spPr>
          <a:xfrm>
            <a:off x="11318496" y="10921999"/>
            <a:ext cx="0" cy="12835323"/>
          </a:xfrm>
          <a:prstGeom prst="line">
            <a:avLst/>
          </a:prstGeom>
          <a:ln w="28575" cmpd="sng">
            <a:solidFill>
              <a:srgbClr val="8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1565526" y="11086524"/>
            <a:ext cx="934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A0000"/>
                </a:solidFill>
                <a:latin typeface="Arial"/>
                <a:cs typeface="Arial"/>
              </a:rPr>
              <a:t>K-Profile Parameterization (KPP):</a:t>
            </a:r>
            <a:endParaRPr lang="en-US" sz="3200" dirty="0">
              <a:solidFill>
                <a:srgbClr val="8A0000"/>
              </a:solidFill>
              <a:latin typeface="Arial"/>
              <a:cs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20125" y="14313266"/>
            <a:ext cx="78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(1)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0" y="22288040"/>
            <a:ext cx="4381500" cy="5080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676400" y="12008135"/>
            <a:ext cx="922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models determine vertical turbulent fluxes by assuming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Predictive equation is assumed steady.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Resulting equation can be written as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676400" y="22288042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Most assume the non-local term (NLT) is zero (</a:t>
            </a:r>
            <a:r>
              <a:rPr lang="en-US" sz="3200" b="1" dirty="0" smtClean="0"/>
              <a:t>magenta above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KPP assumes NLT is proportional to the surface flux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1565526" y="11961797"/>
            <a:ext cx="443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KPP, the diffusivity is parameterized as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565526" y="14334405"/>
            <a:ext cx="4436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ixing in the boundary layer is assumed to be  dominated by surface processes (</a:t>
            </a:r>
            <a:r>
              <a:rPr lang="en-US" sz="3200" b="1" dirty="0" smtClean="0"/>
              <a:t>r</a:t>
            </a:r>
            <a:r>
              <a:rPr lang="en-US" sz="3200" b="1" dirty="0"/>
              <a:t>i</a:t>
            </a:r>
            <a:r>
              <a:rPr lang="en-US" sz="3200" b="1" dirty="0" smtClean="0"/>
              <a:t>ght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451" y="13925006"/>
            <a:ext cx="1943100" cy="4699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11565526" y="17067278"/>
            <a:ext cx="443647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shape function </a:t>
            </a:r>
            <a:r>
              <a:rPr lang="en-US" sz="3200" dirty="0"/>
              <a:t>(</a:t>
            </a:r>
            <a:r>
              <a:rPr lang="en-US" sz="3200" b="1" dirty="0"/>
              <a:t>lower right</a:t>
            </a:r>
            <a:r>
              <a:rPr lang="en-US" sz="3200" dirty="0"/>
              <a:t>) coefficients are </a:t>
            </a:r>
            <a:r>
              <a:rPr lang="en-US" sz="3200" dirty="0" smtClean="0"/>
              <a:t>determined by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Matching to internal mixing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Forcing G=0 at </a:t>
            </a:r>
            <a:r>
              <a:rPr lang="el-GR" sz="3200" dirty="0" smtClean="0"/>
              <a:t>σ </a:t>
            </a:r>
            <a:r>
              <a:rPr lang="en-US" sz="3200" dirty="0" smtClean="0"/>
              <a:t>=</a:t>
            </a:r>
            <a:r>
              <a:rPr lang="el-GR" sz="3200" dirty="0" smtClean="0"/>
              <a:t> </a:t>
            </a:r>
            <a:r>
              <a:rPr lang="en-US" sz="3200" dirty="0" smtClean="0"/>
              <a:t>1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NL flux of a scalar quantity is assumed to be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910799" y="11853122"/>
            <a:ext cx="953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surface cooling is imposed, no surface salinity forcing.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9592210" y="12485041"/>
            <a:ext cx="30998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KPP tracks LES well for a short time (</a:t>
            </a:r>
            <a:r>
              <a:rPr lang="en-US" sz="3200" b="1" dirty="0" smtClean="0"/>
              <a:t>solid lines</a:t>
            </a:r>
            <a:r>
              <a:rPr lang="en-US" sz="3200" dirty="0" smtClean="0"/>
              <a:t>). Dramatic divergence in T and S after a </a:t>
            </a:r>
            <a:r>
              <a:rPr lang="en-US" sz="3200" dirty="0"/>
              <a:t>few days </a:t>
            </a:r>
            <a:r>
              <a:rPr lang="en-US" sz="3200" dirty="0" smtClean="0"/>
              <a:t>(</a:t>
            </a:r>
            <a:r>
              <a:rPr lang="en-US" sz="3200" b="1" dirty="0" smtClean="0"/>
              <a:t>dashed lines</a:t>
            </a:r>
            <a:r>
              <a:rPr lang="en-US" sz="3200" dirty="0" smtClean="0"/>
              <a:t>).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84403" y="11802322"/>
            <a:ext cx="9535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surface cooling, wind stress, and salinity fluxes are imposed.  All are destabilizing.</a:t>
            </a:r>
          </a:p>
          <a:p>
            <a:endParaRPr lang="en-US" sz="3200" dirty="0"/>
          </a:p>
          <a:p>
            <a:r>
              <a:rPr lang="en-US" sz="3200" dirty="0" smtClean="0"/>
              <a:t>KPP internal matching should not be used (orange and purple lines </a:t>
            </a:r>
            <a:r>
              <a:rPr lang="en-US" sz="3200" b="1" dirty="0" smtClean="0"/>
              <a:t>top right</a:t>
            </a:r>
            <a:r>
              <a:rPr lang="en-US" sz="3200" dirty="0" smtClean="0"/>
              <a:t> and </a:t>
            </a:r>
            <a:r>
              <a:rPr lang="en-US" sz="3200" b="1" dirty="0" smtClean="0"/>
              <a:t>bottom left</a:t>
            </a:r>
            <a:r>
              <a:rPr lang="en-US" sz="3200" dirty="0" smtClean="0"/>
              <a:t>).  Large gradients in internal mixing create negative diffusivities.</a:t>
            </a:r>
          </a:p>
          <a:p>
            <a:endParaRPr lang="en-US" sz="3200" dirty="0"/>
          </a:p>
          <a:p>
            <a:r>
              <a:rPr lang="en-US" sz="3200" dirty="0" smtClean="0"/>
              <a:t>V-momentum profiles not mixed enough, need non-local momentum flux. (</a:t>
            </a:r>
            <a:r>
              <a:rPr lang="en-US" sz="3200" b="1" dirty="0" smtClean="0"/>
              <a:t>bottom right</a:t>
            </a:r>
            <a:r>
              <a:rPr lang="en-US" sz="3200" dirty="0" smtClean="0"/>
              <a:t>)</a:t>
            </a:r>
          </a:p>
        </p:txBody>
      </p:sp>
      <p:pic>
        <p:nvPicPr>
          <p:cNvPr id="126" name="Picture 125" descr="Convect5_1mres_currentsAv1.png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6" t="17065" b="7849"/>
          <a:stretch/>
        </p:blipFill>
        <p:spPr>
          <a:xfrm>
            <a:off x="38550104" y="19675742"/>
            <a:ext cx="3811185" cy="3664792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4993984" y="26857817"/>
            <a:ext cx="6100716" cy="1240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Left column </a:t>
            </a:r>
            <a:r>
              <a:rPr lang="en-US" sz="3200" dirty="0" smtClean="0"/>
              <a:t>– Diurnal cycle only.  Top is 1m resolution, middle is LES, and 10m resolution is bottom.</a:t>
            </a:r>
          </a:p>
          <a:p>
            <a:endParaRPr lang="en-US" sz="3200" dirty="0" smtClean="0"/>
          </a:p>
          <a:p>
            <a:pPr algn="just"/>
            <a:r>
              <a:rPr lang="en-US" sz="3200" dirty="0" smtClean="0"/>
              <a:t>Flux at the base of the boundary layer is very dependent on resolution in KPP (compare top left to bottom left).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 smtClean="0"/>
              <a:t>Right Column</a:t>
            </a:r>
            <a:r>
              <a:rPr lang="en-US" sz="3200" dirty="0" smtClean="0"/>
              <a:t> – same test as left column with a moderate wind stress added.  Top is 1m resolution, middle is LES, bottom is 1m resolution with a Richardson number smoothing.</a:t>
            </a:r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 smtClean="0"/>
              <a:t>Richardson number mixing can be susceptible to grid scale noise, but smoothing diminishes OBL entrainment (bottom right)</a:t>
            </a:r>
          </a:p>
          <a:p>
            <a:endParaRPr lang="en-US" sz="3200" dirty="0"/>
          </a:p>
          <a:p>
            <a:r>
              <a:rPr lang="en-US" sz="3200" dirty="0" smtClean="0"/>
              <a:t>During the day, KPP is too efficient at mixing heat to the boundary layer.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Creates artificial stratification</a:t>
            </a:r>
            <a:endParaRPr lang="en-US" sz="3200" dirty="0"/>
          </a:p>
        </p:txBody>
      </p:sp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435" y="30048735"/>
            <a:ext cx="5422900" cy="584200"/>
          </a:xfrm>
          <a:prstGeom prst="rect">
            <a:avLst/>
          </a:prstGeom>
        </p:spPr>
      </p:pic>
      <p:pic>
        <p:nvPicPr>
          <p:cNvPr id="132" name="Picture 131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204" y="30048735"/>
            <a:ext cx="7035800" cy="584200"/>
          </a:xfrm>
          <a:prstGeom prst="rect">
            <a:avLst/>
          </a:prstGeom>
        </p:spPr>
      </p:pic>
      <p:pic>
        <p:nvPicPr>
          <p:cNvPr id="33" name="Picture 32" descr="Screen Shot 2016-10-18 at 12.58.14 PM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143" y="26737159"/>
            <a:ext cx="5854334" cy="5566965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22659238" y="33361320"/>
            <a:ext cx="7382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 inversion thickness (    ) is a function of local and OBL integrated properties</a:t>
            </a:r>
          </a:p>
          <a:p>
            <a:pPr algn="just"/>
            <a:endParaRPr lang="en-US" sz="3200" b="1" dirty="0" smtClean="0"/>
          </a:p>
          <a:p>
            <a:pPr algn="just"/>
            <a:r>
              <a:rPr lang="en-US" sz="3200" b="1" dirty="0" smtClean="0"/>
              <a:t>Initial Testing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Method provides a way forward for non-local momentum transport.  (</a:t>
            </a:r>
            <a:r>
              <a:rPr lang="en-US" sz="3200" b="1" dirty="0" smtClean="0"/>
              <a:t>Left</a:t>
            </a:r>
            <a:r>
              <a:rPr lang="en-US" sz="3200" dirty="0" smtClean="0"/>
              <a:t>)</a:t>
            </a:r>
            <a:endParaRPr lang="en-US" sz="3200" dirty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New scheme also predicts a non-local salinity flux in transient case (above) where KPP predicts none (</a:t>
            </a:r>
            <a:r>
              <a:rPr lang="en-US" sz="3200" b="1" dirty="0" smtClean="0"/>
              <a:t>Right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pic>
        <p:nvPicPr>
          <p:cNvPr id="139" name="Picture 138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981" y="31466001"/>
            <a:ext cx="12121720" cy="1442820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6840443" y="20449896"/>
            <a:ext cx="5596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LES turbulent salinity flux budget shows assuming a dependence on surface flux is poor (</a:t>
            </a:r>
            <a:r>
              <a:rPr lang="en-US" sz="3200" b="1" dirty="0" smtClean="0"/>
              <a:t>left</a:t>
            </a:r>
            <a:r>
              <a:rPr lang="en-US" sz="3200" dirty="0" smtClean="0"/>
              <a:t>)</a:t>
            </a:r>
            <a:endParaRPr lang="en-US" sz="3200" dirty="0"/>
          </a:p>
          <a:p>
            <a:pPr algn="just"/>
            <a:endParaRPr lang="en-US" sz="3200" dirty="0"/>
          </a:p>
        </p:txBody>
      </p:sp>
      <p:pic>
        <p:nvPicPr>
          <p:cNvPr id="144" name="Picture 143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846" y="28902040"/>
            <a:ext cx="1833655" cy="358759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36983847" y="32253324"/>
            <a:ext cx="5274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Black - upward  motion  (fill) and positive T anomalies (contour). Red - downward and negative T anomalies</a:t>
            </a:r>
            <a:endParaRPr lang="en-US" sz="2200" dirty="0"/>
          </a:p>
        </p:txBody>
      </p:sp>
      <p:pic>
        <p:nvPicPr>
          <p:cNvPr id="146" name="Picture 145" descr="latex-image-1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88" y="30048735"/>
            <a:ext cx="1452880" cy="274320"/>
          </a:xfrm>
          <a:prstGeom prst="rect">
            <a:avLst/>
          </a:prstGeom>
        </p:spPr>
      </p:pic>
      <p:pic>
        <p:nvPicPr>
          <p:cNvPr id="147" name="Picture 146" descr="latex-image-1.pd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88" y="38023800"/>
            <a:ext cx="1577340" cy="274320"/>
          </a:xfrm>
          <a:prstGeom prst="rect">
            <a:avLst/>
          </a:prstGeom>
        </p:spPr>
      </p:pic>
      <p:pic>
        <p:nvPicPr>
          <p:cNvPr id="148" name="Picture 147" descr="latex-image-1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30201135"/>
            <a:ext cx="1452880" cy="274320"/>
          </a:xfrm>
          <a:prstGeom prst="rect">
            <a:avLst/>
          </a:prstGeom>
        </p:spPr>
      </p:pic>
      <p:pic>
        <p:nvPicPr>
          <p:cNvPr id="149" name="Picture 148" descr="latex-image-1.pd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6" y="38023801"/>
            <a:ext cx="3108949" cy="274319"/>
          </a:xfrm>
          <a:prstGeom prst="rect">
            <a:avLst/>
          </a:prstGeom>
        </p:spPr>
      </p:pic>
      <p:pic>
        <p:nvPicPr>
          <p:cNvPr id="150" name="Picture 149" descr="latex-image-1.pd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89" y="34010600"/>
            <a:ext cx="627017" cy="274320"/>
          </a:xfrm>
          <a:prstGeom prst="rect">
            <a:avLst/>
          </a:prstGeom>
        </p:spPr>
      </p:pic>
      <p:pic>
        <p:nvPicPr>
          <p:cNvPr id="151" name="Picture 150" descr="latex-image-1.pd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6" y="34080450"/>
            <a:ext cx="6270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7400" y="14491642"/>
            <a:ext cx="6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4699C"/>
                </a:solidFill>
              </a:rPr>
              <a:t>LES</a:t>
            </a:r>
            <a:endParaRPr lang="en-US" sz="2800" dirty="0">
              <a:solidFill>
                <a:srgbClr val="34699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644626" y="15014862"/>
            <a:ext cx="74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A2F35"/>
                </a:solidFill>
              </a:rPr>
              <a:t>KPP</a:t>
            </a:r>
            <a:endParaRPr lang="en-US" sz="2800" dirty="0">
              <a:solidFill>
                <a:srgbClr val="AA2F35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43" y="33508950"/>
            <a:ext cx="4191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15" y="17191565"/>
            <a:ext cx="1016000" cy="469900"/>
          </a:xfrm>
          <a:prstGeom prst="rect">
            <a:avLst/>
          </a:prstGeom>
        </p:spPr>
      </p:pic>
      <p:pic>
        <p:nvPicPr>
          <p:cNvPr id="101" name="Picture 100" descr="Convect3_profil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49617"/>
          <a:stretch/>
        </p:blipFill>
        <p:spPr>
          <a:xfrm>
            <a:off x="28479829" y="16502126"/>
            <a:ext cx="3697806" cy="3519104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2830435" y="17209826"/>
            <a:ext cx="5596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KPP predicts no salinity flux, while LES predicts a vigorous flux (</a:t>
            </a:r>
            <a:r>
              <a:rPr lang="en-US" sz="3200" b="1" dirty="0" smtClean="0"/>
              <a:t>right</a:t>
            </a:r>
            <a:r>
              <a:rPr lang="en-US" sz="3200" dirty="0" smtClean="0"/>
              <a:t>).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13570</TotalTime>
  <Words>662</Words>
  <Application>Microsoft Macintosh PowerPoint</Application>
  <PresentationFormat>Custom</PresentationFormat>
  <Paragraphs>73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First name Last name</cp:lastModifiedBy>
  <cp:revision>71</cp:revision>
  <dcterms:created xsi:type="dcterms:W3CDTF">2015-04-08T23:32:45Z</dcterms:created>
  <dcterms:modified xsi:type="dcterms:W3CDTF">2016-11-04T18:12:12Z</dcterms:modified>
</cp:coreProperties>
</file>