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783" r:id="rId1"/>
  </p:sldMasterIdLst>
  <p:notesMasterIdLst>
    <p:notesMasterId r:id="rId9"/>
  </p:notesMasterIdLst>
  <p:handoutMasterIdLst>
    <p:handoutMasterId r:id="rId10"/>
  </p:handoutMasterIdLst>
  <p:sldIdLst>
    <p:sldId id="284" r:id="rId2"/>
    <p:sldId id="293" r:id="rId3"/>
    <p:sldId id="291" r:id="rId4"/>
    <p:sldId id="292" r:id="rId5"/>
    <p:sldId id="286" r:id="rId6"/>
    <p:sldId id="287" r:id="rId7"/>
    <p:sldId id="28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hrich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5" autoAdjust="0"/>
    <p:restoredTop sz="91039" autoAdjust="0"/>
  </p:normalViewPr>
  <p:slideViewPr>
    <p:cSldViewPr snapToGrid="0">
      <p:cViewPr>
        <p:scale>
          <a:sx n="100" d="100"/>
          <a:sy n="100" d="100"/>
        </p:scale>
        <p:origin x="-158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0959A-6774-44BC-A07D-B5437736AF43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C1A795-6727-4007-B509-D418EEB3AE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3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7A923B-71E0-4AE5-AB5C-48ECB436F83B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654194-B837-4F31-8A5F-9A98B42AF7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8448" indent="-287865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51458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12041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72625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33208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93791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54375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914958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8448" indent="-287865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51458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12041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72625" indent="-230292" eaLnBrk="0" hangingPunct="0"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33208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93791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54375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914958" indent="-230292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756A70E3-06C0-4833-B413-00135F1F2C8D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 dirty="0">
              <a:latin typeface="Arial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Composite figure: circles are average of 11 drought year; color are less than 5 percentile, color line is 2007, shaded area is drought year, water year start from oct..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Characteristics:</a:t>
            </a:r>
          </a:p>
          <a:p>
            <a:pPr eaLnBrk="1" hangingPunct="1"/>
            <a:r>
              <a:rPr lang="en-US" dirty="0" smtClean="0"/>
              <a:t>1. Deficit: precip-winter, snowmelt-spring, soil moisture, runoff – summer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2. temp. </a:t>
            </a:r>
          </a:p>
          <a:p>
            <a:pPr eaLnBrk="1" hangingPunct="1"/>
            <a:r>
              <a:rPr lang="en-US" dirty="0" smtClean="0"/>
              <a:t>Annual: 0.3-0.8 C elevated from normal year</a:t>
            </a:r>
          </a:p>
          <a:p>
            <a:pPr eaLnBrk="1" hangingPunct="1"/>
            <a:r>
              <a:rPr lang="en-US" dirty="0" smtClean="0"/>
              <a:t>Summer and fall: 0.5-1 elevated from normal</a:t>
            </a:r>
          </a:p>
          <a:p>
            <a:pPr eaLnBrk="1" hangingPunct="1"/>
            <a:r>
              <a:rPr lang="en-US" dirty="0" smtClean="0"/>
              <a:t>Increased trend in recent year: 2007 drought -- ~2 C elevated from normal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2. Chance or global warming trend</a:t>
            </a:r>
          </a:p>
          <a:p>
            <a:pPr eaLnBrk="1" hangingPunct="1"/>
            <a:r>
              <a:rPr lang="en-US" dirty="0" smtClean="0"/>
              <a:t>Recent drought in 2001-2008 in Colorado basin: it is 60% probability for 100 year based historical measurements.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0502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3725" y="7032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663" y="8810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2420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105025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105025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2105025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5/2/2014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CADD-FB23-4E31-AE94-46D44F4D8CE3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3636-B73B-4722-96B9-62384228A2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5/2/2014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5/2/2014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5/2/2014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703737" y="6264797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38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801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105" y="3973830"/>
            <a:ext cx="8438586" cy="61773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Climate Vulnerability of Water Sector Infrastructure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7" name="Picture 9"/>
          <p:cNvPicPr>
            <a:picLocks noChangeArrowheads="1"/>
          </p:cNvPicPr>
          <p:nvPr/>
        </p:nvPicPr>
        <p:blipFill>
          <a:blip r:embed="rId2" cstate="print"/>
          <a:srcRect l="9631"/>
          <a:stretch>
            <a:fillRect/>
          </a:stretch>
        </p:blipFill>
        <p:spPr bwMode="auto">
          <a:xfrm>
            <a:off x="0" y="2065020"/>
            <a:ext cx="2377440" cy="173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0" descr="Solar%20Field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958" y="2070735"/>
            <a:ext cx="2377440" cy="173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5049" t="3816" r="5724" b="8628"/>
          <a:stretch/>
        </p:blipFill>
        <p:spPr bwMode="auto">
          <a:xfrm>
            <a:off x="4724398" y="2082163"/>
            <a:ext cx="2103120" cy="172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9" descr="RockRiver(Shell)WINDFARM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2280" y="2072639"/>
            <a:ext cx="2331720" cy="173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7795" y="4792652"/>
            <a:ext cx="7527449" cy="5937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Vincent Tidwell, Eugene Yan, Carey King,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Ruby Leung, Steve Fernandez, and Loren Toole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i="1" dirty="0" smtClean="0"/>
              <a:t>DOE Climate Modeling Principal Investigator Meeting</a:t>
            </a:r>
            <a:endParaRPr lang="en-US" sz="1800" i="1" dirty="0" smtClean="0"/>
          </a:p>
          <a:p>
            <a:pPr>
              <a:spcBef>
                <a:spcPts val="0"/>
              </a:spcBef>
            </a:pPr>
            <a:r>
              <a:rPr lang="en-US" sz="1800" i="1" dirty="0" smtClean="0"/>
              <a:t>Washington, DC , </a:t>
            </a:r>
            <a:r>
              <a:rPr lang="en-US" sz="1800" i="1" dirty="0" smtClean="0"/>
              <a:t>May 12, 2014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026" y="0"/>
            <a:ext cx="864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Climate Impacts on New Connected Infrastructure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Vulnerabilities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26" y="1438225"/>
            <a:ext cx="887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Objective:  Assessment </a:t>
            </a:r>
            <a:r>
              <a:rPr lang="en-US" sz="1600" dirty="0"/>
              <a:t>of the vulnerability </a:t>
            </a:r>
            <a:r>
              <a:rPr lang="en-US" sz="1600" dirty="0" smtClean="0"/>
              <a:t>of </a:t>
            </a:r>
            <a:r>
              <a:rPr lang="en-US" sz="1600" dirty="0"/>
              <a:t>new configurations of infrastructures and their interdependencies in response </a:t>
            </a:r>
            <a:r>
              <a:rPr lang="en-US" sz="1600" dirty="0" smtClean="0"/>
              <a:t>to Climate Drivers, Population Movements, Expansion </a:t>
            </a:r>
            <a:r>
              <a:rPr lang="en-US" sz="1600" dirty="0"/>
              <a:t>and abandonment of infrastructure </a:t>
            </a:r>
            <a:r>
              <a:rPr lang="en-US" sz="1600" dirty="0" smtClean="0"/>
              <a:t>networks, water </a:t>
            </a:r>
            <a:r>
              <a:rPr lang="en-US" sz="1600" dirty="0" smtClean="0"/>
              <a:t>forecasts</a:t>
            </a:r>
            <a:r>
              <a:rPr lang="en-US" sz="1600" dirty="0" smtClean="0"/>
              <a:t>, technology insertion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164" y="1087893"/>
            <a:ext cx="828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Oak Ridge, Los Alamos and Sandia National Laboratories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" y="2376124"/>
            <a:ext cx="8990922" cy="38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91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Methods of Analysis (1)</a:t>
            </a:r>
          </a:p>
        </p:txBody>
      </p:sp>
      <p:pic>
        <p:nvPicPr>
          <p:cNvPr id="614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38213"/>
            <a:ext cx="7286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Methods of Analysis (2)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39825"/>
            <a:ext cx="76390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Vulnerability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48" y="1061086"/>
            <a:ext cx="4977052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986"/>
            <a:ext cx="4965474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90" y="2193133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Impact on Reservoir Storage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0565" y="76438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Impact on Precipitation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5974" y="4993243"/>
            <a:ext cx="370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Projected capacity in drought conditions for those reservoirs supplying water for thermoelectric </a:t>
            </a:r>
            <a:r>
              <a:rPr lang="en-US" dirty="0" smtClean="0"/>
              <a:t>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6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to Discharge Limits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951305"/>
            <a:ext cx="47816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0" y="3515515"/>
            <a:ext cx="51611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91125" y="1033461"/>
            <a:ext cx="3562350" cy="23121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kern="0" dirty="0" smtClean="0"/>
              <a:t>Measured and modeled power plant effluent temperatures plotted against permitted limit for two different facilities in Texas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562725" y="3578562"/>
            <a:ext cx="409575" cy="193786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9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for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" y="1063514"/>
            <a:ext cx="4480560" cy="346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30" y="1067497"/>
            <a:ext cx="4480560" cy="3462249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</a:effectLst>
        </p:spPr>
      </p:pic>
      <p:sp>
        <p:nvSpPr>
          <p:cNvPr id="6" name="Flowchart: Process 5"/>
          <p:cNvSpPr/>
          <p:nvPr/>
        </p:nvSpPr>
        <p:spPr>
          <a:xfrm>
            <a:off x="7115175" y="1044464"/>
            <a:ext cx="409575" cy="193786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5974" y="4545816"/>
            <a:ext cx="7922225" cy="178831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defTabSz="914400">
              <a:buNone/>
            </a:pPr>
            <a:r>
              <a:rPr lang="en-US" kern="0" dirty="0" smtClean="0"/>
              <a:t>Availability of two different supplies of water for future development. Unappropriated surface water is based on drought of record. Outlined basins indicated locations of projected future thermoelectric water demands.</a:t>
            </a:r>
          </a:p>
        </p:txBody>
      </p:sp>
    </p:spTree>
    <p:extLst>
      <p:ext uri="{BB962C8B-B14F-4D97-AF65-F5344CB8AC3E}">
        <p14:creationId xmlns:p14="http://schemas.microsoft.com/office/powerpoint/2010/main" val="1602445707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</Template>
  <TotalTime>3437</TotalTime>
  <Words>319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Sandia_CorpPresentation_Template1</vt:lpstr>
      <vt:lpstr> Climate Vulnerability of Water Sector Infrastructure </vt:lpstr>
      <vt:lpstr>PowerPoint Presentation</vt:lpstr>
      <vt:lpstr>Methods of Analysis (1)</vt:lpstr>
      <vt:lpstr>Methods of Analysis (2)</vt:lpstr>
      <vt:lpstr>Water Supply Vulnerability</vt:lpstr>
      <vt:lpstr>Vulnerability to Discharge Limits</vt:lpstr>
      <vt:lpstr>Water Supply for Development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Programs at Sandia Labs</dc:title>
  <dc:creator>Laurence Brown</dc:creator>
  <cp:lastModifiedBy>Vince C. Tidwell</cp:lastModifiedBy>
  <cp:revision>180</cp:revision>
  <dcterms:created xsi:type="dcterms:W3CDTF">2011-09-12T21:18:50Z</dcterms:created>
  <dcterms:modified xsi:type="dcterms:W3CDTF">2014-05-02T17:46:53Z</dcterms:modified>
</cp:coreProperties>
</file>