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43891200" cy="38404800"/>
  <p:notesSz cx="9220200" cy="6934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395615"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79123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186845"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582461"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1978076" algn="l" defTabSz="791230" rtl="0" eaLnBrk="1" latinLnBrk="0" hangingPunct="1">
      <a:defRPr sz="2400" kern="1200">
        <a:solidFill>
          <a:schemeClr val="tx1"/>
        </a:solidFill>
        <a:latin typeface="Times New Roman" pitchFamily="18" charset="0"/>
        <a:ea typeface="+mn-ea"/>
        <a:cs typeface="+mn-cs"/>
      </a:defRPr>
    </a:lvl6pPr>
    <a:lvl7pPr marL="2373691" algn="l" defTabSz="791230" rtl="0" eaLnBrk="1" latinLnBrk="0" hangingPunct="1">
      <a:defRPr sz="2400" kern="1200">
        <a:solidFill>
          <a:schemeClr val="tx1"/>
        </a:solidFill>
        <a:latin typeface="Times New Roman" pitchFamily="18" charset="0"/>
        <a:ea typeface="+mn-ea"/>
        <a:cs typeface="+mn-cs"/>
      </a:defRPr>
    </a:lvl7pPr>
    <a:lvl8pPr marL="2769306" algn="l" defTabSz="791230" rtl="0" eaLnBrk="1" latinLnBrk="0" hangingPunct="1">
      <a:defRPr sz="2400" kern="1200">
        <a:solidFill>
          <a:schemeClr val="tx1"/>
        </a:solidFill>
        <a:latin typeface="Times New Roman" pitchFamily="18" charset="0"/>
        <a:ea typeface="+mn-ea"/>
        <a:cs typeface="+mn-cs"/>
      </a:defRPr>
    </a:lvl8pPr>
    <a:lvl9pPr marL="3164921" algn="l" defTabSz="79123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FFFFCC"/>
    <a:srgbClr val="FFFF99"/>
    <a:srgbClr val="3366FF"/>
    <a:srgbClr val="FF9900"/>
    <a:srgbClr val="FFCC99"/>
    <a:srgbClr val="E5F7EF"/>
    <a:srgbClr val="FFC000"/>
    <a:srgbClr val="FFCCCC"/>
    <a:srgbClr val="FFE1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5082" autoAdjust="0"/>
  </p:normalViewPr>
  <p:slideViewPr>
    <p:cSldViewPr>
      <p:cViewPr>
        <p:scale>
          <a:sx n="66" d="100"/>
          <a:sy n="66" d="100"/>
        </p:scale>
        <p:origin x="-72" y="8142"/>
      </p:cViewPr>
      <p:guideLst>
        <p:guide orient="horz" pos="12087"/>
        <p:guide pos="13824"/>
      </p:guideLst>
    </p:cSldViewPr>
  </p:slideViewPr>
  <p:outlineViewPr>
    <p:cViewPr>
      <p:scale>
        <a:sx n="33" d="100"/>
        <a:sy n="33" d="100"/>
      </p:scale>
      <p:origin x="0" y="0"/>
    </p:cViewPr>
    <p:sldLst>
      <p:sld r:id="rId1" collapse="1"/>
    </p:sldLst>
  </p:outlineViewPr>
  <p:notesTextViewPr>
    <p:cViewPr>
      <p:scale>
        <a:sx n="25" d="100"/>
        <a:sy n="25"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995420" cy="346710"/>
          </a:xfrm>
          <a:prstGeom prst="rect">
            <a:avLst/>
          </a:prstGeom>
          <a:noFill/>
          <a:ln w="9525">
            <a:noFill/>
            <a:miter lim="800000"/>
            <a:headEnd/>
            <a:tailEnd/>
          </a:ln>
          <a:effectLst/>
        </p:spPr>
        <p:txBody>
          <a:bodyPr vert="horz" wrap="square" lIns="92299" tIns="46149" rIns="92299" bIns="46149"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sz="quarter" idx="1"/>
          </p:nvPr>
        </p:nvSpPr>
        <p:spPr bwMode="auto">
          <a:xfrm>
            <a:off x="5224780" y="0"/>
            <a:ext cx="3995420" cy="346710"/>
          </a:xfrm>
          <a:prstGeom prst="rect">
            <a:avLst/>
          </a:prstGeom>
          <a:noFill/>
          <a:ln w="9525">
            <a:noFill/>
            <a:miter lim="800000"/>
            <a:headEnd/>
            <a:tailEnd/>
          </a:ln>
          <a:effectLst/>
        </p:spPr>
        <p:txBody>
          <a:bodyPr vert="horz" wrap="square" lIns="92299" tIns="46149" rIns="92299" bIns="46149" numCol="1" anchor="t" anchorCtr="0" compatLnSpc="1">
            <a:prstTxWarp prst="textNoShape">
              <a:avLst/>
            </a:prstTxWarp>
          </a:bodyPr>
          <a:lstStyle>
            <a:lvl1pPr algn="r">
              <a:defRPr sz="1200"/>
            </a:lvl1pPr>
          </a:lstStyle>
          <a:p>
            <a:endParaRPr lang="en-US"/>
          </a:p>
        </p:txBody>
      </p:sp>
      <p:sp>
        <p:nvSpPr>
          <p:cNvPr id="4100" name="Rectangle 4"/>
          <p:cNvSpPr>
            <a:spLocks noGrp="1" noChangeArrowheads="1"/>
          </p:cNvSpPr>
          <p:nvPr>
            <p:ph type="ftr" sz="quarter" idx="2"/>
          </p:nvPr>
        </p:nvSpPr>
        <p:spPr bwMode="auto">
          <a:xfrm>
            <a:off x="0" y="6587490"/>
            <a:ext cx="3995420" cy="346710"/>
          </a:xfrm>
          <a:prstGeom prst="rect">
            <a:avLst/>
          </a:prstGeom>
          <a:noFill/>
          <a:ln w="9525">
            <a:noFill/>
            <a:miter lim="800000"/>
            <a:headEnd/>
            <a:tailEnd/>
          </a:ln>
          <a:effectLst/>
        </p:spPr>
        <p:txBody>
          <a:bodyPr vert="horz" wrap="square" lIns="92299" tIns="46149" rIns="92299" bIns="46149" numCol="1" anchor="b" anchorCtr="0" compatLnSpc="1">
            <a:prstTxWarp prst="textNoShape">
              <a:avLst/>
            </a:prstTxWarp>
          </a:bodyPr>
          <a:lstStyle>
            <a:lvl1pPr>
              <a:defRPr sz="1200"/>
            </a:lvl1pPr>
          </a:lstStyle>
          <a:p>
            <a:endParaRPr lang="en-US"/>
          </a:p>
        </p:txBody>
      </p:sp>
      <p:sp>
        <p:nvSpPr>
          <p:cNvPr id="4101" name="Rectangle 5"/>
          <p:cNvSpPr>
            <a:spLocks noGrp="1" noChangeArrowheads="1"/>
          </p:cNvSpPr>
          <p:nvPr>
            <p:ph type="sldNum" sz="quarter" idx="3"/>
          </p:nvPr>
        </p:nvSpPr>
        <p:spPr bwMode="auto">
          <a:xfrm>
            <a:off x="5224780" y="6587490"/>
            <a:ext cx="3995420" cy="346710"/>
          </a:xfrm>
          <a:prstGeom prst="rect">
            <a:avLst/>
          </a:prstGeom>
          <a:noFill/>
          <a:ln w="9525">
            <a:noFill/>
            <a:miter lim="800000"/>
            <a:headEnd/>
            <a:tailEnd/>
          </a:ln>
          <a:effectLst/>
        </p:spPr>
        <p:txBody>
          <a:bodyPr vert="horz" wrap="square" lIns="92299" tIns="46149" rIns="92299" bIns="46149" numCol="1" anchor="b" anchorCtr="0" compatLnSpc="1">
            <a:prstTxWarp prst="textNoShape">
              <a:avLst/>
            </a:prstTxWarp>
          </a:bodyPr>
          <a:lstStyle>
            <a:lvl1pPr algn="r">
              <a:defRPr sz="1200"/>
            </a:lvl1pPr>
          </a:lstStyle>
          <a:p>
            <a:fld id="{59A1AC77-C618-44CA-B1B0-864B7711D760}" type="slidenum">
              <a:rPr lang="en-US"/>
              <a:pPr/>
              <a:t>‹#›</a:t>
            </a:fld>
            <a:endParaRPr lang="en-US"/>
          </a:p>
        </p:txBody>
      </p:sp>
    </p:spTree>
    <p:extLst>
      <p:ext uri="{BB962C8B-B14F-4D97-AF65-F5344CB8AC3E}">
        <p14:creationId xmlns:p14="http://schemas.microsoft.com/office/powerpoint/2010/main" val="293798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95420" cy="346710"/>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idx="1"/>
          </p:nvPr>
        </p:nvSpPr>
        <p:spPr>
          <a:xfrm>
            <a:off x="5223180" y="0"/>
            <a:ext cx="3995420" cy="346710"/>
          </a:xfrm>
          <a:prstGeom prst="rect">
            <a:avLst/>
          </a:prstGeom>
        </p:spPr>
        <p:txBody>
          <a:bodyPr vert="horz" lIns="92309" tIns="46154" rIns="92309" bIns="46154" rtlCol="0"/>
          <a:lstStyle>
            <a:lvl1pPr algn="r">
              <a:defRPr sz="1200"/>
            </a:lvl1pPr>
          </a:lstStyle>
          <a:p>
            <a:fld id="{E9D15249-F6B5-49D2-9C8E-5D2DB43B1CDB}" type="datetimeFigureOut">
              <a:rPr lang="en-US" smtClean="0"/>
              <a:pPr/>
              <a:t>5/7/2014</a:t>
            </a:fld>
            <a:endParaRPr lang="en-US"/>
          </a:p>
        </p:txBody>
      </p:sp>
      <p:sp>
        <p:nvSpPr>
          <p:cNvPr id="4" name="Slide Image Placeholder 3"/>
          <p:cNvSpPr>
            <a:spLocks noGrp="1" noRot="1" noChangeAspect="1"/>
          </p:cNvSpPr>
          <p:nvPr>
            <p:ph type="sldImg" idx="2"/>
          </p:nvPr>
        </p:nvSpPr>
        <p:spPr>
          <a:xfrm>
            <a:off x="3124200" y="520700"/>
            <a:ext cx="2971800" cy="2600325"/>
          </a:xfrm>
          <a:prstGeom prst="rect">
            <a:avLst/>
          </a:prstGeom>
          <a:noFill/>
          <a:ln w="12700">
            <a:solidFill>
              <a:prstClr val="black"/>
            </a:solidFill>
          </a:ln>
        </p:spPr>
        <p:txBody>
          <a:bodyPr vert="horz" lIns="92309" tIns="46154" rIns="92309" bIns="46154" rtlCol="0" anchor="ctr"/>
          <a:lstStyle/>
          <a:p>
            <a:endParaRPr lang="en-US"/>
          </a:p>
        </p:txBody>
      </p:sp>
      <p:sp>
        <p:nvSpPr>
          <p:cNvPr id="5" name="Notes Placeholder 4"/>
          <p:cNvSpPr>
            <a:spLocks noGrp="1"/>
          </p:cNvSpPr>
          <p:nvPr>
            <p:ph type="body" sz="quarter" idx="3"/>
          </p:nvPr>
        </p:nvSpPr>
        <p:spPr>
          <a:xfrm>
            <a:off x="922020" y="3293745"/>
            <a:ext cx="7376160" cy="3120390"/>
          </a:xfrm>
          <a:prstGeom prst="rect">
            <a:avLst/>
          </a:prstGeom>
        </p:spPr>
        <p:txBody>
          <a:bodyPr vert="horz" lIns="92309" tIns="46154" rIns="92309" bIns="4615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85885"/>
            <a:ext cx="3995420" cy="346710"/>
          </a:xfrm>
          <a:prstGeom prst="rect">
            <a:avLst/>
          </a:prstGeom>
        </p:spPr>
        <p:txBody>
          <a:bodyPr vert="horz" lIns="92309" tIns="46154" rIns="92309" bIns="46154" rtlCol="0" anchor="b"/>
          <a:lstStyle>
            <a:lvl1pPr algn="l">
              <a:defRPr sz="1200"/>
            </a:lvl1pPr>
          </a:lstStyle>
          <a:p>
            <a:endParaRPr lang="en-US"/>
          </a:p>
        </p:txBody>
      </p:sp>
      <p:sp>
        <p:nvSpPr>
          <p:cNvPr id="7" name="Slide Number Placeholder 6"/>
          <p:cNvSpPr>
            <a:spLocks noGrp="1"/>
          </p:cNvSpPr>
          <p:nvPr>
            <p:ph type="sldNum" sz="quarter" idx="5"/>
          </p:nvPr>
        </p:nvSpPr>
        <p:spPr>
          <a:xfrm>
            <a:off x="5223180" y="6585885"/>
            <a:ext cx="3995420" cy="346710"/>
          </a:xfrm>
          <a:prstGeom prst="rect">
            <a:avLst/>
          </a:prstGeom>
        </p:spPr>
        <p:txBody>
          <a:bodyPr vert="horz" lIns="92309" tIns="46154" rIns="92309" bIns="46154" rtlCol="0" anchor="b"/>
          <a:lstStyle>
            <a:lvl1pPr algn="r">
              <a:defRPr sz="1200"/>
            </a:lvl1pPr>
          </a:lstStyle>
          <a:p>
            <a:fld id="{03C03586-BC20-4073-B23D-A5F341B1B39B}" type="slidenum">
              <a:rPr lang="en-US" smtClean="0"/>
              <a:pPr/>
              <a:t>‹#›</a:t>
            </a:fld>
            <a:endParaRPr lang="en-US"/>
          </a:p>
        </p:txBody>
      </p:sp>
    </p:spTree>
    <p:extLst>
      <p:ext uri="{BB962C8B-B14F-4D97-AF65-F5344CB8AC3E}">
        <p14:creationId xmlns:p14="http://schemas.microsoft.com/office/powerpoint/2010/main" val="918084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24200" y="520700"/>
            <a:ext cx="2971800" cy="26003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C03586-BC20-4073-B23D-A5F341B1B39B}"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572" y="11930662"/>
            <a:ext cx="37308065" cy="8231585"/>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137" y="21762445"/>
            <a:ext cx="30724928" cy="9815115"/>
          </a:xfrm>
        </p:spPr>
        <p:txBody>
          <a:bodyPr/>
          <a:lstStyle>
            <a:lvl1pPr marL="0" indent="0" algn="ctr">
              <a:buNone/>
              <a:defRPr/>
            </a:lvl1pPr>
            <a:lvl2pPr marL="395615" indent="0" algn="ctr">
              <a:buNone/>
              <a:defRPr/>
            </a:lvl2pPr>
            <a:lvl3pPr marL="791230" indent="0" algn="ctr">
              <a:buNone/>
              <a:defRPr/>
            </a:lvl3pPr>
            <a:lvl4pPr marL="1186845" indent="0" algn="ctr">
              <a:buNone/>
              <a:defRPr/>
            </a:lvl4pPr>
            <a:lvl5pPr marL="1582461" indent="0" algn="ctr">
              <a:buNone/>
              <a:defRPr/>
            </a:lvl5pPr>
            <a:lvl6pPr marL="1978076" indent="0" algn="ctr">
              <a:buNone/>
              <a:defRPr/>
            </a:lvl6pPr>
            <a:lvl7pPr marL="2373691" indent="0" algn="ctr">
              <a:buNone/>
              <a:defRPr/>
            </a:lvl7pPr>
            <a:lvl8pPr marL="2769306" indent="0" algn="ctr">
              <a:buNone/>
              <a:defRPr/>
            </a:lvl8pPr>
            <a:lvl9pPr marL="3164921"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AA0FD81-096D-47FE-9503-0DA07D632F6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ADA7C16-FDA2-4AF9-9A58-047E101DE35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1941" y="3415709"/>
            <a:ext cx="9326335" cy="3072189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92932" y="3415709"/>
            <a:ext cx="27848378" cy="307218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222C58C-FDE8-4D88-9789-7BB27C26526C}"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292933" y="3415706"/>
            <a:ext cx="37305343" cy="64008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292929" y="11093057"/>
            <a:ext cx="18587358" cy="11455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22010914" y="11093057"/>
            <a:ext cx="18587358" cy="11455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292929" y="22682003"/>
            <a:ext cx="18587358" cy="11455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2010914" y="22682003"/>
            <a:ext cx="18587358" cy="11455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292928" y="34989099"/>
            <a:ext cx="9144000" cy="2564210"/>
          </a:xfrm>
        </p:spPr>
        <p:txBody>
          <a:bodyPr/>
          <a:lstStyle>
            <a:lvl1pPr>
              <a:defRPr/>
            </a:lvl1pPr>
          </a:lstStyle>
          <a:p>
            <a:endParaRPr lang="en-US"/>
          </a:p>
        </p:txBody>
      </p:sp>
      <p:sp>
        <p:nvSpPr>
          <p:cNvPr id="8" name="Footer Placeholder 7"/>
          <p:cNvSpPr>
            <a:spLocks noGrp="1"/>
          </p:cNvSpPr>
          <p:nvPr>
            <p:ph type="ftr" sz="quarter" idx="11"/>
          </p:nvPr>
        </p:nvSpPr>
        <p:spPr>
          <a:xfrm>
            <a:off x="14995076" y="34989099"/>
            <a:ext cx="13901057" cy="2564210"/>
          </a:xfrm>
        </p:spPr>
        <p:txBody>
          <a:bodyPr/>
          <a:lstStyle>
            <a:lvl1pPr>
              <a:defRPr/>
            </a:lvl1pPr>
          </a:lstStyle>
          <a:p>
            <a:endParaRPr lang="en-US"/>
          </a:p>
        </p:txBody>
      </p:sp>
      <p:sp>
        <p:nvSpPr>
          <p:cNvPr id="9" name="Slide Number Placeholder 8"/>
          <p:cNvSpPr>
            <a:spLocks noGrp="1"/>
          </p:cNvSpPr>
          <p:nvPr>
            <p:ph type="sldNum" sz="quarter" idx="12"/>
          </p:nvPr>
        </p:nvSpPr>
        <p:spPr>
          <a:xfrm>
            <a:off x="31454272" y="34989099"/>
            <a:ext cx="9144000" cy="2564210"/>
          </a:xfrm>
        </p:spPr>
        <p:txBody>
          <a:bodyPr/>
          <a:lstStyle>
            <a:lvl1pPr>
              <a:defRPr/>
            </a:lvl1pPr>
          </a:lstStyle>
          <a:p>
            <a:fld id="{71D0CE50-82B9-4675-894D-CFDB6BDF9B8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7020346-5E9F-4DEB-B5BB-ADB64A500DF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4" y="24678089"/>
            <a:ext cx="37308065" cy="7628730"/>
          </a:xfrm>
        </p:spPr>
        <p:txBody>
          <a:bodyPr anchor="t"/>
          <a:lstStyle>
            <a:lvl1pPr algn="l">
              <a:defRPr sz="35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4" y="16277034"/>
            <a:ext cx="37308065" cy="8401050"/>
          </a:xfrm>
        </p:spPr>
        <p:txBody>
          <a:bodyPr anchor="b"/>
          <a:lstStyle>
            <a:lvl1pPr marL="0" indent="0">
              <a:buNone/>
              <a:defRPr sz="1700"/>
            </a:lvl1pPr>
            <a:lvl2pPr marL="395615" indent="0">
              <a:buNone/>
              <a:defRPr sz="1600"/>
            </a:lvl2pPr>
            <a:lvl3pPr marL="791230" indent="0">
              <a:buNone/>
              <a:defRPr sz="1400"/>
            </a:lvl3pPr>
            <a:lvl4pPr marL="1186845" indent="0">
              <a:buNone/>
              <a:defRPr sz="1200"/>
            </a:lvl4pPr>
            <a:lvl5pPr marL="1582461" indent="0">
              <a:buNone/>
              <a:defRPr sz="1200"/>
            </a:lvl5pPr>
            <a:lvl6pPr marL="1978076" indent="0">
              <a:buNone/>
              <a:defRPr sz="1200"/>
            </a:lvl6pPr>
            <a:lvl7pPr marL="2373691" indent="0">
              <a:buNone/>
              <a:defRPr sz="1200"/>
            </a:lvl7pPr>
            <a:lvl8pPr marL="2769306" indent="0">
              <a:buNone/>
              <a:defRPr sz="1200"/>
            </a:lvl8pPr>
            <a:lvl9pPr marL="3164921" indent="0">
              <a:buNone/>
              <a:defRPr sz="12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F6DBBB-6DD9-43B9-B192-E333AE5CA74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92929" y="11093057"/>
            <a:ext cx="18587358" cy="23044546"/>
          </a:xfrm>
        </p:spPr>
        <p:txBody>
          <a:bodyPr/>
          <a:lstStyle>
            <a:lvl1pPr>
              <a:defRPr sz="2400"/>
            </a:lvl1pPr>
            <a:lvl2pPr>
              <a:defRPr sz="21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10914" y="11093057"/>
            <a:ext cx="18587358" cy="23044546"/>
          </a:xfrm>
        </p:spPr>
        <p:txBody>
          <a:bodyPr/>
          <a:lstStyle>
            <a:lvl1pPr>
              <a:defRPr sz="2400"/>
            </a:lvl1pPr>
            <a:lvl2pPr>
              <a:defRPr sz="21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79E14F9-6B06-44AA-BA26-574DA711CB0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837" y="1537692"/>
            <a:ext cx="39501535"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836" y="8596909"/>
            <a:ext cx="19392900" cy="3582393"/>
          </a:xfrm>
        </p:spPr>
        <p:txBody>
          <a:bodyPr anchor="b"/>
          <a:lstStyle>
            <a:lvl1pPr marL="0" indent="0">
              <a:buNone/>
              <a:defRPr sz="2100" b="1"/>
            </a:lvl1pPr>
            <a:lvl2pPr marL="395615" indent="0">
              <a:buNone/>
              <a:defRPr sz="1700" b="1"/>
            </a:lvl2pPr>
            <a:lvl3pPr marL="791230" indent="0">
              <a:buNone/>
              <a:defRPr sz="1600" b="1"/>
            </a:lvl3pPr>
            <a:lvl4pPr marL="1186845" indent="0">
              <a:buNone/>
              <a:defRPr sz="1400" b="1"/>
            </a:lvl4pPr>
            <a:lvl5pPr marL="1582461" indent="0">
              <a:buNone/>
              <a:defRPr sz="1400" b="1"/>
            </a:lvl5pPr>
            <a:lvl6pPr marL="1978076" indent="0">
              <a:buNone/>
              <a:defRPr sz="1400" b="1"/>
            </a:lvl6pPr>
            <a:lvl7pPr marL="2373691" indent="0">
              <a:buNone/>
              <a:defRPr sz="1400" b="1"/>
            </a:lvl7pPr>
            <a:lvl8pPr marL="2769306" indent="0">
              <a:buNone/>
              <a:defRPr sz="1400" b="1"/>
            </a:lvl8pPr>
            <a:lvl9pPr marL="3164921"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2194836" y="12179301"/>
            <a:ext cx="19392900" cy="22127766"/>
          </a:xfrm>
        </p:spPr>
        <p:txBody>
          <a:bodyPr/>
          <a:lstStyle>
            <a:lvl1pPr>
              <a:defRPr sz="2100"/>
            </a:lvl1pPr>
            <a:lvl2pPr>
              <a:defRPr sz="17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666" y="8596909"/>
            <a:ext cx="19399704" cy="3582393"/>
          </a:xfrm>
        </p:spPr>
        <p:txBody>
          <a:bodyPr anchor="b"/>
          <a:lstStyle>
            <a:lvl1pPr marL="0" indent="0">
              <a:buNone/>
              <a:defRPr sz="2100" b="1"/>
            </a:lvl1pPr>
            <a:lvl2pPr marL="395615" indent="0">
              <a:buNone/>
              <a:defRPr sz="1700" b="1"/>
            </a:lvl2pPr>
            <a:lvl3pPr marL="791230" indent="0">
              <a:buNone/>
              <a:defRPr sz="1600" b="1"/>
            </a:lvl3pPr>
            <a:lvl4pPr marL="1186845" indent="0">
              <a:buNone/>
              <a:defRPr sz="1400" b="1"/>
            </a:lvl4pPr>
            <a:lvl5pPr marL="1582461" indent="0">
              <a:buNone/>
              <a:defRPr sz="1400" b="1"/>
            </a:lvl5pPr>
            <a:lvl6pPr marL="1978076" indent="0">
              <a:buNone/>
              <a:defRPr sz="1400" b="1"/>
            </a:lvl6pPr>
            <a:lvl7pPr marL="2373691" indent="0">
              <a:buNone/>
              <a:defRPr sz="1400" b="1"/>
            </a:lvl7pPr>
            <a:lvl8pPr marL="2769306" indent="0">
              <a:buNone/>
              <a:defRPr sz="1400" b="1"/>
            </a:lvl8pPr>
            <a:lvl9pPr marL="3164921"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22296666" y="12179301"/>
            <a:ext cx="19399704" cy="22127766"/>
          </a:xfrm>
        </p:spPr>
        <p:txBody>
          <a:bodyPr/>
          <a:lstStyle>
            <a:lvl1pPr>
              <a:defRPr sz="2100"/>
            </a:lvl1pPr>
            <a:lvl2pPr>
              <a:defRPr sz="17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F4239B4-1D41-477E-A1DE-16442A3F96B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DCD79D1-B75A-4E91-A931-E75B4FC5DAA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193BD1D-16B3-4ABA-AD52-ABDF852084F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835" y="1529362"/>
            <a:ext cx="14439900" cy="6507758"/>
          </a:xfrm>
        </p:spPr>
        <p:txBody>
          <a:bodyPr anchor="b"/>
          <a:lstStyle>
            <a:lvl1pPr algn="l">
              <a:defRPr sz="1700" b="1"/>
            </a:lvl1pPr>
          </a:lstStyle>
          <a:p>
            <a:r>
              <a:rPr lang="en-US" smtClean="0"/>
              <a:t>Click to edit Master title style</a:t>
            </a:r>
            <a:endParaRPr lang="en-US"/>
          </a:p>
        </p:txBody>
      </p:sp>
      <p:sp>
        <p:nvSpPr>
          <p:cNvPr id="3" name="Content Placeholder 2"/>
          <p:cNvSpPr>
            <a:spLocks noGrp="1"/>
          </p:cNvSpPr>
          <p:nvPr>
            <p:ph idx="1"/>
          </p:nvPr>
        </p:nvSpPr>
        <p:spPr>
          <a:xfrm>
            <a:off x="17159969" y="1529362"/>
            <a:ext cx="24536400" cy="32777708"/>
          </a:xfrm>
        </p:spPr>
        <p:txBody>
          <a:bodyPr/>
          <a:lstStyle>
            <a:lvl1pPr>
              <a:defRPr sz="2800"/>
            </a:lvl1pPr>
            <a:lvl2pPr>
              <a:defRPr sz="2400"/>
            </a:lvl2pPr>
            <a:lvl3pPr>
              <a:defRPr sz="21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835" y="8037115"/>
            <a:ext cx="14439900" cy="26269950"/>
          </a:xfrm>
        </p:spPr>
        <p:txBody>
          <a:bodyPr/>
          <a:lstStyle>
            <a:lvl1pPr marL="0" indent="0">
              <a:buNone/>
              <a:defRPr sz="1200"/>
            </a:lvl1pPr>
            <a:lvl2pPr marL="395615" indent="0">
              <a:buNone/>
              <a:defRPr sz="1000"/>
            </a:lvl2pPr>
            <a:lvl3pPr marL="791230" indent="0">
              <a:buNone/>
              <a:defRPr sz="900"/>
            </a:lvl3pPr>
            <a:lvl4pPr marL="1186845" indent="0">
              <a:buNone/>
              <a:defRPr sz="800"/>
            </a:lvl4pPr>
            <a:lvl5pPr marL="1582461" indent="0">
              <a:buNone/>
              <a:defRPr sz="800"/>
            </a:lvl5pPr>
            <a:lvl6pPr marL="1978076" indent="0">
              <a:buNone/>
              <a:defRPr sz="800"/>
            </a:lvl6pPr>
            <a:lvl7pPr marL="2373691" indent="0">
              <a:buNone/>
              <a:defRPr sz="800"/>
            </a:lvl7pPr>
            <a:lvl8pPr marL="2769306" indent="0">
              <a:buNone/>
              <a:defRPr sz="800"/>
            </a:lvl8pPr>
            <a:lvl9pPr marL="3164921"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0AF7D44-AEF8-41AA-8547-B817283AB8B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440" y="26883919"/>
            <a:ext cx="26335265" cy="3172620"/>
          </a:xfrm>
        </p:spPr>
        <p:txBody>
          <a:bodyPr anchor="b"/>
          <a:lstStyle>
            <a:lvl1pPr algn="l">
              <a:defRPr sz="1700" b="1"/>
            </a:lvl1pPr>
          </a:lstStyle>
          <a:p>
            <a:r>
              <a:rPr lang="en-US" smtClean="0"/>
              <a:t>Click to edit Master title style</a:t>
            </a:r>
            <a:endParaRPr lang="en-US"/>
          </a:p>
        </p:txBody>
      </p:sp>
      <p:sp>
        <p:nvSpPr>
          <p:cNvPr id="3" name="Picture Placeholder 2"/>
          <p:cNvSpPr>
            <a:spLocks noGrp="1"/>
          </p:cNvSpPr>
          <p:nvPr>
            <p:ph type="pic" idx="1"/>
          </p:nvPr>
        </p:nvSpPr>
        <p:spPr>
          <a:xfrm>
            <a:off x="8602440" y="3430988"/>
            <a:ext cx="26335265" cy="23043158"/>
          </a:xfrm>
        </p:spPr>
        <p:txBody>
          <a:bodyPr/>
          <a:lstStyle>
            <a:lvl1pPr marL="0" indent="0">
              <a:buNone/>
              <a:defRPr sz="2800"/>
            </a:lvl1pPr>
            <a:lvl2pPr marL="395615" indent="0">
              <a:buNone/>
              <a:defRPr sz="2400"/>
            </a:lvl2pPr>
            <a:lvl3pPr marL="791230" indent="0">
              <a:buNone/>
              <a:defRPr sz="2100"/>
            </a:lvl3pPr>
            <a:lvl4pPr marL="1186845" indent="0">
              <a:buNone/>
              <a:defRPr sz="1700"/>
            </a:lvl4pPr>
            <a:lvl5pPr marL="1582461" indent="0">
              <a:buNone/>
              <a:defRPr sz="1700"/>
            </a:lvl5pPr>
            <a:lvl6pPr marL="1978076" indent="0">
              <a:buNone/>
              <a:defRPr sz="1700"/>
            </a:lvl6pPr>
            <a:lvl7pPr marL="2373691" indent="0">
              <a:buNone/>
              <a:defRPr sz="1700"/>
            </a:lvl7pPr>
            <a:lvl8pPr marL="2769306" indent="0">
              <a:buNone/>
              <a:defRPr sz="1700"/>
            </a:lvl8pPr>
            <a:lvl9pPr marL="3164921" indent="0">
              <a:buNone/>
              <a:defRPr sz="1700"/>
            </a:lvl9pPr>
          </a:lstStyle>
          <a:p>
            <a:endParaRPr lang="en-US"/>
          </a:p>
        </p:txBody>
      </p:sp>
      <p:sp>
        <p:nvSpPr>
          <p:cNvPr id="4" name="Text Placeholder 3"/>
          <p:cNvSpPr>
            <a:spLocks noGrp="1"/>
          </p:cNvSpPr>
          <p:nvPr>
            <p:ph type="body" sz="half" idx="2"/>
          </p:nvPr>
        </p:nvSpPr>
        <p:spPr>
          <a:xfrm>
            <a:off x="8602440" y="30056538"/>
            <a:ext cx="26335265" cy="4507508"/>
          </a:xfrm>
        </p:spPr>
        <p:txBody>
          <a:bodyPr/>
          <a:lstStyle>
            <a:lvl1pPr marL="0" indent="0">
              <a:buNone/>
              <a:defRPr sz="1200"/>
            </a:lvl1pPr>
            <a:lvl2pPr marL="395615" indent="0">
              <a:buNone/>
              <a:defRPr sz="1000"/>
            </a:lvl2pPr>
            <a:lvl3pPr marL="791230" indent="0">
              <a:buNone/>
              <a:defRPr sz="900"/>
            </a:lvl3pPr>
            <a:lvl4pPr marL="1186845" indent="0">
              <a:buNone/>
              <a:defRPr sz="800"/>
            </a:lvl4pPr>
            <a:lvl5pPr marL="1582461" indent="0">
              <a:buNone/>
              <a:defRPr sz="800"/>
            </a:lvl5pPr>
            <a:lvl6pPr marL="1978076" indent="0">
              <a:buNone/>
              <a:defRPr sz="800"/>
            </a:lvl6pPr>
            <a:lvl7pPr marL="2373691" indent="0">
              <a:buNone/>
              <a:defRPr sz="800"/>
            </a:lvl7pPr>
            <a:lvl8pPr marL="2769306" indent="0">
              <a:buNone/>
              <a:defRPr sz="800"/>
            </a:lvl8pPr>
            <a:lvl9pPr marL="3164921"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B61F2FF-CC42-46CC-AA31-33F7EB15F25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2933" y="3415706"/>
            <a:ext cx="37305343" cy="6400800"/>
          </a:xfrm>
          <a:prstGeom prst="rect">
            <a:avLst/>
          </a:prstGeom>
          <a:noFill/>
          <a:ln w="9525">
            <a:noFill/>
            <a:miter lim="800000"/>
            <a:headEnd/>
            <a:tailEnd/>
          </a:ln>
          <a:effectLst/>
        </p:spPr>
        <p:txBody>
          <a:bodyPr vert="horz" wrap="square" lIns="425055" tIns="212530" rIns="425055" bIns="21253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292933" y="11093057"/>
            <a:ext cx="37305343" cy="23044546"/>
          </a:xfrm>
          <a:prstGeom prst="rect">
            <a:avLst/>
          </a:prstGeom>
          <a:noFill/>
          <a:ln w="9525">
            <a:noFill/>
            <a:miter lim="800000"/>
            <a:headEnd/>
            <a:tailEnd/>
          </a:ln>
          <a:effectLst/>
        </p:spPr>
        <p:txBody>
          <a:bodyPr vert="horz" wrap="square" lIns="425055" tIns="212530" rIns="425055" bIns="21253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292928" y="34989099"/>
            <a:ext cx="9144000" cy="2564210"/>
          </a:xfrm>
          <a:prstGeom prst="rect">
            <a:avLst/>
          </a:prstGeom>
          <a:noFill/>
          <a:ln w="9525">
            <a:noFill/>
            <a:miter lim="800000"/>
            <a:headEnd/>
            <a:tailEnd/>
          </a:ln>
          <a:effectLst/>
        </p:spPr>
        <p:txBody>
          <a:bodyPr vert="horz" wrap="square" lIns="425055" tIns="212530" rIns="425055" bIns="212530" numCol="1" anchor="t" anchorCtr="0" compatLnSpc="1">
            <a:prstTxWarp prst="textNoShape">
              <a:avLst/>
            </a:prstTxWarp>
          </a:bodyPr>
          <a:lstStyle>
            <a:lvl1pPr defTabSz="4247368">
              <a:defRPr sz="6700"/>
            </a:lvl1pPr>
          </a:lstStyle>
          <a:p>
            <a:endParaRPr lang="en-US"/>
          </a:p>
        </p:txBody>
      </p:sp>
      <p:sp>
        <p:nvSpPr>
          <p:cNvPr id="1029" name="Rectangle 5"/>
          <p:cNvSpPr>
            <a:spLocks noGrp="1" noChangeArrowheads="1"/>
          </p:cNvSpPr>
          <p:nvPr>
            <p:ph type="ftr" sz="quarter" idx="3"/>
          </p:nvPr>
        </p:nvSpPr>
        <p:spPr bwMode="auto">
          <a:xfrm>
            <a:off x="14995076" y="34989099"/>
            <a:ext cx="13901057" cy="2564210"/>
          </a:xfrm>
          <a:prstGeom prst="rect">
            <a:avLst/>
          </a:prstGeom>
          <a:noFill/>
          <a:ln w="9525">
            <a:noFill/>
            <a:miter lim="800000"/>
            <a:headEnd/>
            <a:tailEnd/>
          </a:ln>
          <a:effectLst/>
        </p:spPr>
        <p:txBody>
          <a:bodyPr vert="horz" wrap="square" lIns="425055" tIns="212530" rIns="425055" bIns="212530" numCol="1" anchor="t" anchorCtr="0" compatLnSpc="1">
            <a:prstTxWarp prst="textNoShape">
              <a:avLst/>
            </a:prstTxWarp>
          </a:bodyPr>
          <a:lstStyle>
            <a:lvl1pPr algn="ctr" defTabSz="4247368">
              <a:defRPr sz="6700"/>
            </a:lvl1pPr>
          </a:lstStyle>
          <a:p>
            <a:endParaRPr lang="en-US"/>
          </a:p>
        </p:txBody>
      </p:sp>
      <p:sp>
        <p:nvSpPr>
          <p:cNvPr id="1030" name="Rectangle 6"/>
          <p:cNvSpPr>
            <a:spLocks noGrp="1" noChangeArrowheads="1"/>
          </p:cNvSpPr>
          <p:nvPr>
            <p:ph type="sldNum" sz="quarter" idx="4"/>
          </p:nvPr>
        </p:nvSpPr>
        <p:spPr bwMode="auto">
          <a:xfrm>
            <a:off x="31454272" y="34989099"/>
            <a:ext cx="9144000" cy="2564210"/>
          </a:xfrm>
          <a:prstGeom prst="rect">
            <a:avLst/>
          </a:prstGeom>
          <a:noFill/>
          <a:ln w="9525">
            <a:noFill/>
            <a:miter lim="800000"/>
            <a:headEnd/>
            <a:tailEnd/>
          </a:ln>
          <a:effectLst/>
        </p:spPr>
        <p:txBody>
          <a:bodyPr vert="horz" wrap="square" lIns="425055" tIns="212530" rIns="425055" bIns="212530" numCol="1" anchor="t" anchorCtr="0" compatLnSpc="1">
            <a:prstTxWarp prst="textNoShape">
              <a:avLst/>
            </a:prstTxWarp>
          </a:bodyPr>
          <a:lstStyle>
            <a:lvl1pPr algn="r" defTabSz="4247368">
              <a:defRPr sz="6700"/>
            </a:lvl1pPr>
          </a:lstStyle>
          <a:p>
            <a:fld id="{C875C90D-5642-4915-AE58-8F0EA57C202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247368" rtl="0" eaLnBrk="0" fontAlgn="base" hangingPunct="0">
        <a:spcBef>
          <a:spcPct val="0"/>
        </a:spcBef>
        <a:spcAft>
          <a:spcPct val="0"/>
        </a:spcAft>
        <a:defRPr sz="20300">
          <a:solidFill>
            <a:schemeClr val="tx2"/>
          </a:solidFill>
          <a:latin typeface="+mj-lt"/>
          <a:ea typeface="+mj-ea"/>
          <a:cs typeface="+mj-cs"/>
        </a:defRPr>
      </a:lvl1pPr>
      <a:lvl2pPr algn="ctr" defTabSz="4247368" rtl="0" eaLnBrk="0" fontAlgn="base" hangingPunct="0">
        <a:spcBef>
          <a:spcPct val="0"/>
        </a:spcBef>
        <a:spcAft>
          <a:spcPct val="0"/>
        </a:spcAft>
        <a:defRPr sz="20300">
          <a:solidFill>
            <a:schemeClr val="tx2"/>
          </a:solidFill>
          <a:latin typeface="Times New Roman" pitchFamily="18" charset="0"/>
        </a:defRPr>
      </a:lvl2pPr>
      <a:lvl3pPr algn="ctr" defTabSz="4247368" rtl="0" eaLnBrk="0" fontAlgn="base" hangingPunct="0">
        <a:spcBef>
          <a:spcPct val="0"/>
        </a:spcBef>
        <a:spcAft>
          <a:spcPct val="0"/>
        </a:spcAft>
        <a:defRPr sz="20300">
          <a:solidFill>
            <a:schemeClr val="tx2"/>
          </a:solidFill>
          <a:latin typeface="Times New Roman" pitchFamily="18" charset="0"/>
        </a:defRPr>
      </a:lvl3pPr>
      <a:lvl4pPr algn="ctr" defTabSz="4247368" rtl="0" eaLnBrk="0" fontAlgn="base" hangingPunct="0">
        <a:spcBef>
          <a:spcPct val="0"/>
        </a:spcBef>
        <a:spcAft>
          <a:spcPct val="0"/>
        </a:spcAft>
        <a:defRPr sz="20300">
          <a:solidFill>
            <a:schemeClr val="tx2"/>
          </a:solidFill>
          <a:latin typeface="Times New Roman" pitchFamily="18" charset="0"/>
        </a:defRPr>
      </a:lvl4pPr>
      <a:lvl5pPr algn="ctr" defTabSz="4247368" rtl="0" eaLnBrk="0" fontAlgn="base" hangingPunct="0">
        <a:spcBef>
          <a:spcPct val="0"/>
        </a:spcBef>
        <a:spcAft>
          <a:spcPct val="0"/>
        </a:spcAft>
        <a:defRPr sz="20300">
          <a:solidFill>
            <a:schemeClr val="tx2"/>
          </a:solidFill>
          <a:latin typeface="Times New Roman" pitchFamily="18" charset="0"/>
        </a:defRPr>
      </a:lvl5pPr>
      <a:lvl6pPr marL="395615" algn="ctr" defTabSz="4247368" rtl="0" eaLnBrk="0" fontAlgn="base" hangingPunct="0">
        <a:spcBef>
          <a:spcPct val="0"/>
        </a:spcBef>
        <a:spcAft>
          <a:spcPct val="0"/>
        </a:spcAft>
        <a:defRPr sz="20300">
          <a:solidFill>
            <a:schemeClr val="tx2"/>
          </a:solidFill>
          <a:latin typeface="Times New Roman" pitchFamily="18" charset="0"/>
        </a:defRPr>
      </a:lvl6pPr>
      <a:lvl7pPr marL="791230" algn="ctr" defTabSz="4247368" rtl="0" eaLnBrk="0" fontAlgn="base" hangingPunct="0">
        <a:spcBef>
          <a:spcPct val="0"/>
        </a:spcBef>
        <a:spcAft>
          <a:spcPct val="0"/>
        </a:spcAft>
        <a:defRPr sz="20300">
          <a:solidFill>
            <a:schemeClr val="tx2"/>
          </a:solidFill>
          <a:latin typeface="Times New Roman" pitchFamily="18" charset="0"/>
        </a:defRPr>
      </a:lvl7pPr>
      <a:lvl8pPr marL="1186845" algn="ctr" defTabSz="4247368" rtl="0" eaLnBrk="0" fontAlgn="base" hangingPunct="0">
        <a:spcBef>
          <a:spcPct val="0"/>
        </a:spcBef>
        <a:spcAft>
          <a:spcPct val="0"/>
        </a:spcAft>
        <a:defRPr sz="20300">
          <a:solidFill>
            <a:schemeClr val="tx2"/>
          </a:solidFill>
          <a:latin typeface="Times New Roman" pitchFamily="18" charset="0"/>
        </a:defRPr>
      </a:lvl8pPr>
      <a:lvl9pPr marL="1582461" algn="ctr" defTabSz="4247368" rtl="0" eaLnBrk="0" fontAlgn="base" hangingPunct="0">
        <a:spcBef>
          <a:spcPct val="0"/>
        </a:spcBef>
        <a:spcAft>
          <a:spcPct val="0"/>
        </a:spcAft>
        <a:defRPr sz="20300">
          <a:solidFill>
            <a:schemeClr val="tx2"/>
          </a:solidFill>
          <a:latin typeface="Times New Roman" pitchFamily="18" charset="0"/>
        </a:defRPr>
      </a:lvl9pPr>
    </p:titleStyle>
    <p:bodyStyle>
      <a:lvl1pPr marL="1589329" indent="-1589329" algn="l" defTabSz="4247368" rtl="0" eaLnBrk="0" fontAlgn="base" hangingPunct="0">
        <a:spcBef>
          <a:spcPct val="20000"/>
        </a:spcBef>
        <a:spcAft>
          <a:spcPct val="0"/>
        </a:spcAft>
        <a:buChar char="•"/>
        <a:defRPr sz="15100">
          <a:solidFill>
            <a:schemeClr val="tx1"/>
          </a:solidFill>
          <a:latin typeface="+mn-lt"/>
          <a:ea typeface="+mn-ea"/>
          <a:cs typeface="+mn-cs"/>
        </a:defRPr>
      </a:lvl1pPr>
      <a:lvl2pPr marL="3452017" indent="-1324212" algn="l" defTabSz="4247368" rtl="0" eaLnBrk="0" fontAlgn="base" hangingPunct="0">
        <a:spcBef>
          <a:spcPct val="20000"/>
        </a:spcBef>
        <a:spcAft>
          <a:spcPct val="0"/>
        </a:spcAft>
        <a:buChar char="–"/>
        <a:defRPr sz="13000">
          <a:solidFill>
            <a:schemeClr val="tx1"/>
          </a:solidFill>
          <a:latin typeface="+mn-lt"/>
        </a:defRPr>
      </a:lvl2pPr>
      <a:lvl3pPr marL="5316079" indent="-1068710" algn="l" defTabSz="4247368" rtl="0" eaLnBrk="0" fontAlgn="base" hangingPunct="0">
        <a:spcBef>
          <a:spcPct val="20000"/>
        </a:spcBef>
        <a:spcAft>
          <a:spcPct val="0"/>
        </a:spcAft>
        <a:buChar char="•"/>
        <a:defRPr sz="10900">
          <a:solidFill>
            <a:schemeClr val="tx1"/>
          </a:solidFill>
          <a:latin typeface="+mn-lt"/>
        </a:defRPr>
      </a:lvl3pPr>
      <a:lvl4pPr marL="7435642" indent="-1060468" algn="l" defTabSz="4247368" rtl="0" eaLnBrk="0" fontAlgn="base" hangingPunct="0">
        <a:spcBef>
          <a:spcPct val="20000"/>
        </a:spcBef>
        <a:spcAft>
          <a:spcPct val="0"/>
        </a:spcAft>
        <a:buChar char="–"/>
        <a:defRPr sz="9400">
          <a:solidFill>
            <a:schemeClr val="tx1"/>
          </a:solidFill>
          <a:latin typeface="+mn-lt"/>
        </a:defRPr>
      </a:lvl4pPr>
      <a:lvl5pPr marL="9563447" indent="-1060468" algn="l" defTabSz="4247368" rtl="0" eaLnBrk="0" fontAlgn="base" hangingPunct="0">
        <a:spcBef>
          <a:spcPct val="20000"/>
        </a:spcBef>
        <a:spcAft>
          <a:spcPct val="0"/>
        </a:spcAft>
        <a:buChar char="»"/>
        <a:defRPr sz="9400">
          <a:solidFill>
            <a:schemeClr val="tx1"/>
          </a:solidFill>
          <a:latin typeface="+mn-lt"/>
        </a:defRPr>
      </a:lvl5pPr>
      <a:lvl6pPr marL="9959062" indent="-1060468" algn="l" defTabSz="4247368" rtl="0" eaLnBrk="0" fontAlgn="base" hangingPunct="0">
        <a:spcBef>
          <a:spcPct val="20000"/>
        </a:spcBef>
        <a:spcAft>
          <a:spcPct val="0"/>
        </a:spcAft>
        <a:buChar char="»"/>
        <a:defRPr sz="9400">
          <a:solidFill>
            <a:schemeClr val="tx1"/>
          </a:solidFill>
          <a:latin typeface="+mn-lt"/>
        </a:defRPr>
      </a:lvl6pPr>
      <a:lvl7pPr marL="10354677" indent="-1060468" algn="l" defTabSz="4247368" rtl="0" eaLnBrk="0" fontAlgn="base" hangingPunct="0">
        <a:spcBef>
          <a:spcPct val="20000"/>
        </a:spcBef>
        <a:spcAft>
          <a:spcPct val="0"/>
        </a:spcAft>
        <a:buChar char="»"/>
        <a:defRPr sz="9400">
          <a:solidFill>
            <a:schemeClr val="tx1"/>
          </a:solidFill>
          <a:latin typeface="+mn-lt"/>
        </a:defRPr>
      </a:lvl7pPr>
      <a:lvl8pPr marL="10750293" indent="-1060468" algn="l" defTabSz="4247368" rtl="0" eaLnBrk="0" fontAlgn="base" hangingPunct="0">
        <a:spcBef>
          <a:spcPct val="20000"/>
        </a:spcBef>
        <a:spcAft>
          <a:spcPct val="0"/>
        </a:spcAft>
        <a:buChar char="»"/>
        <a:defRPr sz="9400">
          <a:solidFill>
            <a:schemeClr val="tx1"/>
          </a:solidFill>
          <a:latin typeface="+mn-lt"/>
        </a:defRPr>
      </a:lvl8pPr>
      <a:lvl9pPr marL="11145908" indent="-1060468" algn="l" defTabSz="4247368" rtl="0" eaLnBrk="0" fontAlgn="base" hangingPunct="0">
        <a:spcBef>
          <a:spcPct val="20000"/>
        </a:spcBef>
        <a:spcAft>
          <a:spcPct val="0"/>
        </a:spcAft>
        <a:buChar char="»"/>
        <a:defRPr sz="9400">
          <a:solidFill>
            <a:schemeClr val="tx1"/>
          </a:solidFill>
          <a:latin typeface="+mn-lt"/>
        </a:defRPr>
      </a:lvl9pPr>
    </p:bodyStyle>
    <p:otherStyle>
      <a:defPPr>
        <a:defRPr lang="en-US"/>
      </a:defPPr>
      <a:lvl1pPr marL="0" algn="l" defTabSz="791230" rtl="0" eaLnBrk="1" latinLnBrk="0" hangingPunct="1">
        <a:defRPr sz="1600" kern="1200">
          <a:solidFill>
            <a:schemeClr val="tx1"/>
          </a:solidFill>
          <a:latin typeface="+mn-lt"/>
          <a:ea typeface="+mn-ea"/>
          <a:cs typeface="+mn-cs"/>
        </a:defRPr>
      </a:lvl1pPr>
      <a:lvl2pPr marL="395615" algn="l" defTabSz="791230" rtl="0" eaLnBrk="1" latinLnBrk="0" hangingPunct="1">
        <a:defRPr sz="1600" kern="1200">
          <a:solidFill>
            <a:schemeClr val="tx1"/>
          </a:solidFill>
          <a:latin typeface="+mn-lt"/>
          <a:ea typeface="+mn-ea"/>
          <a:cs typeface="+mn-cs"/>
        </a:defRPr>
      </a:lvl2pPr>
      <a:lvl3pPr marL="791230" algn="l" defTabSz="791230" rtl="0" eaLnBrk="1" latinLnBrk="0" hangingPunct="1">
        <a:defRPr sz="1600" kern="1200">
          <a:solidFill>
            <a:schemeClr val="tx1"/>
          </a:solidFill>
          <a:latin typeface="+mn-lt"/>
          <a:ea typeface="+mn-ea"/>
          <a:cs typeface="+mn-cs"/>
        </a:defRPr>
      </a:lvl3pPr>
      <a:lvl4pPr marL="1186845" algn="l" defTabSz="791230" rtl="0" eaLnBrk="1" latinLnBrk="0" hangingPunct="1">
        <a:defRPr sz="1600" kern="1200">
          <a:solidFill>
            <a:schemeClr val="tx1"/>
          </a:solidFill>
          <a:latin typeface="+mn-lt"/>
          <a:ea typeface="+mn-ea"/>
          <a:cs typeface="+mn-cs"/>
        </a:defRPr>
      </a:lvl4pPr>
      <a:lvl5pPr marL="1582461" algn="l" defTabSz="791230" rtl="0" eaLnBrk="1" latinLnBrk="0" hangingPunct="1">
        <a:defRPr sz="1600" kern="1200">
          <a:solidFill>
            <a:schemeClr val="tx1"/>
          </a:solidFill>
          <a:latin typeface="+mn-lt"/>
          <a:ea typeface="+mn-ea"/>
          <a:cs typeface="+mn-cs"/>
        </a:defRPr>
      </a:lvl5pPr>
      <a:lvl6pPr marL="1978076" algn="l" defTabSz="791230" rtl="0" eaLnBrk="1" latinLnBrk="0" hangingPunct="1">
        <a:defRPr sz="1600" kern="1200">
          <a:solidFill>
            <a:schemeClr val="tx1"/>
          </a:solidFill>
          <a:latin typeface="+mn-lt"/>
          <a:ea typeface="+mn-ea"/>
          <a:cs typeface="+mn-cs"/>
        </a:defRPr>
      </a:lvl6pPr>
      <a:lvl7pPr marL="2373691" algn="l" defTabSz="791230" rtl="0" eaLnBrk="1" latinLnBrk="0" hangingPunct="1">
        <a:defRPr sz="1600" kern="1200">
          <a:solidFill>
            <a:schemeClr val="tx1"/>
          </a:solidFill>
          <a:latin typeface="+mn-lt"/>
          <a:ea typeface="+mn-ea"/>
          <a:cs typeface="+mn-cs"/>
        </a:defRPr>
      </a:lvl7pPr>
      <a:lvl8pPr marL="2769306" algn="l" defTabSz="791230" rtl="0" eaLnBrk="1" latinLnBrk="0" hangingPunct="1">
        <a:defRPr sz="1600" kern="1200">
          <a:solidFill>
            <a:schemeClr val="tx1"/>
          </a:solidFill>
          <a:latin typeface="+mn-lt"/>
          <a:ea typeface="+mn-ea"/>
          <a:cs typeface="+mn-cs"/>
        </a:defRPr>
      </a:lvl8pPr>
      <a:lvl9pPr marL="3164921" algn="l" defTabSz="791230"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png"/><Relationship Id="rId18" Type="http://schemas.openxmlformats.org/officeDocument/2006/relationships/image" Target="../media/image14.png"/><Relationship Id="rId3" Type="http://schemas.openxmlformats.org/officeDocument/2006/relationships/notesSlide" Target="../notesSlides/notesSlide1.xml"/><Relationship Id="rId7" Type="http://schemas.openxmlformats.org/officeDocument/2006/relationships/image" Target="../media/image3.jpeg"/><Relationship Id="rId12" Type="http://schemas.openxmlformats.org/officeDocument/2006/relationships/image" Target="../media/image8.jpg"/><Relationship Id="rId17" Type="http://schemas.openxmlformats.org/officeDocument/2006/relationships/image" Target="../media/image13.png"/><Relationship Id="rId2" Type="http://schemas.openxmlformats.org/officeDocument/2006/relationships/slideLayout" Target="../slideLayouts/slideLayout12.xml"/><Relationship Id="rId16" Type="http://schemas.openxmlformats.org/officeDocument/2006/relationships/image" Target="../media/image12.png"/><Relationship Id="rId1" Type="http://schemas.openxmlformats.org/officeDocument/2006/relationships/vmlDrawing" Target="../drawings/vmlDrawing1.vml"/><Relationship Id="rId6" Type="http://schemas.openxmlformats.org/officeDocument/2006/relationships/image" Target="../media/image2.png"/><Relationship Id="rId11" Type="http://schemas.openxmlformats.org/officeDocument/2006/relationships/image" Target="../media/image7.jpg"/><Relationship Id="rId5" Type="http://schemas.openxmlformats.org/officeDocument/2006/relationships/image" Target="../media/image1.wmf"/><Relationship Id="rId15" Type="http://schemas.openxmlformats.org/officeDocument/2006/relationships/image" Target="../media/image11.png"/><Relationship Id="rId10" Type="http://schemas.openxmlformats.org/officeDocument/2006/relationships/image" Target="../media/image6.jpg"/><Relationship Id="rId4" Type="http://schemas.openxmlformats.org/officeDocument/2006/relationships/oleObject" Target="../embeddings/Microsoft_Word_97_-_2003_Document1.doc"/><Relationship Id="rId9" Type="http://schemas.openxmlformats.org/officeDocument/2006/relationships/image" Target="../media/image5.png"/><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6" name="Object 8"/>
          <p:cNvGraphicFramePr>
            <a:graphicFrameLocks noChangeAspect="1"/>
          </p:cNvGraphicFramePr>
          <p:nvPr/>
        </p:nvGraphicFramePr>
        <p:xfrm flipH="1">
          <a:off x="14630401" y="4972050"/>
          <a:ext cx="200024" cy="204192"/>
        </p:xfrm>
        <a:graphic>
          <a:graphicData uri="http://schemas.openxmlformats.org/presentationml/2006/ole">
            <mc:AlternateContent xmlns:mc="http://schemas.openxmlformats.org/markup-compatibility/2006">
              <mc:Choice xmlns:v="urn:schemas-microsoft-com:vml" Requires="v">
                <p:oleObj spid="_x0000_s2962" name="Document" r:id="rId4" imgW="11796120" imgH="11796120" progId="Word.Document.8">
                  <p:embed/>
                </p:oleObj>
              </mc:Choice>
              <mc:Fallback>
                <p:oleObj name="Document" r:id="rId4" imgW="11796120" imgH="11796120" progId="Word.Document.8">
                  <p:embed/>
                  <p:pic>
                    <p:nvPicPr>
                      <p:cNvPr id="0"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14630401" y="4972050"/>
                        <a:ext cx="200024" cy="2041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8" name="Text Box 10"/>
          <p:cNvSpPr txBox="1">
            <a:spLocks noChangeArrowheads="1"/>
          </p:cNvSpPr>
          <p:nvPr/>
        </p:nvSpPr>
        <p:spPr bwMode="auto">
          <a:xfrm>
            <a:off x="9697754" y="1066800"/>
            <a:ext cx="24330991" cy="2071629"/>
          </a:xfrm>
          <a:prstGeom prst="rect">
            <a:avLst/>
          </a:prstGeom>
          <a:noFill/>
          <a:ln w="9525">
            <a:noFill/>
            <a:miter lim="800000"/>
            <a:headEnd/>
            <a:tailEnd/>
          </a:ln>
          <a:effectLst/>
        </p:spPr>
        <p:txBody>
          <a:bodyPr wrap="square" lIns="90714" tIns="45357" rIns="90714" bIns="45357">
            <a:spAutoFit/>
          </a:bodyPr>
          <a:lstStyle/>
          <a:p>
            <a:pPr algn="ctr" defTabSz="910739">
              <a:spcBef>
                <a:spcPts val="519"/>
              </a:spcBef>
              <a:spcAft>
                <a:spcPts val="519"/>
              </a:spcAft>
            </a:pPr>
            <a:r>
              <a:rPr lang="en-US" sz="4000" b="1" dirty="0" smtClean="0">
                <a:latin typeface="Arial" pitchFamily="34" charset="0"/>
                <a:cs typeface="Arial" pitchFamily="34" charset="0"/>
              </a:rPr>
              <a:t>Thomas Phillips and Celine Bonfils </a:t>
            </a:r>
            <a:endParaRPr lang="en-US" sz="4000" b="1" dirty="0">
              <a:latin typeface="Arial" pitchFamily="34" charset="0"/>
              <a:cs typeface="Arial" pitchFamily="34" charset="0"/>
            </a:endParaRPr>
          </a:p>
          <a:p>
            <a:pPr algn="ctr" defTabSz="910739">
              <a:spcBef>
                <a:spcPts val="519"/>
              </a:spcBef>
              <a:spcAft>
                <a:spcPts val="519"/>
              </a:spcAft>
            </a:pPr>
            <a:r>
              <a:rPr lang="en-US" sz="3600" b="1" dirty="0" smtClean="0">
                <a:solidFill>
                  <a:srgbClr val="3366FF"/>
                </a:solidFill>
                <a:latin typeface="Arial" pitchFamily="34" charset="0"/>
                <a:cs typeface="Arial" pitchFamily="34" charset="0"/>
              </a:rPr>
              <a:t>Program for Climate Model Diagnosis and </a:t>
            </a:r>
            <a:r>
              <a:rPr lang="en-US" sz="3600" b="1" dirty="0" err="1" smtClean="0">
                <a:solidFill>
                  <a:srgbClr val="3366FF"/>
                </a:solidFill>
                <a:latin typeface="Arial" pitchFamily="34" charset="0"/>
                <a:cs typeface="Arial" pitchFamily="34" charset="0"/>
              </a:rPr>
              <a:t>Intercomparison</a:t>
            </a:r>
            <a:r>
              <a:rPr lang="en-US" sz="3600" b="1" dirty="0" smtClean="0">
                <a:solidFill>
                  <a:srgbClr val="3366FF"/>
                </a:solidFill>
                <a:latin typeface="Arial" pitchFamily="34" charset="0"/>
                <a:cs typeface="Arial" pitchFamily="34" charset="0"/>
              </a:rPr>
              <a:t> (PCMDI)  </a:t>
            </a:r>
            <a:endParaRPr lang="en-US" sz="3600" b="1" dirty="0">
              <a:solidFill>
                <a:srgbClr val="3366FF"/>
              </a:solidFill>
              <a:latin typeface="Arial" pitchFamily="34" charset="0"/>
              <a:cs typeface="Arial" pitchFamily="34" charset="0"/>
            </a:endParaRPr>
          </a:p>
          <a:p>
            <a:pPr algn="ctr" defTabSz="910739">
              <a:spcBef>
                <a:spcPts val="519"/>
              </a:spcBef>
              <a:spcAft>
                <a:spcPts val="519"/>
              </a:spcAft>
            </a:pPr>
            <a:r>
              <a:rPr lang="en-US" sz="3600" b="1" dirty="0">
                <a:solidFill>
                  <a:srgbClr val="3366FF"/>
                </a:solidFill>
                <a:latin typeface="Arial" pitchFamily="34" charset="0"/>
                <a:cs typeface="Arial" pitchFamily="34" charset="0"/>
              </a:rPr>
              <a:t>Lawrence Livermore National </a:t>
            </a:r>
            <a:r>
              <a:rPr lang="en-US" sz="3600" b="1" dirty="0" smtClean="0">
                <a:solidFill>
                  <a:srgbClr val="3366FF"/>
                </a:solidFill>
                <a:latin typeface="Arial" pitchFamily="34" charset="0"/>
                <a:cs typeface="Arial" pitchFamily="34" charset="0"/>
              </a:rPr>
              <a:t>Laboratory </a:t>
            </a:r>
          </a:p>
        </p:txBody>
      </p:sp>
      <p:sp>
        <p:nvSpPr>
          <p:cNvPr id="2061" name="Text Box 13"/>
          <p:cNvSpPr txBox="1">
            <a:spLocks noChangeArrowheads="1"/>
          </p:cNvSpPr>
          <p:nvPr/>
        </p:nvSpPr>
        <p:spPr bwMode="auto">
          <a:xfrm>
            <a:off x="338522" y="171451"/>
            <a:ext cx="43016556" cy="1107263"/>
          </a:xfrm>
          <a:prstGeom prst="rect">
            <a:avLst/>
          </a:prstGeom>
          <a:noFill/>
          <a:ln w="9525">
            <a:noFill/>
            <a:miter lim="800000"/>
            <a:headEnd/>
            <a:tailEnd/>
          </a:ln>
          <a:effectLst/>
        </p:spPr>
        <p:txBody>
          <a:bodyPr wrap="square" lIns="90714" tIns="45357" rIns="90714" bIns="45357">
            <a:spAutoFit/>
          </a:bodyPr>
          <a:lstStyle/>
          <a:p>
            <a:pPr algn="ctr" defTabSz="910739"/>
            <a:r>
              <a:rPr lang="en-US" sz="6200" b="1" dirty="0">
                <a:solidFill>
                  <a:srgbClr val="000000"/>
                </a:solidFill>
                <a:latin typeface="Arial"/>
                <a:ea typeface="Arial Unicode MS" pitchFamily="34" charset="-128"/>
                <a:cs typeface="Arial Unicode MS" pitchFamily="34" charset="-128"/>
              </a:rPr>
              <a:t> </a:t>
            </a:r>
            <a:r>
              <a:rPr lang="en-US" sz="6600" b="1">
                <a:solidFill>
                  <a:srgbClr val="000000"/>
                </a:solidFill>
                <a:latin typeface="Arial Unicode MS" pitchFamily="34" charset="-128"/>
                <a:ea typeface="Arial Unicode MS" pitchFamily="34" charset="-128"/>
                <a:cs typeface="Arial Unicode MS" pitchFamily="34" charset="-128"/>
              </a:rPr>
              <a:t> </a:t>
            </a:r>
            <a:r>
              <a:rPr lang="en-US" altLang="zh-CN" sz="6600" b="1" smtClean="0">
                <a:solidFill>
                  <a:srgbClr val="3366FF"/>
                </a:solidFill>
                <a:effectLst>
                  <a:outerShdw blurRad="38100" dist="38100" dir="2700000" algn="tl">
                    <a:srgbClr val="000000"/>
                  </a:outerShdw>
                </a:effectLst>
                <a:latin typeface="Arial" pitchFamily="34" charset="0"/>
                <a:ea typeface="SimSun" pitchFamily="2" charset="-122"/>
                <a:cs typeface="Arial" pitchFamily="34" charset="0"/>
              </a:rPr>
              <a:t>Evaluating </a:t>
            </a:r>
            <a:r>
              <a:rPr lang="en-US" altLang="zh-CN" sz="6600" b="1" dirty="0" smtClean="0">
                <a:solidFill>
                  <a:srgbClr val="3366FF"/>
                </a:solidFill>
                <a:effectLst>
                  <a:outerShdw blurRad="38100" dist="38100" dir="2700000" algn="tl">
                    <a:srgbClr val="000000"/>
                  </a:outerShdw>
                </a:effectLst>
                <a:latin typeface="Arial" pitchFamily="34" charset="0"/>
                <a:ea typeface="SimSun" pitchFamily="2" charset="-122"/>
                <a:cs typeface="Arial" pitchFamily="34" charset="0"/>
              </a:rPr>
              <a:t>CMIP Simulations of Historical Continental Climate Using </a:t>
            </a:r>
            <a:r>
              <a:rPr lang="en-US" altLang="zh-CN" sz="6600" b="1" dirty="0" err="1" smtClean="0">
                <a:solidFill>
                  <a:srgbClr val="3366FF"/>
                </a:solidFill>
                <a:effectLst>
                  <a:outerShdw blurRad="38100" dist="38100" dir="2700000" algn="tl">
                    <a:srgbClr val="000000"/>
                  </a:outerShdw>
                </a:effectLst>
                <a:latin typeface="Arial" pitchFamily="34" charset="0"/>
                <a:ea typeface="SimSun" pitchFamily="2" charset="-122"/>
                <a:cs typeface="Arial" pitchFamily="34" charset="0"/>
              </a:rPr>
              <a:t>Koeppen</a:t>
            </a:r>
            <a:r>
              <a:rPr lang="en-US" altLang="zh-CN" sz="6600" b="1" dirty="0" smtClean="0">
                <a:solidFill>
                  <a:srgbClr val="3366FF"/>
                </a:solidFill>
                <a:effectLst>
                  <a:outerShdw blurRad="38100" dist="38100" dir="2700000" algn="tl">
                    <a:srgbClr val="000000"/>
                  </a:outerShdw>
                </a:effectLst>
                <a:latin typeface="Arial" pitchFamily="34" charset="0"/>
                <a:ea typeface="SimSun" pitchFamily="2" charset="-122"/>
                <a:cs typeface="Arial" pitchFamily="34" charset="0"/>
              </a:rPr>
              <a:t> Bioclimatic Metrics</a:t>
            </a:r>
          </a:p>
        </p:txBody>
      </p:sp>
      <p:sp>
        <p:nvSpPr>
          <p:cNvPr id="2065" name="Text Box 17"/>
          <p:cNvSpPr txBox="1">
            <a:spLocks noChangeArrowheads="1"/>
          </p:cNvSpPr>
          <p:nvPr/>
        </p:nvSpPr>
        <p:spPr bwMode="auto">
          <a:xfrm flipV="1">
            <a:off x="130627" y="3061335"/>
            <a:ext cx="43891200" cy="337821"/>
          </a:xfrm>
          <a:prstGeom prst="rect">
            <a:avLst/>
          </a:prstGeom>
          <a:gradFill rotWithShape="0">
            <a:gsLst>
              <a:gs pos="0">
                <a:srgbClr val="0000FF"/>
              </a:gs>
              <a:gs pos="100000">
                <a:srgbClr val="FFFFFF"/>
              </a:gs>
            </a:gsLst>
            <a:lin ang="5400000" scaled="1"/>
          </a:gradFill>
          <a:ln w="9525">
            <a:noFill/>
            <a:miter lim="800000"/>
            <a:headEnd/>
            <a:tailEnd/>
          </a:ln>
          <a:effectLst/>
        </p:spPr>
        <p:txBody>
          <a:bodyPr wrap="square" lIns="90714" tIns="45357" rIns="90714" bIns="45357">
            <a:spAutoFit/>
          </a:bodyPr>
          <a:lstStyle/>
          <a:p>
            <a:pPr defTabSz="910739"/>
            <a:r>
              <a:rPr lang="en-US" sz="1600" b="1" dirty="0"/>
              <a:t>____________________________________________________________________________________________________________________________________________________________________</a:t>
            </a:r>
            <a:endParaRPr lang="en-US" sz="1600" dirty="0"/>
          </a:p>
        </p:txBody>
      </p:sp>
      <p:sp>
        <p:nvSpPr>
          <p:cNvPr id="2074" name="Text Box 26"/>
          <p:cNvSpPr txBox="1">
            <a:spLocks noChangeArrowheads="1"/>
          </p:cNvSpPr>
          <p:nvPr/>
        </p:nvSpPr>
        <p:spPr bwMode="auto">
          <a:xfrm>
            <a:off x="1875065" y="24736431"/>
            <a:ext cx="183264" cy="491709"/>
          </a:xfrm>
          <a:prstGeom prst="rect">
            <a:avLst/>
          </a:prstGeom>
          <a:noFill/>
          <a:ln w="9525">
            <a:noFill/>
            <a:miter lim="800000"/>
            <a:headEnd/>
            <a:tailEnd/>
          </a:ln>
          <a:effectLst/>
        </p:spPr>
        <p:txBody>
          <a:bodyPr wrap="none" lIns="90714" tIns="45357" rIns="90714" bIns="45357">
            <a:spAutoFit/>
          </a:bodyPr>
          <a:lstStyle/>
          <a:p>
            <a:pPr defTabSz="910739"/>
            <a:endParaRPr lang="en-US" sz="2600" dirty="0"/>
          </a:p>
        </p:txBody>
      </p:sp>
      <p:sp>
        <p:nvSpPr>
          <p:cNvPr id="2153" name="Rectangle 105"/>
          <p:cNvSpPr>
            <a:spLocks noChangeArrowheads="1"/>
          </p:cNvSpPr>
          <p:nvPr/>
        </p:nvSpPr>
        <p:spPr bwMode="auto">
          <a:xfrm>
            <a:off x="16430626" y="15690371"/>
            <a:ext cx="183264" cy="491709"/>
          </a:xfrm>
          <a:prstGeom prst="rect">
            <a:avLst/>
          </a:prstGeom>
          <a:noFill/>
          <a:ln w="9525">
            <a:noFill/>
            <a:miter lim="800000"/>
            <a:headEnd/>
            <a:tailEnd/>
          </a:ln>
          <a:effectLst/>
        </p:spPr>
        <p:txBody>
          <a:bodyPr wrap="none" lIns="90714" tIns="45357" rIns="90714" bIns="45357">
            <a:spAutoFit/>
          </a:bodyPr>
          <a:lstStyle/>
          <a:p>
            <a:pPr defTabSz="910739"/>
            <a:endParaRPr lang="en-US" sz="2600" b="1" u="sng" dirty="0"/>
          </a:p>
        </p:txBody>
      </p:sp>
      <p:sp>
        <p:nvSpPr>
          <p:cNvPr id="2201" name="Text Box 153"/>
          <p:cNvSpPr txBox="1">
            <a:spLocks noChangeArrowheads="1"/>
          </p:cNvSpPr>
          <p:nvPr/>
        </p:nvSpPr>
        <p:spPr bwMode="auto">
          <a:xfrm>
            <a:off x="3495676" y="30777464"/>
            <a:ext cx="183264" cy="491709"/>
          </a:xfrm>
          <a:prstGeom prst="rect">
            <a:avLst/>
          </a:prstGeom>
          <a:noFill/>
          <a:ln w="9525">
            <a:noFill/>
            <a:miter lim="800000"/>
            <a:headEnd/>
            <a:tailEnd/>
          </a:ln>
          <a:effectLst/>
        </p:spPr>
        <p:txBody>
          <a:bodyPr wrap="none" lIns="90714" tIns="45357" rIns="90714" bIns="45357">
            <a:spAutoFit/>
          </a:bodyPr>
          <a:lstStyle/>
          <a:p>
            <a:pPr defTabSz="910739"/>
            <a:endParaRPr lang="en-US" sz="2600" dirty="0"/>
          </a:p>
        </p:txBody>
      </p:sp>
      <p:sp>
        <p:nvSpPr>
          <p:cNvPr id="2504" name="Text Box 456"/>
          <p:cNvSpPr txBox="1">
            <a:spLocks noChangeArrowheads="1"/>
          </p:cNvSpPr>
          <p:nvPr/>
        </p:nvSpPr>
        <p:spPr bwMode="auto">
          <a:xfrm flipV="1">
            <a:off x="0" y="36775707"/>
            <a:ext cx="43891200" cy="337821"/>
          </a:xfrm>
          <a:prstGeom prst="rect">
            <a:avLst/>
          </a:prstGeom>
          <a:gradFill rotWithShape="0">
            <a:gsLst>
              <a:gs pos="0">
                <a:srgbClr val="0000FF"/>
              </a:gs>
              <a:gs pos="100000">
                <a:srgbClr val="FFFFFF"/>
              </a:gs>
            </a:gsLst>
            <a:lin ang="5400000" scaled="1"/>
          </a:gradFill>
          <a:ln w="9525">
            <a:noFill/>
            <a:miter lim="800000"/>
            <a:headEnd/>
            <a:tailEnd/>
          </a:ln>
          <a:effectLst/>
        </p:spPr>
        <p:txBody>
          <a:bodyPr wrap="square" lIns="90714" tIns="45357" rIns="90714" bIns="45357">
            <a:spAutoFit/>
          </a:bodyPr>
          <a:lstStyle/>
          <a:p>
            <a:pPr defTabSz="910739"/>
            <a:r>
              <a:rPr lang="en-US" sz="1600" b="1" dirty="0"/>
              <a:t>____________________________________________________________________________________________________________________________________________________________________</a:t>
            </a:r>
            <a:endParaRPr lang="en-US" sz="1600" dirty="0"/>
          </a:p>
        </p:txBody>
      </p:sp>
      <p:pic>
        <p:nvPicPr>
          <p:cNvPr id="2506" name="Picture 458" descr="llnl_yb"/>
          <p:cNvPicPr preferRelativeResize="0">
            <a:picLocks noChangeArrowheads="1"/>
          </p:cNvPicPr>
          <p:nvPr/>
        </p:nvPicPr>
        <p:blipFill>
          <a:blip r:embed="rId6" cstate="print"/>
          <a:srcRect/>
          <a:stretch>
            <a:fillRect/>
          </a:stretch>
        </p:blipFill>
        <p:spPr bwMode="auto">
          <a:xfrm>
            <a:off x="42291000" y="37176076"/>
            <a:ext cx="1431234" cy="1028700"/>
          </a:xfrm>
          <a:prstGeom prst="rect">
            <a:avLst/>
          </a:prstGeom>
          <a:noFill/>
        </p:spPr>
      </p:pic>
      <p:sp>
        <p:nvSpPr>
          <p:cNvPr id="2624" name="Text Box 576"/>
          <p:cNvSpPr txBox="1">
            <a:spLocks noChangeArrowheads="1"/>
          </p:cNvSpPr>
          <p:nvPr/>
        </p:nvSpPr>
        <p:spPr bwMode="auto">
          <a:xfrm>
            <a:off x="4389121" y="37253593"/>
            <a:ext cx="37728428" cy="922607"/>
          </a:xfrm>
          <a:prstGeom prst="rect">
            <a:avLst/>
          </a:prstGeom>
          <a:noFill/>
          <a:ln w="9525">
            <a:noFill/>
            <a:miter lim="800000"/>
            <a:headEnd/>
            <a:tailEnd/>
          </a:ln>
          <a:effectLst/>
        </p:spPr>
        <p:txBody>
          <a:bodyPr wrap="square" lIns="90722" tIns="45362" rIns="90722" bIns="45362">
            <a:spAutoFit/>
          </a:bodyPr>
          <a:lstStyle/>
          <a:p>
            <a:pPr algn="just" defTabSz="906618" eaLnBrk="1" hangingPunct="1">
              <a:spcBef>
                <a:spcPts val="600"/>
              </a:spcBef>
            </a:pPr>
            <a:r>
              <a:rPr lang="en-US" sz="1800" dirty="0" smtClean="0">
                <a:ln w="12700">
                  <a:solidFill>
                    <a:schemeClr val="tx1"/>
                  </a:solidFill>
                </a:ln>
                <a:latin typeface="Arial" pitchFamily="34" charset="0"/>
                <a:ea typeface="Arial Unicode MS" pitchFamily="34" charset="-128"/>
                <a:cs typeface="Arial" pitchFamily="34" charset="0"/>
              </a:rPr>
              <a:t>ACKNOWLEGMENTS: We acknowledge the World Climate Research </a:t>
            </a:r>
            <a:r>
              <a:rPr lang="en-US" sz="1800" dirty="0" err="1" smtClean="0">
                <a:ln w="12700">
                  <a:solidFill>
                    <a:schemeClr val="tx1"/>
                  </a:solidFill>
                </a:ln>
                <a:latin typeface="Arial" pitchFamily="34" charset="0"/>
                <a:ea typeface="Arial Unicode MS" pitchFamily="34" charset="-128"/>
                <a:cs typeface="Arial" pitchFamily="34" charset="0"/>
              </a:rPr>
              <a:t>Programme’s</a:t>
            </a:r>
            <a:r>
              <a:rPr lang="en-US" sz="1800" dirty="0" smtClean="0">
                <a:ln w="12700">
                  <a:solidFill>
                    <a:schemeClr val="tx1"/>
                  </a:solidFill>
                </a:ln>
                <a:latin typeface="Arial" pitchFamily="34" charset="0"/>
                <a:ea typeface="Arial Unicode MS" pitchFamily="34" charset="-128"/>
                <a:cs typeface="Arial" pitchFamily="34" charset="0"/>
              </a:rPr>
              <a:t> Working Group on Coupled Modeling, which is responsible for CMIP, and we thank the climate modeling groups listed above for producing and making available their model output. For CMIP, the Program for Climate Model Diagnosis and </a:t>
            </a:r>
            <a:r>
              <a:rPr lang="en-US" sz="1800" dirty="0" err="1" smtClean="0">
                <a:ln w="12700">
                  <a:solidFill>
                    <a:schemeClr val="tx1"/>
                  </a:solidFill>
                </a:ln>
                <a:latin typeface="Arial" pitchFamily="34" charset="0"/>
                <a:ea typeface="Arial Unicode MS" pitchFamily="34" charset="-128"/>
                <a:cs typeface="Arial" pitchFamily="34" charset="0"/>
              </a:rPr>
              <a:t>Intercomparison</a:t>
            </a:r>
            <a:r>
              <a:rPr lang="en-US" sz="1800" dirty="0" smtClean="0">
                <a:ln w="12700">
                  <a:solidFill>
                    <a:schemeClr val="tx1"/>
                  </a:solidFill>
                </a:ln>
                <a:latin typeface="Arial" pitchFamily="34" charset="0"/>
                <a:ea typeface="Arial Unicode MS" pitchFamily="34" charset="-128"/>
                <a:cs typeface="Arial" pitchFamily="34" charset="0"/>
              </a:rPr>
              <a:t> (</a:t>
            </a:r>
            <a:r>
              <a:rPr lang="en-US" sz="1800" dirty="0" smtClean="0">
                <a:ln w="12700">
                  <a:solidFill>
                    <a:schemeClr val="tx1"/>
                  </a:solidFill>
                </a:ln>
                <a:latin typeface="Arial" pitchFamily="34" charset="0"/>
                <a:cs typeface="Arial" pitchFamily="34" charset="0"/>
              </a:rPr>
              <a:t>PCMDI) provides coordinating support and has led development of software infrastructure in partnership with the Global Organization for Earth System Science Portals. PCMDI is funded by the U.S</a:t>
            </a:r>
            <a:r>
              <a:rPr lang="en-US" sz="1800" dirty="0">
                <a:ln w="12700">
                  <a:solidFill>
                    <a:schemeClr val="tx1"/>
                  </a:solidFill>
                </a:ln>
                <a:latin typeface="Arial" pitchFamily="34" charset="0"/>
                <a:cs typeface="Arial" pitchFamily="34" charset="0"/>
              </a:rPr>
              <a:t>. Department of </a:t>
            </a:r>
            <a:r>
              <a:rPr lang="en-US" sz="1800" dirty="0" smtClean="0">
                <a:ln w="12700">
                  <a:solidFill>
                    <a:schemeClr val="tx1"/>
                  </a:solidFill>
                </a:ln>
                <a:latin typeface="Arial" pitchFamily="34" charset="0"/>
                <a:cs typeface="Arial" pitchFamily="34" charset="0"/>
              </a:rPr>
              <a:t>Energy Office of Science’s Regional and Global Climate Modeling Program, and conducts its work at Lawrence </a:t>
            </a:r>
            <a:r>
              <a:rPr lang="en-US" sz="1800" dirty="0">
                <a:ln w="12700">
                  <a:solidFill>
                    <a:schemeClr val="tx1"/>
                  </a:solidFill>
                </a:ln>
                <a:latin typeface="Arial" pitchFamily="34" charset="0"/>
                <a:cs typeface="Arial" pitchFamily="34" charset="0"/>
              </a:rPr>
              <a:t>Livermore National Laboratory under </a:t>
            </a:r>
            <a:r>
              <a:rPr lang="en-US" sz="1800" dirty="0" smtClean="0">
                <a:ln w="12700">
                  <a:solidFill>
                    <a:schemeClr val="tx1"/>
                  </a:solidFill>
                </a:ln>
                <a:latin typeface="Arial" pitchFamily="34" charset="0"/>
                <a:cs typeface="Arial" pitchFamily="34" charset="0"/>
              </a:rPr>
              <a:t>general contract </a:t>
            </a:r>
            <a:r>
              <a:rPr lang="en-US" sz="1800" dirty="0" smtClean="0">
                <a:ln w="12700">
                  <a:solidFill>
                    <a:schemeClr val="tx1"/>
                  </a:solidFill>
                </a:ln>
                <a:latin typeface="Arial" pitchFamily="34" charset="0"/>
                <a:ea typeface="Arial Unicode MS" pitchFamily="34" charset="-128"/>
                <a:cs typeface="Arial" pitchFamily="34" charset="0"/>
              </a:rPr>
              <a:t>DE-AC52-07NA27344. </a:t>
            </a:r>
            <a:r>
              <a:rPr lang="en-US" sz="1800" dirty="0" smtClean="0">
                <a:ln w="12700">
                  <a:solidFill>
                    <a:schemeClr val="tx1"/>
                  </a:solidFill>
                </a:ln>
                <a:latin typeface="Arial" pitchFamily="34" charset="0"/>
                <a:cs typeface="Arial" pitchFamily="34" charset="0"/>
              </a:rPr>
              <a:t>	</a:t>
            </a:r>
            <a:endParaRPr lang="en-US" sz="1800" dirty="0">
              <a:ln w="12700">
                <a:solidFill>
                  <a:schemeClr val="tx1"/>
                </a:solidFill>
              </a:ln>
              <a:latin typeface="Arial" pitchFamily="34" charset="0"/>
              <a:cs typeface="Arial" pitchFamily="34" charset="0"/>
            </a:endParaRPr>
          </a:p>
        </p:txBody>
      </p:sp>
      <p:sp>
        <p:nvSpPr>
          <p:cNvPr id="2625" name="Rectangle 577"/>
          <p:cNvSpPr>
            <a:spLocks noChangeArrowheads="1"/>
          </p:cNvSpPr>
          <p:nvPr/>
        </p:nvSpPr>
        <p:spPr bwMode="auto">
          <a:xfrm>
            <a:off x="0" y="6909958"/>
            <a:ext cx="14630400" cy="7419108"/>
          </a:xfrm>
          <a:prstGeom prst="rect">
            <a:avLst/>
          </a:prstGeom>
          <a:noFill/>
          <a:ln w="0">
            <a:noFill/>
            <a:miter lim="800000"/>
            <a:headEnd/>
            <a:tailEnd/>
          </a:ln>
          <a:effectLst/>
        </p:spPr>
        <p:txBody>
          <a:bodyPr lIns="197808" tIns="197808" rIns="197808" bIns="197808"/>
          <a:lstStyle/>
          <a:p>
            <a:pPr indent="454683" algn="ctr" defTabSz="4247368">
              <a:lnSpc>
                <a:spcPct val="90000"/>
              </a:lnSpc>
              <a:spcBef>
                <a:spcPct val="20000"/>
              </a:spcBef>
            </a:pPr>
            <a:endParaRPr lang="en-US" sz="4400" b="1" dirty="0" smtClean="0">
              <a:solidFill>
                <a:srgbClr val="FF3300"/>
              </a:solidFill>
              <a:latin typeface="Arial" charset="0"/>
            </a:endParaRPr>
          </a:p>
        </p:txBody>
      </p:sp>
      <p:sp>
        <p:nvSpPr>
          <p:cNvPr id="2908" name="Rectangle 860"/>
          <p:cNvSpPr>
            <a:spLocks noChangeArrowheads="1"/>
          </p:cNvSpPr>
          <p:nvPr/>
        </p:nvSpPr>
        <p:spPr bwMode="auto">
          <a:xfrm>
            <a:off x="140928" y="7848600"/>
            <a:ext cx="14409965" cy="21093546"/>
          </a:xfrm>
          <a:prstGeom prst="rect">
            <a:avLst/>
          </a:prstGeom>
          <a:noFill/>
          <a:ln w="0">
            <a:noFill/>
            <a:miter lim="800000"/>
            <a:headEnd/>
            <a:tailEnd/>
          </a:ln>
          <a:effectLst/>
        </p:spPr>
        <p:txBody>
          <a:bodyPr lIns="197808" tIns="197808" rIns="197808" bIns="197808"/>
          <a:lstStyle/>
          <a:p>
            <a:pPr marL="0" lvl="1" algn="ctr" defTabSz="4247368">
              <a:spcBef>
                <a:spcPts val="3000"/>
              </a:spcBef>
            </a:pPr>
            <a:endParaRPr lang="en-US" sz="4200" b="1" dirty="0" smtClean="0">
              <a:solidFill>
                <a:srgbClr val="FF0000"/>
              </a:solidFill>
              <a:latin typeface="Arial" charset="0"/>
            </a:endParaRPr>
          </a:p>
          <a:p>
            <a:pPr marL="0" lvl="1" algn="ctr" defTabSz="4247368">
              <a:spcBef>
                <a:spcPts val="3000"/>
              </a:spcBef>
            </a:pPr>
            <a:endParaRPr lang="en-US" sz="4200" b="1" dirty="0" smtClean="0">
              <a:solidFill>
                <a:srgbClr val="FF0000"/>
              </a:solidFill>
              <a:latin typeface="Arial" charset="0"/>
            </a:endParaRPr>
          </a:p>
          <a:p>
            <a:pPr marL="0" lvl="1" algn="ctr" defTabSz="4247368">
              <a:spcBef>
                <a:spcPts val="3000"/>
              </a:spcBef>
            </a:pPr>
            <a:endParaRPr lang="en-US" sz="4200" b="1" dirty="0" smtClean="0">
              <a:solidFill>
                <a:srgbClr val="FF0000"/>
              </a:solidFill>
              <a:latin typeface="Arial" charset="0"/>
            </a:endParaRPr>
          </a:p>
          <a:p>
            <a:pPr marL="0" lvl="1" algn="ctr" defTabSz="4247368">
              <a:spcBef>
                <a:spcPts val="3000"/>
              </a:spcBef>
            </a:pPr>
            <a:endParaRPr lang="en-US" sz="4200" b="1" dirty="0" smtClean="0">
              <a:solidFill>
                <a:srgbClr val="FF0000"/>
              </a:solidFill>
              <a:latin typeface="Arial" charset="0"/>
            </a:endParaRPr>
          </a:p>
          <a:p>
            <a:pPr marL="0" lvl="1" algn="ctr" defTabSz="4247368">
              <a:spcBef>
                <a:spcPts val="3000"/>
              </a:spcBef>
            </a:pPr>
            <a:endParaRPr lang="en-US" sz="4200" b="1" dirty="0" smtClean="0">
              <a:solidFill>
                <a:srgbClr val="FF0000"/>
              </a:solidFill>
              <a:latin typeface="Arial" charset="0"/>
            </a:endParaRPr>
          </a:p>
          <a:p>
            <a:pPr marL="0" lvl="1" algn="ctr" defTabSz="4247368">
              <a:spcBef>
                <a:spcPts val="3000"/>
              </a:spcBef>
            </a:pPr>
            <a:endParaRPr lang="en-US" sz="4200" b="1" dirty="0" smtClean="0">
              <a:solidFill>
                <a:srgbClr val="FF0000"/>
              </a:solidFill>
              <a:latin typeface="Arial" charset="0"/>
            </a:endParaRPr>
          </a:p>
          <a:p>
            <a:pPr marL="0" lvl="1" algn="ctr" defTabSz="4247368">
              <a:spcBef>
                <a:spcPts val="3000"/>
              </a:spcBef>
            </a:pPr>
            <a:endParaRPr lang="en-US" sz="4200" b="1" dirty="0" smtClean="0">
              <a:solidFill>
                <a:srgbClr val="FF0000"/>
              </a:solidFill>
              <a:latin typeface="Arial" charset="0"/>
            </a:endParaRPr>
          </a:p>
          <a:p>
            <a:pPr marL="0" lvl="1" algn="ctr" defTabSz="4247368">
              <a:spcBef>
                <a:spcPts val="3000"/>
              </a:spcBef>
            </a:pPr>
            <a:endParaRPr lang="en-US" sz="4200" b="1" dirty="0" smtClean="0">
              <a:solidFill>
                <a:srgbClr val="FF0000"/>
              </a:solidFill>
              <a:latin typeface="Arial" charset="0"/>
            </a:endParaRPr>
          </a:p>
          <a:p>
            <a:pPr marL="0" lvl="1" algn="ctr" defTabSz="4247368">
              <a:spcBef>
                <a:spcPts val="3000"/>
              </a:spcBef>
            </a:pPr>
            <a:endParaRPr lang="en-US" sz="4200" b="1" dirty="0" smtClean="0">
              <a:solidFill>
                <a:srgbClr val="FF0000"/>
              </a:solidFill>
              <a:latin typeface="Arial" charset="0"/>
            </a:endParaRPr>
          </a:p>
          <a:p>
            <a:pPr marL="0" lvl="1" algn="ctr" defTabSz="4247368">
              <a:spcBef>
                <a:spcPts val="3000"/>
              </a:spcBef>
            </a:pPr>
            <a:endParaRPr lang="en-US" sz="4200" b="1" dirty="0" smtClean="0">
              <a:solidFill>
                <a:srgbClr val="FF0000"/>
              </a:solidFill>
              <a:latin typeface="Arial" charset="0"/>
            </a:endParaRPr>
          </a:p>
          <a:p>
            <a:pPr marL="0" lvl="1" algn="ctr" defTabSz="4247368">
              <a:spcBef>
                <a:spcPts val="3000"/>
              </a:spcBef>
            </a:pPr>
            <a:endParaRPr lang="en-US" sz="4200" b="1" dirty="0" smtClean="0">
              <a:solidFill>
                <a:srgbClr val="FF0000"/>
              </a:solidFill>
              <a:latin typeface="Arial" charset="0"/>
            </a:endParaRPr>
          </a:p>
          <a:p>
            <a:pPr marL="0" lvl="1" algn="ctr" defTabSz="4247368">
              <a:spcBef>
                <a:spcPts val="3000"/>
              </a:spcBef>
            </a:pPr>
            <a:endParaRPr lang="en-US" sz="4200" b="1" dirty="0" smtClean="0">
              <a:solidFill>
                <a:srgbClr val="FF0000"/>
              </a:solidFill>
              <a:latin typeface="Arial" charset="0"/>
            </a:endParaRPr>
          </a:p>
          <a:p>
            <a:pPr marL="0" lvl="1" algn="ctr" defTabSz="4247368">
              <a:spcBef>
                <a:spcPts val="3000"/>
              </a:spcBef>
            </a:pPr>
            <a:endParaRPr lang="en-US" sz="4200" b="1" dirty="0" smtClean="0">
              <a:solidFill>
                <a:srgbClr val="FF0000"/>
              </a:solidFill>
              <a:latin typeface="Arial" charset="0"/>
            </a:endParaRPr>
          </a:p>
          <a:p>
            <a:pPr marL="0" lvl="1" algn="ctr" defTabSz="4247368">
              <a:spcBef>
                <a:spcPts val="3000"/>
              </a:spcBef>
            </a:pPr>
            <a:endParaRPr lang="en-US" sz="4200" b="1" dirty="0" smtClean="0">
              <a:solidFill>
                <a:srgbClr val="FF0000"/>
              </a:solidFill>
              <a:latin typeface="Arial" charset="0"/>
            </a:endParaRPr>
          </a:p>
          <a:p>
            <a:pPr marL="0" lvl="1" defTabSz="4247368">
              <a:spcBef>
                <a:spcPts val="1200"/>
              </a:spcBef>
            </a:pPr>
            <a:endParaRPr lang="en-US" sz="4200" b="1" dirty="0" smtClean="0">
              <a:latin typeface="Arial" charset="0"/>
            </a:endParaRPr>
          </a:p>
          <a:p>
            <a:pPr marL="0" lvl="1" defTabSz="4247368">
              <a:spcBef>
                <a:spcPts val="1200"/>
              </a:spcBef>
            </a:pPr>
            <a:endParaRPr lang="en-US" sz="4200" dirty="0" smtClean="0">
              <a:latin typeface="Arial" charset="0"/>
            </a:endParaRPr>
          </a:p>
          <a:p>
            <a:pPr marL="0" lvl="1" defTabSz="4247368">
              <a:spcBef>
                <a:spcPts val="1200"/>
              </a:spcBef>
            </a:pPr>
            <a:endParaRPr lang="en-US" sz="4200" b="1" dirty="0" smtClean="0">
              <a:latin typeface="Arial" charset="0"/>
            </a:endParaRPr>
          </a:p>
          <a:p>
            <a:pPr marL="0" lvl="1" defTabSz="4247368">
              <a:spcBef>
                <a:spcPts val="1200"/>
              </a:spcBef>
            </a:pPr>
            <a:endParaRPr lang="en-US" sz="4200" b="1" dirty="0">
              <a:latin typeface="Arial" charset="0"/>
            </a:endParaRPr>
          </a:p>
          <a:p>
            <a:pPr marL="0" lvl="1" defTabSz="4247368">
              <a:spcBef>
                <a:spcPct val="50000"/>
              </a:spcBef>
            </a:pPr>
            <a:endParaRPr lang="en-US" sz="4200" dirty="0">
              <a:latin typeface="Arial" charset="0"/>
            </a:endParaRPr>
          </a:p>
          <a:p>
            <a:pPr marL="744526" lvl="1" indent="343416" defTabSz="4247368">
              <a:spcBef>
                <a:spcPct val="30000"/>
              </a:spcBef>
            </a:pPr>
            <a:r>
              <a:rPr lang="en-US" sz="3500" dirty="0">
                <a:solidFill>
                  <a:srgbClr val="FF3300"/>
                </a:solidFill>
                <a:latin typeface="Arial" charset="0"/>
              </a:rPr>
              <a:t>	</a:t>
            </a:r>
          </a:p>
        </p:txBody>
      </p:sp>
      <p:sp>
        <p:nvSpPr>
          <p:cNvPr id="28" name="Rectangle 27"/>
          <p:cNvSpPr/>
          <p:nvPr/>
        </p:nvSpPr>
        <p:spPr>
          <a:xfrm>
            <a:off x="318056" y="3344300"/>
            <a:ext cx="13994294" cy="590931"/>
          </a:xfrm>
          <a:prstGeom prst="rect">
            <a:avLst/>
          </a:prstGeom>
          <a:solidFill>
            <a:srgbClr val="FF9900"/>
          </a:solidFill>
        </p:spPr>
        <p:txBody>
          <a:bodyPr wrap="square">
            <a:spAutoFit/>
          </a:bodyPr>
          <a:lstStyle/>
          <a:p>
            <a:pPr indent="454683" algn="ctr" defTabSz="4247368">
              <a:lnSpc>
                <a:spcPct val="90000"/>
              </a:lnSpc>
              <a:spcBef>
                <a:spcPct val="20000"/>
              </a:spcBef>
            </a:pPr>
            <a:r>
              <a:rPr lang="en-US" sz="3600" b="1" dirty="0" smtClean="0">
                <a:latin typeface="Arial" charset="0"/>
              </a:rPr>
              <a:t>Background</a:t>
            </a:r>
          </a:p>
        </p:txBody>
      </p:sp>
      <p:sp>
        <p:nvSpPr>
          <p:cNvPr id="31" name="TextBox 30"/>
          <p:cNvSpPr txBox="1"/>
          <p:nvPr/>
        </p:nvSpPr>
        <p:spPr>
          <a:xfrm>
            <a:off x="39597378" y="37852290"/>
            <a:ext cx="2623090" cy="400110"/>
          </a:xfrm>
          <a:prstGeom prst="rect">
            <a:avLst/>
          </a:prstGeom>
          <a:noFill/>
        </p:spPr>
        <p:txBody>
          <a:bodyPr wrap="none" rtlCol="0">
            <a:spAutoFit/>
          </a:bodyPr>
          <a:lstStyle/>
          <a:p>
            <a:r>
              <a:rPr lang="en-US" sz="2000" b="1" dirty="0" smtClean="0">
                <a:latin typeface="Arial" pitchFamily="34" charset="0"/>
                <a:cs typeface="Arial" pitchFamily="34" charset="0"/>
              </a:rPr>
              <a:t>LLNL-POST- 605935</a:t>
            </a:r>
            <a:endParaRPr lang="en-US" sz="2000" b="1" dirty="0">
              <a:latin typeface="Arial" pitchFamily="34" charset="0"/>
              <a:cs typeface="Arial" pitchFamily="34" charset="0"/>
            </a:endParaRPr>
          </a:p>
        </p:txBody>
      </p:sp>
      <p:sp>
        <p:nvSpPr>
          <p:cNvPr id="2912" name="Text Box 864"/>
          <p:cNvSpPr txBox="1">
            <a:spLocks noChangeArrowheads="1"/>
          </p:cNvSpPr>
          <p:nvPr/>
        </p:nvSpPr>
        <p:spPr bwMode="auto">
          <a:xfrm>
            <a:off x="15087602" y="3344303"/>
            <a:ext cx="27803059" cy="646331"/>
          </a:xfrm>
          <a:prstGeom prst="rect">
            <a:avLst/>
          </a:prstGeom>
          <a:solidFill>
            <a:srgbClr val="FF9900"/>
          </a:solidFill>
          <a:ln w="9525">
            <a:noFill/>
            <a:miter lim="800000"/>
            <a:headEnd/>
            <a:tailEnd/>
          </a:ln>
          <a:effectLst/>
        </p:spPr>
        <p:txBody>
          <a:bodyPr wrap="square" lIns="91440" tIns="45720" rIns="91440" bIns="45720">
            <a:spAutoFit/>
          </a:bodyPr>
          <a:lstStyle/>
          <a:p>
            <a:pPr algn="ctr" defTabSz="906618"/>
            <a:r>
              <a:rPr lang="en-US" sz="3600" b="1" dirty="0" err="1" smtClean="0">
                <a:latin typeface="Arial" charset="0"/>
              </a:rPr>
              <a:t>Koeppen</a:t>
            </a:r>
            <a:r>
              <a:rPr lang="en-US" sz="3600" b="1" dirty="0" smtClean="0">
                <a:latin typeface="Arial" charset="0"/>
              </a:rPr>
              <a:t> Vegetation Maps: CMIP Simulations </a:t>
            </a:r>
            <a:r>
              <a:rPr lang="en-US" sz="3600" b="1" dirty="0" err="1" smtClean="0">
                <a:latin typeface="Arial" charset="0"/>
              </a:rPr>
              <a:t>vs</a:t>
            </a:r>
            <a:r>
              <a:rPr lang="en-US" sz="3600" b="1" dirty="0" smtClean="0">
                <a:latin typeface="Arial" charset="0"/>
              </a:rPr>
              <a:t> Observationally Based (OBS) Estimates</a:t>
            </a:r>
            <a:endParaRPr lang="en-US" sz="3600" dirty="0">
              <a:latin typeface="Arial" charset="0"/>
            </a:endParaRPr>
          </a:p>
        </p:txBody>
      </p:sp>
      <p:sp>
        <p:nvSpPr>
          <p:cNvPr id="155" name="TextBox 154"/>
          <p:cNvSpPr txBox="1"/>
          <p:nvPr/>
        </p:nvSpPr>
        <p:spPr>
          <a:xfrm>
            <a:off x="335280" y="32994789"/>
            <a:ext cx="43251120" cy="3657411"/>
          </a:xfrm>
          <a:prstGeom prst="rect">
            <a:avLst/>
          </a:prstGeom>
          <a:solidFill>
            <a:schemeClr val="accent1">
              <a:lumMod val="60000"/>
              <a:lumOff val="40000"/>
            </a:schemeClr>
          </a:solidFill>
          <a:ln>
            <a:solidFill>
              <a:schemeClr val="tx1"/>
            </a:solidFill>
          </a:ln>
          <a:effectLst>
            <a:outerShdw blurRad="50800" dist="38100" dir="2700000" algn="tl" rotWithShape="0">
              <a:prstClr val="black">
                <a:alpha val="40000"/>
              </a:prstClr>
            </a:outerShdw>
          </a:effectLst>
        </p:spPr>
        <p:txBody>
          <a:bodyPr wrap="square" lIns="45720" tIns="91440" rIns="45720" bIns="91440" rtlCol="0">
            <a:spAutoFit/>
          </a:bodyPr>
          <a:lstStyle/>
          <a:p>
            <a:pPr algn="ctr">
              <a:spcBef>
                <a:spcPts val="0"/>
              </a:spcBef>
            </a:pPr>
            <a:r>
              <a:rPr lang="en-US" b="1" u="sng" dirty="0" smtClean="0">
                <a:latin typeface="Arial" pitchFamily="34" charset="0"/>
                <a:cs typeface="Arial" pitchFamily="34" charset="0"/>
              </a:rPr>
              <a:t>Summary</a:t>
            </a:r>
            <a:endParaRPr lang="en-US" b="1" dirty="0" smtClean="0">
              <a:latin typeface="Arial" pitchFamily="34" charset="0"/>
              <a:cs typeface="Arial" pitchFamily="34" charset="0"/>
            </a:endParaRPr>
          </a:p>
          <a:p>
            <a:pPr>
              <a:lnSpc>
                <a:spcPts val="3400"/>
              </a:lnSpc>
              <a:spcBef>
                <a:spcPts val="2400"/>
              </a:spcBef>
              <a:buFont typeface="Arial" pitchFamily="34" charset="0"/>
              <a:buChar char="•"/>
            </a:pPr>
            <a:r>
              <a:rPr lang="en-US" sz="2200" dirty="0" smtClean="0">
                <a:latin typeface="Arial" pitchFamily="34" charset="0"/>
                <a:cs typeface="Arial" pitchFamily="34" charset="0"/>
              </a:rPr>
              <a:t> </a:t>
            </a:r>
            <a:r>
              <a:rPr lang="en-US" sz="2300" dirty="0" err="1">
                <a:latin typeface="Arial" pitchFamily="34" charset="0"/>
                <a:cs typeface="Arial" pitchFamily="34" charset="0"/>
              </a:rPr>
              <a:t>Koeppen</a:t>
            </a:r>
            <a:r>
              <a:rPr lang="en-US" sz="2300" dirty="0">
                <a:latin typeface="Arial" pitchFamily="34" charset="0"/>
                <a:cs typeface="Arial" pitchFamily="34" charset="0"/>
              </a:rPr>
              <a:t> vegetation types </a:t>
            </a:r>
            <a:r>
              <a:rPr lang="en-US" sz="2300" dirty="0" smtClean="0">
                <a:latin typeface="Arial" pitchFamily="34" charset="0"/>
                <a:cs typeface="Arial" pitchFamily="34" charset="0"/>
              </a:rPr>
              <a:t>1 (Polar Desert) and 3 ( Evergreen Forest) are simulated most  successfully, and vegetation types 11 (Tropical Moist Evergreen Forest) and 13 (Semiarid Vegetation) least successfully, by the CMIP models.  </a:t>
            </a:r>
          </a:p>
          <a:p>
            <a:pPr>
              <a:lnSpc>
                <a:spcPts val="3400"/>
              </a:lnSpc>
              <a:spcBef>
                <a:spcPts val="1200"/>
              </a:spcBef>
              <a:buFont typeface="Arial" pitchFamily="34" charset="0"/>
              <a:buChar char="•"/>
            </a:pPr>
            <a:r>
              <a:rPr lang="en-US" sz="2300" dirty="0" smtClean="0">
                <a:latin typeface="Arial" pitchFamily="34" charset="0"/>
                <a:cs typeface="Arial" pitchFamily="34" charset="0"/>
              </a:rPr>
              <a:t> </a:t>
            </a:r>
            <a:r>
              <a:rPr lang="en-US" sz="2300" dirty="0">
                <a:latin typeface="Arial" pitchFamily="34" charset="0"/>
                <a:cs typeface="Arial" pitchFamily="34" charset="0"/>
              </a:rPr>
              <a:t>R</a:t>
            </a:r>
            <a:r>
              <a:rPr lang="en-US" sz="2300" dirty="0" smtClean="0">
                <a:latin typeface="Arial" pitchFamily="34" charset="0"/>
                <a:cs typeface="Arial" pitchFamily="34" charset="0"/>
              </a:rPr>
              <a:t>egions where the CMIP simulations are generally </a:t>
            </a:r>
            <a:r>
              <a:rPr lang="en-US" sz="2300" i="1" dirty="0" smtClean="0">
                <a:latin typeface="Arial" pitchFamily="34" charset="0"/>
                <a:cs typeface="Arial" pitchFamily="34" charset="0"/>
              </a:rPr>
              <a:t>most problematic </a:t>
            </a:r>
            <a:r>
              <a:rPr lang="en-US" sz="2300" dirty="0" smtClean="0">
                <a:latin typeface="Arial" pitchFamily="34" charset="0"/>
                <a:cs typeface="Arial" pitchFamily="34" charset="0"/>
              </a:rPr>
              <a:t>include: Amazonia, northwestern China, southwestern North America, southern Africa, and central Australia. Arid/semiarid zones are especially difficult regions for the typical  CMIP model to correctly simulate </a:t>
            </a:r>
            <a:r>
              <a:rPr lang="en-US" sz="2300" b="1" dirty="0" smtClean="0">
                <a:latin typeface="Arial" pitchFamily="34" charset="0"/>
                <a:cs typeface="Arial" pitchFamily="34" charset="0"/>
              </a:rPr>
              <a:t>T &amp; P.</a:t>
            </a:r>
          </a:p>
          <a:p>
            <a:pPr indent="-274320">
              <a:lnSpc>
                <a:spcPts val="3400"/>
              </a:lnSpc>
              <a:spcBef>
                <a:spcPts val="1200"/>
              </a:spcBef>
              <a:buFont typeface="Arial" pitchFamily="34" charset="0"/>
              <a:buChar char="•"/>
            </a:pPr>
            <a:r>
              <a:rPr lang="en-US" sz="2300" dirty="0" smtClean="0">
                <a:latin typeface="Arial" pitchFamily="34" charset="0"/>
                <a:cs typeface="Arial" pitchFamily="34" charset="0"/>
              </a:rPr>
              <a:t>Metrics </a:t>
            </a:r>
            <a:r>
              <a:rPr lang="en-US" sz="2300" b="1" dirty="0" smtClean="0">
                <a:latin typeface="Arial" pitchFamily="34" charset="0"/>
                <a:cs typeface="Arial" pitchFamily="34" charset="0"/>
              </a:rPr>
              <a:t>VH</a:t>
            </a:r>
            <a:r>
              <a:rPr lang="en-US" sz="2300" dirty="0" smtClean="0">
                <a:latin typeface="Arial" pitchFamily="34" charset="0"/>
                <a:cs typeface="Arial" pitchFamily="34" charset="0"/>
              </a:rPr>
              <a:t> and </a:t>
            </a:r>
            <a:r>
              <a:rPr lang="en-US" sz="2300" b="1" dirty="0" smtClean="0">
                <a:latin typeface="Arial" pitchFamily="34" charset="0"/>
                <a:cs typeface="Arial" pitchFamily="34" charset="0"/>
              </a:rPr>
              <a:t>VA</a:t>
            </a:r>
            <a:r>
              <a:rPr lang="en-US" sz="2300" dirty="0" smtClean="0">
                <a:latin typeface="Arial" pitchFamily="34" charset="0"/>
                <a:cs typeface="Arial" pitchFamily="34" charset="0"/>
              </a:rPr>
              <a:t> are </a:t>
            </a:r>
            <a:r>
              <a:rPr lang="en-US" sz="2300" i="1" dirty="0" smtClean="0">
                <a:latin typeface="Arial" pitchFamily="34" charset="0"/>
                <a:cs typeface="Arial" pitchFamily="34" charset="0"/>
              </a:rPr>
              <a:t>stringent measures </a:t>
            </a:r>
            <a:r>
              <a:rPr lang="en-US" sz="2300" dirty="0" smtClean="0">
                <a:latin typeface="Arial" pitchFamily="34" charset="0"/>
                <a:cs typeface="Arial" pitchFamily="34" charset="0"/>
              </a:rPr>
              <a:t>of CMIP model performance in simulating the correct amplitude and phase of T &amp; P annual cycles. Even the best-performing models are able to display only ~ 70% correct one-to-one matches with the OBS vegetation types, and only ~ 90 % matches in their areas.</a:t>
            </a:r>
          </a:p>
          <a:p>
            <a:pPr indent="-274320">
              <a:lnSpc>
                <a:spcPts val="3400"/>
              </a:lnSpc>
              <a:spcBef>
                <a:spcPts val="1200"/>
              </a:spcBef>
              <a:buFont typeface="Arial" pitchFamily="34" charset="0"/>
              <a:buChar char="•"/>
            </a:pPr>
            <a:r>
              <a:rPr lang="en-US" sz="2300" dirty="0" smtClean="0">
                <a:latin typeface="Arial" pitchFamily="34" charset="0"/>
                <a:cs typeface="Arial" pitchFamily="34" charset="0"/>
              </a:rPr>
              <a:t>The CMIP5 models generally perform incrementally better than their CMIP3 antecedents (especially in temperate climatic zones). A few CMIP5 models (e.g. </a:t>
            </a:r>
            <a:r>
              <a:rPr lang="en-US" sz="2300" spc="-100" dirty="0" smtClean="0">
                <a:latin typeface="Arial" pitchFamily="34" charset="0"/>
                <a:cs typeface="Arial" pitchFamily="34" charset="0"/>
              </a:rPr>
              <a:t>BCC-CSM1-1</a:t>
            </a:r>
            <a:r>
              <a:rPr lang="en-US" sz="2300" dirty="0" smtClean="0">
                <a:latin typeface="Arial" pitchFamily="34" charset="0"/>
                <a:cs typeface="Arial" pitchFamily="34" charset="0"/>
              </a:rPr>
              <a:t>, CNRM-CM5, CCSM4, GFDL-CM3, IPSL-CM5A, MIROC4h, etc.) show </a:t>
            </a:r>
            <a:r>
              <a:rPr lang="en-US" sz="2300" i="1" dirty="0" smtClean="0">
                <a:latin typeface="Arial" pitchFamily="34" charset="0"/>
                <a:cs typeface="Arial" pitchFamily="34" charset="0"/>
              </a:rPr>
              <a:t>marked performance improvements </a:t>
            </a:r>
            <a:r>
              <a:rPr lang="en-US" sz="2300" dirty="0" smtClean="0">
                <a:latin typeface="Arial" pitchFamily="34" charset="0"/>
                <a:cs typeface="Arial" pitchFamily="34" charset="0"/>
              </a:rPr>
              <a:t>relative to their CMIP3 antecedents.</a:t>
            </a:r>
          </a:p>
          <a:p>
            <a:pPr indent="-274320">
              <a:lnSpc>
                <a:spcPts val="3400"/>
              </a:lnSpc>
              <a:spcBef>
                <a:spcPts val="1200"/>
              </a:spcBef>
              <a:buFont typeface="Arial" pitchFamily="34" charset="0"/>
              <a:buChar char="•"/>
            </a:pPr>
            <a:r>
              <a:rPr lang="en-US" sz="2300" dirty="0" smtClean="0">
                <a:latin typeface="Arial" pitchFamily="34" charset="0"/>
                <a:cs typeface="Arial" pitchFamily="34" charset="0"/>
              </a:rPr>
              <a:t>The selected examples of CMIP5 Earth Systems Models (ESMs) that include a prognostic carbon cycle responding to </a:t>
            </a:r>
            <a:r>
              <a:rPr lang="en-US" sz="2300" i="1" dirty="0" smtClean="0">
                <a:latin typeface="Arial" pitchFamily="34" charset="0"/>
                <a:cs typeface="Arial" pitchFamily="34" charset="0"/>
              </a:rPr>
              <a:t>prescribed greenhouse-gas emissions</a:t>
            </a:r>
            <a:r>
              <a:rPr lang="en-US" sz="2300" dirty="0" smtClean="0">
                <a:latin typeface="Arial" pitchFamily="34" charset="0"/>
                <a:cs typeface="Arial" pitchFamily="34" charset="0"/>
              </a:rPr>
              <a:t> display similar levels of performance as those of the corresponding physical-climate GCM(s) (from the same modeling center) with </a:t>
            </a:r>
            <a:r>
              <a:rPr lang="en-US" sz="2300" i="1" dirty="0" smtClean="0">
                <a:latin typeface="Arial" pitchFamily="34" charset="0"/>
                <a:cs typeface="Arial" pitchFamily="34" charset="0"/>
              </a:rPr>
              <a:t>prescribed GHG concentrations</a:t>
            </a:r>
            <a:r>
              <a:rPr lang="en-US" sz="2300" dirty="0" smtClean="0">
                <a:latin typeface="Arial" pitchFamily="34" charset="0"/>
                <a:cs typeface="Arial" pitchFamily="34" charset="0"/>
              </a:rPr>
              <a:t>.</a:t>
            </a:r>
          </a:p>
        </p:txBody>
      </p:sp>
      <p:pic>
        <p:nvPicPr>
          <p:cNvPr id="152" name="Picture 151" descr="DOE_Logo_Color.jpg"/>
          <p:cNvPicPr>
            <a:picLocks noChangeAspect="1"/>
          </p:cNvPicPr>
          <p:nvPr/>
        </p:nvPicPr>
        <p:blipFill>
          <a:blip r:embed="rId7" cstate="print"/>
          <a:stretch>
            <a:fillRect/>
          </a:stretch>
        </p:blipFill>
        <p:spPr>
          <a:xfrm>
            <a:off x="130629" y="37202910"/>
            <a:ext cx="4075613" cy="1001865"/>
          </a:xfrm>
          <a:prstGeom prst="rect">
            <a:avLst/>
          </a:prstGeom>
        </p:spPr>
      </p:pic>
      <p:sp>
        <p:nvSpPr>
          <p:cNvPr id="163" name="TextBox 162"/>
          <p:cNvSpPr txBox="1"/>
          <p:nvPr/>
        </p:nvSpPr>
        <p:spPr>
          <a:xfrm>
            <a:off x="335280" y="4114801"/>
            <a:ext cx="14017752" cy="7869197"/>
          </a:xfrm>
          <a:prstGeom prst="rect">
            <a:avLst/>
          </a:prstGeom>
          <a:solidFill>
            <a:schemeClr val="accent5">
              <a:lumMod val="40000"/>
              <a:lumOff val="60000"/>
            </a:schemeClr>
          </a:solidFill>
        </p:spPr>
        <p:txBody>
          <a:bodyPr wrap="square" rtlCol="0">
            <a:spAutoFit/>
          </a:bodyPr>
          <a:lstStyle/>
          <a:p>
            <a:pPr algn="just">
              <a:lnSpc>
                <a:spcPts val="4000"/>
              </a:lnSpc>
            </a:pPr>
            <a:r>
              <a:rPr lang="en-US" sz="2300" dirty="0" smtClean="0">
                <a:latin typeface="Arial "/>
              </a:rPr>
              <a:t>Continental temperature and precipitation (hereafter, </a:t>
            </a:r>
            <a:r>
              <a:rPr lang="en-US" sz="2300" b="1" dirty="0" smtClean="0">
                <a:latin typeface="Arial "/>
              </a:rPr>
              <a:t>T</a:t>
            </a:r>
            <a:r>
              <a:rPr lang="en-US" sz="2300" dirty="0" smtClean="0">
                <a:latin typeface="Arial "/>
              </a:rPr>
              <a:t> &amp; </a:t>
            </a:r>
            <a:r>
              <a:rPr lang="en-US" sz="2300" b="1" dirty="0" smtClean="0">
                <a:latin typeface="Arial "/>
              </a:rPr>
              <a:t>P</a:t>
            </a:r>
            <a:r>
              <a:rPr lang="en-US" sz="2300" dirty="0" smtClean="0">
                <a:latin typeface="Arial "/>
              </a:rPr>
              <a:t>) are of crucial importance for biological organisms, and so it is essential that climate models accurately simulate these key variables. Particular thresholds of </a:t>
            </a:r>
            <a:r>
              <a:rPr lang="en-US" sz="2300" b="1" dirty="0" smtClean="0">
                <a:latin typeface="Arial "/>
              </a:rPr>
              <a:t>T &amp; P </a:t>
            </a:r>
            <a:r>
              <a:rPr lang="en-US" sz="2300" dirty="0" smtClean="0">
                <a:latin typeface="Arial "/>
              </a:rPr>
              <a:t>are also central to determining where particular life forms are found on Earth. For example, the classic bioclimatic classification scheme devised by </a:t>
            </a:r>
            <a:r>
              <a:rPr lang="en-US" sz="2300" dirty="0" err="1" smtClean="0">
                <a:latin typeface="Arial "/>
              </a:rPr>
              <a:t>Wladimir</a:t>
            </a:r>
            <a:r>
              <a:rPr lang="en-US" sz="2300" dirty="0" smtClean="0">
                <a:latin typeface="Arial "/>
              </a:rPr>
              <a:t> </a:t>
            </a:r>
            <a:r>
              <a:rPr lang="en-US" sz="2300" dirty="0" err="1" smtClean="0">
                <a:latin typeface="Arial "/>
              </a:rPr>
              <a:t>Koeppen</a:t>
            </a:r>
            <a:r>
              <a:rPr lang="en-US" sz="2300" dirty="0" smtClean="0">
                <a:latin typeface="Arial "/>
              </a:rPr>
              <a:t> (</a:t>
            </a:r>
            <a:r>
              <a:rPr lang="en-US" sz="2300" dirty="0" smtClean="0">
                <a:latin typeface="Arial "/>
              </a:rPr>
              <a:t>1900 </a:t>
            </a:r>
            <a:r>
              <a:rPr lang="en-US" sz="2300" i="1" dirty="0" err="1" smtClean="0">
                <a:latin typeface="Arial "/>
              </a:rPr>
              <a:t>Geographische</a:t>
            </a:r>
            <a:r>
              <a:rPr lang="en-US" sz="2300" i="1" dirty="0" smtClean="0">
                <a:latin typeface="Arial "/>
              </a:rPr>
              <a:t> </a:t>
            </a:r>
            <a:r>
              <a:rPr lang="en-US" sz="2300" i="1" dirty="0" err="1" smtClean="0">
                <a:latin typeface="Arial "/>
              </a:rPr>
              <a:t>Zeitschrift</a:t>
            </a:r>
            <a:r>
              <a:rPr lang="en-US" sz="2300" dirty="0" smtClean="0">
                <a:latin typeface="Arial "/>
              </a:rPr>
              <a:t>) associates certain generic vegetation types (e.g. grassland, tundra, deciduous or evergreen forests, etc.) with specific  thresholds of climatological monthly temperature and precipitation, and with their respective </a:t>
            </a:r>
            <a:r>
              <a:rPr lang="en-US" sz="2300" dirty="0" err="1" smtClean="0">
                <a:latin typeface="Arial "/>
              </a:rPr>
              <a:t>seasonalities</a:t>
            </a:r>
            <a:r>
              <a:rPr lang="en-US" sz="2300" dirty="0" smtClean="0">
                <a:latin typeface="Arial "/>
              </a:rPr>
              <a:t> (warm vs cool summers, dry vs wet winters, etc.). </a:t>
            </a:r>
          </a:p>
          <a:p>
            <a:pPr algn="just">
              <a:lnSpc>
                <a:spcPts val="4000"/>
              </a:lnSpc>
              <a:spcBef>
                <a:spcPts val="1200"/>
              </a:spcBef>
            </a:pPr>
            <a:r>
              <a:rPr lang="en-US" sz="2300" dirty="0" smtClean="0">
                <a:latin typeface="Arial "/>
              </a:rPr>
              <a:t>The </a:t>
            </a:r>
            <a:r>
              <a:rPr lang="en-US" sz="2300" dirty="0" err="1" smtClean="0">
                <a:latin typeface="Arial "/>
              </a:rPr>
              <a:t>Koeppen</a:t>
            </a:r>
            <a:r>
              <a:rPr lang="en-US" sz="2300" dirty="0" smtClean="0">
                <a:latin typeface="Arial "/>
              </a:rPr>
              <a:t> scheme  (e.g. as adapted by </a:t>
            </a:r>
            <a:r>
              <a:rPr lang="en-US" sz="2300" dirty="0" err="1" smtClean="0">
                <a:latin typeface="Arial "/>
                <a:cs typeface="Arial" pitchFamily="34" charset="0"/>
              </a:rPr>
              <a:t>Gnanadesikan</a:t>
            </a:r>
            <a:r>
              <a:rPr lang="en-US" sz="2300" dirty="0" smtClean="0">
                <a:latin typeface="Arial "/>
                <a:cs typeface="Arial" pitchFamily="34" charset="0"/>
              </a:rPr>
              <a:t> and Stouffer,  2006 </a:t>
            </a:r>
            <a:r>
              <a:rPr lang="en-US" sz="2300" i="1" dirty="0" smtClean="0">
                <a:latin typeface="Arial "/>
                <a:cs typeface="Arial" pitchFamily="34" charset="0"/>
              </a:rPr>
              <a:t>Geophysical Research Letters</a:t>
            </a:r>
            <a:r>
              <a:rPr lang="en-US" sz="2300" dirty="0" smtClean="0">
                <a:latin typeface="Arial "/>
              </a:rPr>
              <a:t>) distinguishes 5 climate</a:t>
            </a:r>
            <a:r>
              <a:rPr lang="en-US" sz="2300" i="1" dirty="0" smtClean="0">
                <a:latin typeface="Arial "/>
              </a:rPr>
              <a:t> zones</a:t>
            </a:r>
            <a:r>
              <a:rPr lang="en-US" sz="2300" dirty="0" smtClean="0">
                <a:latin typeface="Arial "/>
              </a:rPr>
              <a:t> according to surface-temperature thresholds: A, tropical (coolest month warmer than 18 C); B, arid (insufficient yearly rainfall to balance potential evaporation); C, temperate (coolest month between -3 C and 18 C);  D, boreal forest and snow  (warmest month &gt; 10 C, but coldest month  &lt; -3 C); and E, cold snowy climates (warmest month &lt; -3 C). Each climate zone is subdivided, in turn, into regional</a:t>
            </a:r>
            <a:r>
              <a:rPr lang="en-US" sz="2300" i="1" dirty="0" smtClean="0">
                <a:latin typeface="Arial "/>
              </a:rPr>
              <a:t> classes </a:t>
            </a:r>
            <a:r>
              <a:rPr lang="en-US" sz="2300" dirty="0" smtClean="0">
                <a:latin typeface="Arial "/>
              </a:rPr>
              <a:t>(e.g. designated by lower-case letters such as </a:t>
            </a:r>
            <a:r>
              <a:rPr lang="en-US" sz="2300" i="1" dirty="0" smtClean="0">
                <a:latin typeface="Arial "/>
              </a:rPr>
              <a:t>s</a:t>
            </a:r>
            <a:r>
              <a:rPr lang="en-US" sz="2300" dirty="0" smtClean="0">
                <a:latin typeface="Arial "/>
              </a:rPr>
              <a:t>, </a:t>
            </a:r>
            <a:r>
              <a:rPr lang="en-US" sz="2300" i="1" dirty="0" smtClean="0">
                <a:latin typeface="Arial "/>
              </a:rPr>
              <a:t>w</a:t>
            </a:r>
            <a:r>
              <a:rPr lang="en-US" sz="2300" dirty="0" smtClean="0">
                <a:latin typeface="Arial "/>
              </a:rPr>
              <a:t>, </a:t>
            </a:r>
            <a:r>
              <a:rPr lang="en-US" sz="2300" i="1" dirty="0" smtClean="0">
                <a:latin typeface="Arial "/>
              </a:rPr>
              <a:t>m</a:t>
            </a:r>
            <a:r>
              <a:rPr lang="en-US" sz="2300" dirty="0" smtClean="0">
                <a:latin typeface="Arial "/>
              </a:rPr>
              <a:t>, or </a:t>
            </a:r>
            <a:r>
              <a:rPr lang="en-US" sz="2300" i="1" dirty="0" smtClean="0">
                <a:latin typeface="Arial "/>
              </a:rPr>
              <a:t>f</a:t>
            </a:r>
            <a:r>
              <a:rPr lang="en-US" sz="2300" dirty="0" smtClean="0">
                <a:latin typeface="Arial "/>
              </a:rPr>
              <a:t>, depending on whether  there is a summer dry season, a winter dry season, a monsoonal climate, or no clear-cut dry season). </a:t>
            </a:r>
            <a:r>
              <a:rPr lang="en-US" sz="2300" i="1" dirty="0">
                <a:latin typeface="Arial "/>
              </a:rPr>
              <a:t>See the </a:t>
            </a:r>
            <a:r>
              <a:rPr lang="en-US" sz="2300" i="1" dirty="0" smtClean="0">
                <a:solidFill>
                  <a:srgbClr val="00CC00"/>
                </a:solidFill>
                <a:latin typeface="Arial "/>
              </a:rPr>
              <a:t>green table </a:t>
            </a:r>
            <a:r>
              <a:rPr lang="en-US" sz="2300" i="1" dirty="0">
                <a:latin typeface="Arial "/>
              </a:rPr>
              <a:t>below for further details</a:t>
            </a:r>
            <a:r>
              <a:rPr lang="en-US" sz="2300" i="1" dirty="0" smtClean="0">
                <a:latin typeface="Arial "/>
              </a:rPr>
              <a:t>.</a:t>
            </a:r>
            <a:endParaRPr lang="en-US" sz="2300" dirty="0" smtClean="0">
              <a:latin typeface="Arial "/>
            </a:endParaRPr>
          </a:p>
        </p:txBody>
      </p:sp>
      <p:grpSp>
        <p:nvGrpSpPr>
          <p:cNvPr id="185" name="Group 184"/>
          <p:cNvGrpSpPr/>
          <p:nvPr/>
        </p:nvGrpSpPr>
        <p:grpSpPr>
          <a:xfrm>
            <a:off x="24792931" y="3943351"/>
            <a:ext cx="9048986" cy="4114800"/>
            <a:chOff x="36200884" y="6890515"/>
            <a:chExt cx="9202304" cy="3712268"/>
          </a:xfrm>
        </p:grpSpPr>
        <p:grpSp>
          <p:nvGrpSpPr>
            <p:cNvPr id="184" name="Group 183"/>
            <p:cNvGrpSpPr/>
            <p:nvPr/>
          </p:nvGrpSpPr>
          <p:grpSpPr>
            <a:xfrm>
              <a:off x="36405208" y="6890515"/>
              <a:ext cx="8501617" cy="3712268"/>
              <a:chOff x="36405207" y="6890512"/>
              <a:chExt cx="8501617" cy="3712267"/>
            </a:xfrm>
          </p:grpSpPr>
          <p:pic>
            <p:nvPicPr>
              <p:cNvPr id="32" name="Picture 31" descr="Kmap_OBS.png"/>
              <p:cNvPicPr>
                <a:picLocks/>
              </p:cNvPicPr>
              <p:nvPr/>
            </p:nvPicPr>
            <p:blipFill>
              <a:blip r:embed="rId8" cstate="print"/>
              <a:srcRect t="11215"/>
              <a:stretch>
                <a:fillRect/>
              </a:stretch>
            </p:blipFill>
            <p:spPr>
              <a:xfrm>
                <a:off x="36405207" y="7120468"/>
                <a:ext cx="8501617" cy="3482311"/>
              </a:xfrm>
              <a:prstGeom prst="rect">
                <a:avLst/>
              </a:prstGeom>
            </p:spPr>
          </p:pic>
          <p:sp>
            <p:nvSpPr>
              <p:cNvPr id="33" name="TextBox 32"/>
              <p:cNvSpPr txBox="1"/>
              <p:nvPr/>
            </p:nvSpPr>
            <p:spPr>
              <a:xfrm>
                <a:off x="40356246" y="6890512"/>
                <a:ext cx="865942" cy="416502"/>
              </a:xfrm>
              <a:prstGeom prst="rect">
                <a:avLst/>
              </a:prstGeom>
              <a:noFill/>
            </p:spPr>
            <p:txBody>
              <a:bodyPr wrap="none" rtlCol="0">
                <a:spAutoFit/>
              </a:bodyPr>
              <a:lstStyle/>
              <a:p>
                <a:r>
                  <a:rPr lang="en-US" b="1" dirty="0" smtClean="0">
                    <a:latin typeface="Arial" pitchFamily="34" charset="0"/>
                    <a:cs typeface="Arial" pitchFamily="34" charset="0"/>
                  </a:rPr>
                  <a:t>OBS</a:t>
                </a:r>
                <a:endParaRPr lang="en-US" b="1" dirty="0">
                  <a:latin typeface="Arial" pitchFamily="34" charset="0"/>
                  <a:cs typeface="Arial" pitchFamily="34" charset="0"/>
                </a:endParaRPr>
              </a:p>
            </p:txBody>
          </p:sp>
        </p:grpSp>
        <p:sp>
          <p:nvSpPr>
            <p:cNvPr id="165" name="TextBox 164"/>
            <p:cNvSpPr txBox="1"/>
            <p:nvPr/>
          </p:nvSpPr>
          <p:spPr>
            <a:xfrm>
              <a:off x="36200884" y="10108107"/>
              <a:ext cx="1388050" cy="360969"/>
            </a:xfrm>
            <a:prstGeom prst="rect">
              <a:avLst/>
            </a:prstGeom>
            <a:noFill/>
          </p:spPr>
          <p:txBody>
            <a:bodyPr wrap="none" rtlCol="0">
              <a:spAutoFit/>
            </a:bodyPr>
            <a:lstStyle/>
            <a:p>
              <a:pPr algn="r"/>
              <a:r>
                <a:rPr lang="en-US" sz="2000" b="1" dirty="0" smtClean="0">
                  <a:solidFill>
                    <a:srgbClr val="7030A0"/>
                  </a:solidFill>
                  <a:latin typeface="Arial "/>
                </a:rPr>
                <a:t>VegType1</a:t>
              </a:r>
              <a:endParaRPr lang="en-US" sz="2000" b="1" dirty="0">
                <a:solidFill>
                  <a:srgbClr val="7030A0"/>
                </a:solidFill>
                <a:latin typeface="Arial "/>
              </a:endParaRPr>
            </a:p>
          </p:txBody>
        </p:sp>
        <p:sp>
          <p:nvSpPr>
            <p:cNvPr id="166" name="TextBox 165"/>
            <p:cNvSpPr txBox="1"/>
            <p:nvPr/>
          </p:nvSpPr>
          <p:spPr>
            <a:xfrm>
              <a:off x="43726599" y="10096694"/>
              <a:ext cx="1676589" cy="360969"/>
            </a:xfrm>
            <a:prstGeom prst="rect">
              <a:avLst/>
            </a:prstGeom>
            <a:noFill/>
          </p:spPr>
          <p:txBody>
            <a:bodyPr wrap="none" rtlCol="0">
              <a:spAutoFit/>
            </a:bodyPr>
            <a:lstStyle/>
            <a:p>
              <a:pPr algn="r"/>
              <a:r>
                <a:rPr lang="en-US" sz="2000" b="1" dirty="0" err="1" smtClean="0">
                  <a:solidFill>
                    <a:srgbClr val="C00000"/>
                  </a:solidFill>
                  <a:latin typeface="Arial "/>
                </a:rPr>
                <a:t>Veg</a:t>
              </a:r>
              <a:r>
                <a:rPr lang="en-US" sz="2000" b="1" dirty="0" smtClean="0">
                  <a:solidFill>
                    <a:srgbClr val="C00000"/>
                  </a:solidFill>
                  <a:latin typeface="Arial "/>
                </a:rPr>
                <a:t> Type 14</a:t>
              </a:r>
              <a:endParaRPr lang="en-US" sz="2000" b="1" dirty="0">
                <a:solidFill>
                  <a:srgbClr val="C00000"/>
                </a:solidFill>
                <a:latin typeface="Arial "/>
              </a:endParaRPr>
            </a:p>
          </p:txBody>
        </p:sp>
      </p:grpSp>
      <p:sp>
        <p:nvSpPr>
          <p:cNvPr id="167" name="TextBox 166"/>
          <p:cNvSpPr txBox="1"/>
          <p:nvPr/>
        </p:nvSpPr>
        <p:spPr>
          <a:xfrm>
            <a:off x="320040" y="29260800"/>
            <a:ext cx="14081760" cy="3477875"/>
          </a:xfrm>
          <a:prstGeom prst="rect">
            <a:avLst/>
          </a:prstGeom>
          <a:solidFill>
            <a:schemeClr val="accent5">
              <a:lumMod val="40000"/>
              <a:lumOff val="60000"/>
            </a:schemeClr>
          </a:solidFill>
          <a:ln>
            <a:solidFill>
              <a:schemeClr val="tx1"/>
            </a:solidFill>
          </a:ln>
        </p:spPr>
        <p:txBody>
          <a:bodyPr wrap="square" rtlCol="0">
            <a:spAutoFit/>
          </a:bodyPr>
          <a:lstStyle/>
          <a:p>
            <a:pPr algn="just"/>
            <a:r>
              <a:rPr lang="en-US" sz="2000" dirty="0" smtClean="0">
                <a:latin typeface="Arial "/>
              </a:rPr>
              <a:t>The </a:t>
            </a:r>
            <a:r>
              <a:rPr lang="en-US" sz="2000" dirty="0" err="1" smtClean="0">
                <a:latin typeface="Arial "/>
              </a:rPr>
              <a:t>Koeppen</a:t>
            </a:r>
            <a:r>
              <a:rPr lang="en-US" sz="2000" dirty="0" smtClean="0">
                <a:latin typeface="Arial "/>
              </a:rPr>
              <a:t> bioclimatic classification thus supplies both a </a:t>
            </a:r>
            <a:r>
              <a:rPr lang="en-US" sz="2000" i="1" dirty="0" smtClean="0">
                <a:latin typeface="Arial "/>
              </a:rPr>
              <a:t>concise</a:t>
            </a:r>
            <a:r>
              <a:rPr lang="en-US" sz="2000" dirty="0" smtClean="0">
                <a:latin typeface="Arial "/>
              </a:rPr>
              <a:t> and </a:t>
            </a:r>
            <a:r>
              <a:rPr lang="en-US" sz="2000" i="1" dirty="0" smtClean="0">
                <a:latin typeface="Arial "/>
              </a:rPr>
              <a:t>stringent</a:t>
            </a:r>
            <a:r>
              <a:rPr lang="en-US" sz="2000" dirty="0" smtClean="0">
                <a:latin typeface="Arial "/>
              </a:rPr>
              <a:t> modality for</a:t>
            </a:r>
            <a:r>
              <a:rPr lang="en-US" sz="2000" i="1" dirty="0" smtClean="0">
                <a:latin typeface="Arial "/>
              </a:rPr>
              <a:t> </a:t>
            </a:r>
            <a:r>
              <a:rPr lang="en-US" sz="2000" dirty="0" smtClean="0">
                <a:latin typeface="Arial "/>
              </a:rPr>
              <a:t>evaluating and diagnosing model performance in simulating </a:t>
            </a:r>
            <a:r>
              <a:rPr lang="en-US" sz="2000" b="1" dirty="0" smtClean="0">
                <a:latin typeface="Arial "/>
              </a:rPr>
              <a:t>T &amp; P </a:t>
            </a:r>
            <a:r>
              <a:rPr lang="en-US" sz="2000" dirty="0" smtClean="0">
                <a:latin typeface="Arial "/>
              </a:rPr>
              <a:t>in naturally defined regions. </a:t>
            </a:r>
          </a:p>
          <a:p>
            <a:pPr algn="just">
              <a:spcBef>
                <a:spcPts val="1200"/>
              </a:spcBef>
            </a:pPr>
            <a:r>
              <a:rPr lang="en-US" sz="2000" dirty="0" err="1" smtClean="0">
                <a:latin typeface="Arial "/>
              </a:rPr>
              <a:t>Koeppen</a:t>
            </a:r>
            <a:r>
              <a:rPr lang="en-US" sz="2000" dirty="0" smtClean="0">
                <a:latin typeface="Arial "/>
              </a:rPr>
              <a:t> bioclimatic classification also can provide a first-order reality test for the more complex Earth System Models (ESMs) that incorporate a prognostic carbon cycle and dynamical representations of vegetation. That is, even though the ESM vegetation types may differ from the generic </a:t>
            </a:r>
            <a:r>
              <a:rPr lang="en-US" sz="2000" dirty="0" err="1" smtClean="0">
                <a:latin typeface="Arial "/>
              </a:rPr>
              <a:t>Koeppen</a:t>
            </a:r>
            <a:r>
              <a:rPr lang="en-US" sz="2000" dirty="0" smtClean="0">
                <a:latin typeface="Arial "/>
              </a:rPr>
              <a:t> varieties, ESM dynamical vegetation schemes still will depend on accurate simulation of regional </a:t>
            </a:r>
            <a:r>
              <a:rPr lang="en-US" sz="2000" b="1" dirty="0" smtClean="0">
                <a:latin typeface="Arial "/>
              </a:rPr>
              <a:t>T &amp; P</a:t>
            </a:r>
            <a:r>
              <a:rPr lang="en-US" sz="2000" dirty="0" smtClean="0">
                <a:latin typeface="Arial "/>
              </a:rPr>
              <a:t>. Thus, a </a:t>
            </a:r>
            <a:r>
              <a:rPr lang="en-US" sz="2000" dirty="0" err="1" smtClean="0">
                <a:latin typeface="Arial "/>
              </a:rPr>
              <a:t>Koeppen</a:t>
            </a:r>
            <a:r>
              <a:rPr lang="en-US" sz="2000" dirty="0" smtClean="0">
                <a:latin typeface="Arial "/>
              </a:rPr>
              <a:t>-based evaluation of the ESMs can readily uncover problematical aspects of the simulated historical climate that will impact  accurate simulation of dynamical vegetation. </a:t>
            </a:r>
          </a:p>
          <a:p>
            <a:pPr algn="just">
              <a:spcBef>
                <a:spcPts val="1200"/>
              </a:spcBef>
            </a:pPr>
            <a:r>
              <a:rPr lang="en-US" sz="2000" dirty="0" smtClean="0">
                <a:latin typeface="Arial "/>
              </a:rPr>
              <a:t>Finally, </a:t>
            </a:r>
            <a:r>
              <a:rPr lang="en-US" sz="2000" dirty="0" err="1" smtClean="0">
                <a:latin typeface="Arial "/>
              </a:rPr>
              <a:t>Koeppen</a:t>
            </a:r>
            <a:r>
              <a:rPr lang="en-US" sz="2000" dirty="0" smtClean="0">
                <a:latin typeface="Arial "/>
              </a:rPr>
              <a:t>-based evaluation offers a convenient means for comparing CMIP5 model performance in simulating </a:t>
            </a:r>
            <a:r>
              <a:rPr lang="en-US" sz="2000" b="1" dirty="0" smtClean="0">
                <a:latin typeface="Arial "/>
              </a:rPr>
              <a:t>T &amp; P </a:t>
            </a:r>
            <a:r>
              <a:rPr lang="en-US" sz="2000" dirty="0" smtClean="0">
                <a:latin typeface="Arial "/>
              </a:rPr>
              <a:t>with that of antecedent CMIP3 models.  Numerous examples of such CMIP3</a:t>
            </a:r>
            <a:r>
              <a:rPr lang="en-US" sz="2000" dirty="0" smtClean="0">
                <a:latin typeface="Arial "/>
                <a:sym typeface="Wingdings" pitchFamily="2" charset="2"/>
              </a:rPr>
              <a:t> CMIP5 </a:t>
            </a:r>
            <a:r>
              <a:rPr lang="en-US" sz="2000" dirty="0" smtClean="0">
                <a:latin typeface="Arial "/>
              </a:rPr>
              <a:t>model performance changes are displayed in the </a:t>
            </a:r>
            <a:r>
              <a:rPr lang="en-US" sz="2000" b="1" dirty="0" smtClean="0">
                <a:solidFill>
                  <a:srgbClr val="FF9900"/>
                </a:solidFill>
                <a:latin typeface="Arial "/>
              </a:rPr>
              <a:t>orange-shaded table </a:t>
            </a:r>
            <a:r>
              <a:rPr lang="en-US" sz="2000" dirty="0" smtClean="0">
                <a:latin typeface="Arial "/>
              </a:rPr>
              <a:t>to the right.</a:t>
            </a:r>
            <a:endParaRPr lang="en-US" sz="2000" dirty="0">
              <a:latin typeface="Arial "/>
            </a:endParaRPr>
          </a:p>
        </p:txBody>
      </p:sp>
      <p:sp>
        <p:nvSpPr>
          <p:cNvPr id="168" name="TextBox 167"/>
          <p:cNvSpPr txBox="1"/>
          <p:nvPr/>
        </p:nvSpPr>
        <p:spPr>
          <a:xfrm>
            <a:off x="32735520" y="4533900"/>
            <a:ext cx="10850880" cy="1938992"/>
          </a:xfrm>
          <a:prstGeom prst="rect">
            <a:avLst/>
          </a:prstGeom>
          <a:solidFill>
            <a:srgbClr val="E5F7EF"/>
          </a:solidFill>
        </p:spPr>
        <p:txBody>
          <a:bodyPr wrap="square" rtlCol="0">
            <a:spAutoFit/>
          </a:bodyPr>
          <a:lstStyle/>
          <a:p>
            <a:pPr algn="just">
              <a:lnSpc>
                <a:spcPts val="3600"/>
              </a:lnSpc>
            </a:pPr>
            <a:r>
              <a:rPr lang="en-US" sz="2100" dirty="0" smtClean="0">
                <a:latin typeface="Arial "/>
              </a:rPr>
              <a:t>The </a:t>
            </a:r>
            <a:r>
              <a:rPr lang="en-US" sz="2100" b="1" dirty="0" smtClean="0">
                <a:latin typeface="Arial "/>
              </a:rPr>
              <a:t>OBS</a:t>
            </a:r>
            <a:r>
              <a:rPr lang="en-US" sz="2100" dirty="0" smtClean="0">
                <a:latin typeface="Arial "/>
              </a:rPr>
              <a:t> and CMIP simulations of </a:t>
            </a:r>
            <a:r>
              <a:rPr lang="en-US" sz="2100" dirty="0" err="1" smtClean="0">
                <a:latin typeface="Arial "/>
              </a:rPr>
              <a:t>Koeppen</a:t>
            </a:r>
            <a:r>
              <a:rPr lang="en-US" sz="2100" dirty="0" smtClean="0">
                <a:latin typeface="Arial "/>
              </a:rPr>
              <a:t> vegetation types are derived from 1980-1999 monthly annual-cycle </a:t>
            </a:r>
            <a:r>
              <a:rPr lang="en-US" sz="2100" dirty="0" err="1" smtClean="0">
                <a:latin typeface="Arial "/>
              </a:rPr>
              <a:t>climatologies</a:t>
            </a:r>
            <a:r>
              <a:rPr lang="en-US" sz="2100" dirty="0" smtClean="0">
                <a:latin typeface="Arial "/>
              </a:rPr>
              <a:t> of continental  </a:t>
            </a:r>
            <a:r>
              <a:rPr lang="en-US" sz="2100" b="1" dirty="0" smtClean="0">
                <a:latin typeface="Arial "/>
              </a:rPr>
              <a:t>T &amp; P</a:t>
            </a:r>
            <a:r>
              <a:rPr lang="en-US" sz="2100" dirty="0" smtClean="0">
                <a:latin typeface="Arial "/>
              </a:rPr>
              <a:t> that are interpolated to a common 2.5 x 2.5 degrees latitude-longitude grid. </a:t>
            </a:r>
            <a:r>
              <a:rPr lang="en-US" sz="2100" i="1" dirty="0" smtClean="0">
                <a:latin typeface="Arial "/>
              </a:rPr>
              <a:t>Note, the </a:t>
            </a:r>
            <a:r>
              <a:rPr lang="en-US" sz="2100" i="1" dirty="0" err="1" smtClean="0">
                <a:latin typeface="Arial "/>
              </a:rPr>
              <a:t>Koeppen</a:t>
            </a:r>
            <a:r>
              <a:rPr lang="en-US" sz="2100" i="1" dirty="0" smtClean="0">
                <a:latin typeface="Arial "/>
              </a:rPr>
              <a:t> classification results for each CMIP model are obtained from only a single simulated realization of </a:t>
            </a:r>
            <a:r>
              <a:rPr lang="en-US" sz="2100" b="1" dirty="0" smtClean="0">
                <a:latin typeface="Arial "/>
              </a:rPr>
              <a:t>T &amp; P</a:t>
            </a:r>
            <a:r>
              <a:rPr lang="en-US" sz="2100" dirty="0" smtClean="0">
                <a:latin typeface="Arial "/>
              </a:rPr>
              <a:t>.</a:t>
            </a:r>
            <a:endParaRPr lang="en-US" sz="2100" dirty="0">
              <a:latin typeface="Arial "/>
            </a:endParaRPr>
          </a:p>
        </p:txBody>
      </p:sp>
      <p:sp>
        <p:nvSpPr>
          <p:cNvPr id="169" name="TextBox 168"/>
          <p:cNvSpPr txBox="1"/>
          <p:nvPr/>
        </p:nvSpPr>
        <p:spPr>
          <a:xfrm>
            <a:off x="15152914" y="4381143"/>
            <a:ext cx="10284468" cy="2400657"/>
          </a:xfrm>
          <a:prstGeom prst="rect">
            <a:avLst/>
          </a:prstGeom>
          <a:solidFill>
            <a:srgbClr val="E5F7EF"/>
          </a:solidFill>
        </p:spPr>
        <p:txBody>
          <a:bodyPr wrap="square" lIns="18288" rIns="18288" rtlCol="0">
            <a:spAutoFit/>
          </a:bodyPr>
          <a:lstStyle/>
          <a:p>
            <a:pPr algn="just">
              <a:lnSpc>
                <a:spcPts val="3600"/>
              </a:lnSpc>
            </a:pPr>
            <a:r>
              <a:rPr lang="en-US" sz="2100" dirty="0" smtClean="0">
                <a:latin typeface="Arial "/>
              </a:rPr>
              <a:t>The surface </a:t>
            </a:r>
            <a:r>
              <a:rPr lang="en-US" sz="2100" b="1" dirty="0" smtClean="0">
                <a:latin typeface="Arial "/>
              </a:rPr>
              <a:t>T &amp; P </a:t>
            </a:r>
            <a:r>
              <a:rPr lang="en-US" sz="2100" dirty="0" smtClean="0">
                <a:latin typeface="Arial "/>
              </a:rPr>
              <a:t>observationally based datasets used to estimate the “observed” (</a:t>
            </a:r>
            <a:r>
              <a:rPr lang="en-US" sz="2100" b="1" dirty="0" smtClean="0">
                <a:latin typeface="Arial "/>
              </a:rPr>
              <a:t>OBS</a:t>
            </a:r>
            <a:r>
              <a:rPr lang="en-US" sz="2100" dirty="0" smtClean="0">
                <a:latin typeface="Arial "/>
              </a:rPr>
              <a:t>) </a:t>
            </a:r>
            <a:r>
              <a:rPr lang="en-US" sz="2100" dirty="0" err="1" smtClean="0">
                <a:latin typeface="Arial "/>
              </a:rPr>
              <a:t>Koeppen</a:t>
            </a:r>
            <a:r>
              <a:rPr lang="en-US" sz="2100" dirty="0" smtClean="0">
                <a:latin typeface="Arial "/>
              </a:rPr>
              <a:t> vegetation evaluation standard are taken from the National Center for Environmental Prediction/ National Center for Atmospheric Research (NCEP/NCAR) continental surface air temperature reanalysis, and from the Global Precipitation Climatology Project (GPCP) gauge-observed continental precipitation data. </a:t>
            </a:r>
            <a:endParaRPr lang="en-US" sz="2100" dirty="0">
              <a:latin typeface="Arial "/>
            </a:endParaRPr>
          </a:p>
        </p:txBody>
      </p:sp>
      <p:graphicFrame>
        <p:nvGraphicFramePr>
          <p:cNvPr id="183" name="Table 182"/>
          <p:cNvGraphicFramePr>
            <a:graphicFrameLocks noGrp="1"/>
          </p:cNvGraphicFramePr>
          <p:nvPr>
            <p:extLst>
              <p:ext uri="{D42A27DB-BD31-4B8C-83A1-F6EECF244321}">
                <p14:modId xmlns:p14="http://schemas.microsoft.com/office/powerpoint/2010/main" val="2592610650"/>
              </p:ext>
            </p:extLst>
          </p:nvPr>
        </p:nvGraphicFramePr>
        <p:xfrm>
          <a:off x="14849063" y="21632257"/>
          <a:ext cx="28746930" cy="11209943"/>
        </p:xfrm>
        <a:graphic>
          <a:graphicData uri="http://schemas.openxmlformats.org/drawingml/2006/table">
            <a:tbl>
              <a:tblPr firstRow="1" bandRow="1">
                <a:tableStyleId>{5C22544A-7EE6-4342-B048-85BDC9FD1C3A}</a:tableStyleId>
              </a:tblPr>
              <a:tblGrid>
                <a:gridCol w="8517904"/>
                <a:gridCol w="3282942"/>
                <a:gridCol w="3194214"/>
                <a:gridCol w="3460398"/>
                <a:gridCol w="3549127"/>
                <a:gridCol w="3459403"/>
                <a:gridCol w="3282942"/>
              </a:tblGrid>
              <a:tr h="891539">
                <a:tc>
                  <a:txBody>
                    <a:bodyPr/>
                    <a:lstStyle/>
                    <a:p>
                      <a:pPr algn="ctr"/>
                      <a:r>
                        <a:rPr lang="en-US" sz="1800" b="1" u="none" dirty="0" smtClean="0">
                          <a:solidFill>
                            <a:schemeClr val="tx1"/>
                          </a:solidFill>
                          <a:latin typeface="Arial" pitchFamily="34" charset="0"/>
                          <a:cs typeface="Arial" pitchFamily="34" charset="0"/>
                        </a:rPr>
                        <a:t>Modeling Centers (Country</a:t>
                      </a:r>
                      <a:r>
                        <a:rPr lang="en-US" sz="1500" b="1" u="none" dirty="0" smtClean="0">
                          <a:solidFill>
                            <a:schemeClr val="tx1"/>
                          </a:solidFill>
                          <a:latin typeface="Arial" pitchFamily="34" charset="0"/>
                          <a:cs typeface="Arial" pitchFamily="34" charset="0"/>
                        </a:rPr>
                        <a:t>)</a:t>
                      </a:r>
                      <a:endParaRPr lang="en-US" sz="1500" u="none" dirty="0">
                        <a:solidFill>
                          <a:schemeClr val="tx1"/>
                        </a:solidFill>
                        <a:latin typeface="Arial" pitchFamily="34" charset="0"/>
                        <a:cs typeface="Arial" pitchFamily="34" charset="0"/>
                      </a:endParaRPr>
                    </a:p>
                  </a:txBody>
                  <a:tcPr marL="0" marR="78377" anchor="ctr" anchorCtr="1">
                    <a:solidFill>
                      <a:srgbClr val="FF9900"/>
                    </a:solidFill>
                  </a:tcPr>
                </a:tc>
                <a:tc>
                  <a:txBody>
                    <a:bodyPr/>
                    <a:lstStyle/>
                    <a:p>
                      <a:pPr marL="0" marR="0" indent="0" algn="ctr" defTabSz="791230" rtl="0" eaLnBrk="1" fontAlgn="auto" latinLnBrk="0" hangingPunct="1">
                        <a:lnSpc>
                          <a:spcPct val="100000"/>
                        </a:lnSpc>
                        <a:spcBef>
                          <a:spcPts val="0"/>
                        </a:spcBef>
                        <a:spcAft>
                          <a:spcPts val="0"/>
                        </a:spcAft>
                        <a:buClrTx/>
                        <a:buSzTx/>
                        <a:buFontTx/>
                        <a:buNone/>
                        <a:tabLst/>
                        <a:defRPr/>
                      </a:pPr>
                      <a:endParaRPr lang="en-US" sz="1800" b="1" u="none" dirty="0" smtClean="0">
                        <a:solidFill>
                          <a:srgbClr val="3366FF"/>
                        </a:solidFill>
                        <a:latin typeface="Arial" pitchFamily="34" charset="0"/>
                        <a:cs typeface="Arial" pitchFamily="34" charset="0"/>
                      </a:endParaRPr>
                    </a:p>
                    <a:p>
                      <a:pPr marL="0" marR="0" indent="0" algn="ctr" defTabSz="791230" rtl="0" eaLnBrk="1" fontAlgn="auto" latinLnBrk="0" hangingPunct="1">
                        <a:lnSpc>
                          <a:spcPct val="100000"/>
                        </a:lnSpc>
                        <a:spcBef>
                          <a:spcPts val="0"/>
                        </a:spcBef>
                        <a:spcAft>
                          <a:spcPts val="0"/>
                        </a:spcAft>
                        <a:buClrTx/>
                        <a:buSzTx/>
                        <a:buFontTx/>
                        <a:buNone/>
                        <a:tabLst/>
                        <a:defRPr/>
                      </a:pPr>
                      <a:r>
                        <a:rPr lang="en-US" sz="1800" b="1" u="none" dirty="0" smtClean="0">
                          <a:solidFill>
                            <a:srgbClr val="3366FF"/>
                          </a:solidFill>
                          <a:latin typeface="Arial" pitchFamily="34" charset="0"/>
                          <a:cs typeface="Arial" pitchFamily="34" charset="0"/>
                        </a:rPr>
                        <a:t>CMIP3 Models</a:t>
                      </a:r>
                    </a:p>
                    <a:p>
                      <a:pPr algn="ctr"/>
                      <a:endParaRPr lang="en-US" sz="1800" u="none" dirty="0">
                        <a:solidFill>
                          <a:srgbClr val="3366FF"/>
                        </a:solidFill>
                        <a:latin typeface="Arial" pitchFamily="34" charset="0"/>
                        <a:cs typeface="Arial" pitchFamily="34" charset="0"/>
                      </a:endParaRPr>
                    </a:p>
                  </a:txBody>
                  <a:tcPr marL="0" marR="78377" anchor="ctr" anchorCtr="1">
                    <a:solidFill>
                      <a:srgbClr val="FF9900"/>
                    </a:solidFill>
                  </a:tcPr>
                </a:tc>
                <a:tc>
                  <a:txBody>
                    <a:bodyPr/>
                    <a:lstStyle/>
                    <a:p>
                      <a:pPr algn="ctr"/>
                      <a:r>
                        <a:rPr lang="en-US" sz="1800" u="none" dirty="0" smtClean="0">
                          <a:solidFill>
                            <a:srgbClr val="3366FF"/>
                          </a:solidFill>
                          <a:latin typeface="Arial" pitchFamily="34" charset="0"/>
                          <a:cs typeface="Arial" pitchFamily="34" charset="0"/>
                        </a:rPr>
                        <a:t>Metric VH</a:t>
                      </a:r>
                    </a:p>
                    <a:p>
                      <a:pPr algn="ctr"/>
                      <a:r>
                        <a:rPr lang="en-US" sz="1800" u="none" dirty="0" smtClean="0">
                          <a:solidFill>
                            <a:srgbClr val="3366FF"/>
                          </a:solidFill>
                          <a:latin typeface="Arial" pitchFamily="34" charset="0"/>
                          <a:cs typeface="Arial" pitchFamily="34" charset="0"/>
                        </a:rPr>
                        <a:t>(max = 1400)</a:t>
                      </a:r>
                      <a:endParaRPr lang="en-US" sz="1800" u="none" dirty="0">
                        <a:solidFill>
                          <a:srgbClr val="3366FF"/>
                        </a:solidFill>
                        <a:latin typeface="Arial" pitchFamily="34" charset="0"/>
                        <a:cs typeface="Arial" pitchFamily="34" charset="0"/>
                      </a:endParaRPr>
                    </a:p>
                  </a:txBody>
                  <a:tcPr marL="0" marR="78377" anchor="ctr" anchorCtr="1">
                    <a:solidFill>
                      <a:srgbClr val="FF9900"/>
                    </a:solidFill>
                  </a:tcPr>
                </a:tc>
                <a:tc>
                  <a:txBody>
                    <a:bodyPr/>
                    <a:lstStyle/>
                    <a:p>
                      <a:pPr algn="ctr"/>
                      <a:r>
                        <a:rPr lang="en-US" sz="1800" u="none" dirty="0" smtClean="0">
                          <a:solidFill>
                            <a:srgbClr val="3366FF"/>
                          </a:solidFill>
                          <a:latin typeface="Arial" pitchFamily="34" charset="0"/>
                          <a:cs typeface="Arial" pitchFamily="34" charset="0"/>
                        </a:rPr>
                        <a:t>Metric VA</a:t>
                      </a:r>
                    </a:p>
                    <a:p>
                      <a:pPr algn="ctr"/>
                      <a:r>
                        <a:rPr lang="en-US" sz="1800" u="none" dirty="0" smtClean="0">
                          <a:solidFill>
                            <a:srgbClr val="3366FF"/>
                          </a:solidFill>
                          <a:latin typeface="Arial" pitchFamily="34" charset="0"/>
                          <a:cs typeface="Arial" pitchFamily="34" charset="0"/>
                        </a:rPr>
                        <a:t>(max = 100)</a:t>
                      </a:r>
                      <a:endParaRPr lang="en-US" sz="1800" u="none" dirty="0">
                        <a:solidFill>
                          <a:srgbClr val="3366FF"/>
                        </a:solidFill>
                        <a:latin typeface="Arial" pitchFamily="34" charset="0"/>
                        <a:cs typeface="Arial" pitchFamily="34" charset="0"/>
                      </a:endParaRPr>
                    </a:p>
                  </a:txBody>
                  <a:tcPr marL="0" marR="78377" anchor="ctr" anchorCtr="1">
                    <a:solidFill>
                      <a:srgbClr val="FF9900"/>
                    </a:solidFill>
                  </a:tcPr>
                </a:tc>
                <a:tc>
                  <a:txBody>
                    <a:bodyPr/>
                    <a:lstStyle/>
                    <a:p>
                      <a:pPr marL="0" marR="0" indent="0" algn="ctr" defTabSz="791230" rtl="0" eaLnBrk="1" fontAlgn="auto" latinLnBrk="0" hangingPunct="1">
                        <a:lnSpc>
                          <a:spcPct val="100000"/>
                        </a:lnSpc>
                        <a:spcBef>
                          <a:spcPts val="0"/>
                        </a:spcBef>
                        <a:spcAft>
                          <a:spcPts val="0"/>
                        </a:spcAft>
                        <a:buClrTx/>
                        <a:buSzTx/>
                        <a:buFontTx/>
                        <a:buNone/>
                        <a:tabLst/>
                        <a:defRPr/>
                      </a:pPr>
                      <a:endParaRPr lang="en-US" sz="1800" b="1" u="none" dirty="0" smtClean="0">
                        <a:solidFill>
                          <a:srgbClr val="C00000"/>
                        </a:solidFill>
                        <a:latin typeface="Arial" pitchFamily="34" charset="0"/>
                        <a:cs typeface="Arial" pitchFamily="34" charset="0"/>
                      </a:endParaRPr>
                    </a:p>
                    <a:p>
                      <a:pPr marL="0" marR="0" indent="0" algn="ctr" defTabSz="791230" rtl="0" eaLnBrk="1" fontAlgn="auto" latinLnBrk="0" hangingPunct="1">
                        <a:lnSpc>
                          <a:spcPct val="100000"/>
                        </a:lnSpc>
                        <a:spcBef>
                          <a:spcPts val="0"/>
                        </a:spcBef>
                        <a:spcAft>
                          <a:spcPts val="0"/>
                        </a:spcAft>
                        <a:buClrTx/>
                        <a:buSzTx/>
                        <a:buFontTx/>
                        <a:buNone/>
                        <a:tabLst/>
                        <a:defRPr/>
                      </a:pPr>
                      <a:r>
                        <a:rPr lang="en-US" sz="1800" b="1" u="none" dirty="0" smtClean="0">
                          <a:solidFill>
                            <a:srgbClr val="C00000"/>
                          </a:solidFill>
                          <a:latin typeface="Arial" pitchFamily="34" charset="0"/>
                          <a:cs typeface="Arial" pitchFamily="34" charset="0"/>
                        </a:rPr>
                        <a:t>CMIP5 Models</a:t>
                      </a:r>
                    </a:p>
                    <a:p>
                      <a:pPr algn="ctr"/>
                      <a:endParaRPr lang="en-US" sz="1800" u="none" dirty="0">
                        <a:solidFill>
                          <a:srgbClr val="C00000"/>
                        </a:solidFill>
                        <a:latin typeface="Arial" pitchFamily="34" charset="0"/>
                        <a:cs typeface="Arial" pitchFamily="34" charset="0"/>
                      </a:endParaRPr>
                    </a:p>
                  </a:txBody>
                  <a:tcPr marL="0" marR="78377" anchor="ctr" anchorCtr="1">
                    <a:solidFill>
                      <a:srgbClr val="FF9900"/>
                    </a:solidFill>
                  </a:tcPr>
                </a:tc>
                <a:tc>
                  <a:txBody>
                    <a:bodyPr/>
                    <a:lstStyle/>
                    <a:p>
                      <a:pPr algn="ctr"/>
                      <a:r>
                        <a:rPr lang="en-US" sz="1800" u="none" dirty="0" smtClean="0">
                          <a:solidFill>
                            <a:srgbClr val="C00000"/>
                          </a:solidFill>
                          <a:latin typeface="Arial" pitchFamily="34" charset="0"/>
                          <a:cs typeface="Arial" pitchFamily="34" charset="0"/>
                        </a:rPr>
                        <a:t>Metric VH</a:t>
                      </a:r>
                    </a:p>
                    <a:p>
                      <a:pPr algn="ctr"/>
                      <a:r>
                        <a:rPr lang="en-US" sz="1800" u="none" dirty="0" smtClean="0">
                          <a:solidFill>
                            <a:srgbClr val="C00000"/>
                          </a:solidFill>
                          <a:latin typeface="Arial" pitchFamily="34" charset="0"/>
                          <a:cs typeface="Arial" pitchFamily="34" charset="0"/>
                        </a:rPr>
                        <a:t>(max</a:t>
                      </a:r>
                      <a:r>
                        <a:rPr lang="en-US" sz="1800" u="none" baseline="0" dirty="0" smtClean="0">
                          <a:solidFill>
                            <a:srgbClr val="C00000"/>
                          </a:solidFill>
                          <a:latin typeface="Arial" pitchFamily="34" charset="0"/>
                          <a:cs typeface="Arial" pitchFamily="34" charset="0"/>
                        </a:rPr>
                        <a:t> = 100)</a:t>
                      </a:r>
                      <a:endParaRPr lang="en-US" sz="1800" u="none" dirty="0">
                        <a:solidFill>
                          <a:srgbClr val="C00000"/>
                        </a:solidFill>
                        <a:latin typeface="Arial" pitchFamily="34" charset="0"/>
                        <a:cs typeface="Arial" pitchFamily="34" charset="0"/>
                      </a:endParaRPr>
                    </a:p>
                  </a:txBody>
                  <a:tcPr marL="0" marR="78377" anchor="ctr" anchorCtr="1">
                    <a:solidFill>
                      <a:srgbClr val="FF9900"/>
                    </a:solidFill>
                  </a:tcPr>
                </a:tc>
                <a:tc>
                  <a:txBody>
                    <a:bodyPr/>
                    <a:lstStyle/>
                    <a:p>
                      <a:pPr algn="ctr"/>
                      <a:r>
                        <a:rPr lang="en-US" sz="1800" u="none" dirty="0" smtClean="0">
                          <a:solidFill>
                            <a:srgbClr val="C00000"/>
                          </a:solidFill>
                          <a:latin typeface="Arial" pitchFamily="34" charset="0"/>
                          <a:cs typeface="Arial" pitchFamily="34" charset="0"/>
                        </a:rPr>
                        <a:t>Metric VA</a:t>
                      </a:r>
                    </a:p>
                    <a:p>
                      <a:pPr algn="ctr"/>
                      <a:r>
                        <a:rPr lang="en-US" sz="1800" u="none" dirty="0" smtClean="0">
                          <a:solidFill>
                            <a:srgbClr val="C00000"/>
                          </a:solidFill>
                          <a:latin typeface="Arial" pitchFamily="34" charset="0"/>
                          <a:cs typeface="Arial" pitchFamily="34" charset="0"/>
                        </a:rPr>
                        <a:t>(max = 100)</a:t>
                      </a:r>
                      <a:endParaRPr lang="en-US" sz="1800" u="none" dirty="0">
                        <a:solidFill>
                          <a:srgbClr val="C00000"/>
                        </a:solidFill>
                        <a:latin typeface="Arial" pitchFamily="34" charset="0"/>
                        <a:cs typeface="Arial" pitchFamily="34" charset="0"/>
                      </a:endParaRPr>
                    </a:p>
                  </a:txBody>
                  <a:tcPr marL="0" marR="78377" anchor="ctr" anchorCtr="1">
                    <a:solidFill>
                      <a:srgbClr val="FF9900"/>
                    </a:solidFill>
                  </a:tcPr>
                </a:tc>
              </a:tr>
              <a:tr h="360925">
                <a:tc>
                  <a:txBody>
                    <a:bodyPr/>
                    <a:lstStyle/>
                    <a:p>
                      <a:pPr algn="l" fontAlgn="b"/>
                      <a:r>
                        <a:rPr lang="en-US" sz="1300" b="1" u="none" strike="noStrike" baseline="0" dirty="0" smtClean="0">
                          <a:latin typeface="Arial" pitchFamily="34" charset="0"/>
                          <a:cs typeface="Arial" pitchFamily="34" charset="0"/>
                        </a:rPr>
                        <a:t>Beijing Climate Center </a:t>
                      </a:r>
                      <a:r>
                        <a:rPr lang="en-US" sz="1300" b="1" u="none" strike="noStrike" baseline="0" dirty="0">
                          <a:latin typeface="Arial" pitchFamily="34" charset="0"/>
                          <a:cs typeface="Arial" pitchFamily="34" charset="0"/>
                        </a:rPr>
                        <a:t>(China)</a:t>
                      </a:r>
                      <a:endParaRPr lang="en-US" sz="1300" b="1" i="0" u="none" strike="noStrike" baseline="0" dirty="0">
                        <a:solidFill>
                          <a:srgbClr val="000000"/>
                        </a:solidFill>
                        <a:latin typeface="Arial" pitchFamily="34" charset="0"/>
                        <a:cs typeface="Arial" pitchFamily="34" charset="0"/>
                      </a:endParaRPr>
                    </a:p>
                  </a:txBody>
                  <a:tcPr marL="0" marR="104503" marT="34290" marB="34290" anchor="ctr" anchorCtr="1">
                    <a:solidFill>
                      <a:srgbClr val="FFCC66"/>
                    </a:solidFill>
                  </a:tcPr>
                </a:tc>
                <a:tc>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u="none" strike="noStrike" dirty="0" smtClean="0">
                          <a:solidFill>
                            <a:srgbClr val="3366FF"/>
                          </a:solidFill>
                          <a:latin typeface="Arial" pitchFamily="34" charset="0"/>
                          <a:cs typeface="Arial" pitchFamily="34" charset="0"/>
                        </a:rPr>
                        <a:t>BCC-CM1</a:t>
                      </a:r>
                      <a:endParaRPr lang="en-US" sz="1300" b="0" i="0" u="none" strike="noStrike" dirty="0">
                        <a:solidFill>
                          <a:srgbClr val="3366FF"/>
                        </a:solidFill>
                        <a:latin typeface="Arial" pitchFamily="34" charset="0"/>
                        <a:cs typeface="Arial" pitchFamily="34" charset="0"/>
                      </a:endParaRPr>
                    </a:p>
                  </a:txBody>
                  <a:tcPr marL="0" marR="95416" marT="68580" marB="68580" anchor="ctr" anchorCtr="1">
                    <a:solidFill>
                      <a:srgbClr val="FFCC66"/>
                    </a:solidFill>
                  </a:tcPr>
                </a:tc>
                <a:tc>
                  <a:txBody>
                    <a:bodyPr/>
                    <a:lstStyle/>
                    <a:p>
                      <a:pPr algn="ctr" fontAlgn="b"/>
                      <a:r>
                        <a:rPr lang="en-US" sz="1300" b="1" i="0" u="none" strike="noStrike" dirty="0" smtClean="0">
                          <a:solidFill>
                            <a:srgbClr val="3366FF"/>
                          </a:solidFill>
                          <a:latin typeface="Arial" pitchFamily="34" charset="0"/>
                          <a:cs typeface="Arial" pitchFamily="34" charset="0"/>
                        </a:rPr>
                        <a:t>27</a:t>
                      </a:r>
                      <a:endParaRPr lang="en-US" sz="1300" b="1" i="0" u="none" strike="noStrike" dirty="0">
                        <a:solidFill>
                          <a:srgbClr val="3366FF"/>
                        </a:solidFill>
                        <a:latin typeface="Arial" pitchFamily="34" charset="0"/>
                        <a:cs typeface="Arial" pitchFamily="34" charset="0"/>
                      </a:endParaRPr>
                    </a:p>
                  </a:txBody>
                  <a:tcPr marL="0" marR="95416" marT="68580" marB="68580" anchor="ctr" anchorCtr="1">
                    <a:solidFill>
                      <a:srgbClr val="FFCC66"/>
                    </a:solidFill>
                  </a:tcPr>
                </a:tc>
                <a:tc>
                  <a:txBody>
                    <a:bodyPr/>
                    <a:lstStyle/>
                    <a:p>
                      <a:pPr algn="ctr" fontAlgn="b"/>
                      <a:r>
                        <a:rPr lang="en-US" sz="1300" b="1" i="0" u="none" strike="noStrike" dirty="0" smtClean="0">
                          <a:solidFill>
                            <a:srgbClr val="3366FF"/>
                          </a:solidFill>
                          <a:latin typeface="Arial" pitchFamily="34" charset="0"/>
                          <a:cs typeface="Arial" pitchFamily="34" charset="0"/>
                        </a:rPr>
                        <a:t>18</a:t>
                      </a:r>
                      <a:endParaRPr lang="en-US" sz="1300" b="1" i="0" u="none" strike="noStrike" dirty="0">
                        <a:solidFill>
                          <a:srgbClr val="3366FF"/>
                        </a:solidFill>
                        <a:latin typeface="Arial" pitchFamily="34" charset="0"/>
                        <a:cs typeface="Arial" pitchFamily="34" charset="0"/>
                      </a:endParaRPr>
                    </a:p>
                  </a:txBody>
                  <a:tcPr marL="0" marR="95416" marT="68580" marB="68580" anchor="ctr" anchorCtr="1">
                    <a:solidFill>
                      <a:srgbClr val="FFCC66"/>
                    </a:solidFill>
                  </a:tcPr>
                </a:tc>
                <a:tc>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u="none" strike="noStrike" dirty="0" smtClean="0">
                          <a:solidFill>
                            <a:srgbClr val="C00000"/>
                          </a:solidFill>
                          <a:latin typeface="Arial" pitchFamily="34" charset="0"/>
                          <a:cs typeface="Arial" pitchFamily="34" charset="0"/>
                        </a:rPr>
                        <a:t>BCC-CSM1-1 </a:t>
                      </a:r>
                      <a:endParaRPr lang="en-US" sz="1300" b="0" i="0" u="none" strike="noStrike" dirty="0">
                        <a:solidFill>
                          <a:srgbClr val="C00000"/>
                        </a:solidFill>
                        <a:latin typeface="Arial" pitchFamily="34" charset="0"/>
                        <a:cs typeface="Arial" pitchFamily="34" charset="0"/>
                      </a:endParaRPr>
                    </a:p>
                  </a:txBody>
                  <a:tcPr marL="0" marR="95416" marT="68580" marB="68580" anchor="ctr" anchorCtr="1">
                    <a:solidFill>
                      <a:srgbClr val="FFCC66"/>
                    </a:solidFill>
                  </a:tcPr>
                </a:tc>
                <a:tc>
                  <a:txBody>
                    <a:bodyPr/>
                    <a:lstStyle/>
                    <a:p>
                      <a:pPr algn="l" fontAlgn="b"/>
                      <a:r>
                        <a:rPr lang="en-US" sz="1300" b="1" i="0" u="none" strike="noStrike" dirty="0" smtClean="0">
                          <a:solidFill>
                            <a:srgbClr val="C00000"/>
                          </a:solidFill>
                          <a:latin typeface="Arial" pitchFamily="34" charset="0"/>
                          <a:cs typeface="Arial" pitchFamily="34" charset="0"/>
                        </a:rPr>
                        <a:t>57, 58</a:t>
                      </a:r>
                      <a:r>
                        <a:rPr lang="en-US" sz="1300" b="1" i="0" u="none" strike="noStrike" baseline="30000" dirty="0" smtClean="0">
                          <a:solidFill>
                            <a:srgbClr val="C00000"/>
                          </a:solidFill>
                          <a:latin typeface="Arial" pitchFamily="34" charset="0"/>
                          <a:cs typeface="Arial" pitchFamily="34" charset="0"/>
                        </a:rPr>
                        <a:t>*</a:t>
                      </a:r>
                      <a:endParaRPr lang="en-US" sz="1300" b="1" i="0" u="none" strike="noStrike" baseline="30000" dirty="0">
                        <a:solidFill>
                          <a:srgbClr val="C00000"/>
                        </a:solidFill>
                        <a:latin typeface="Arial" pitchFamily="34" charset="0"/>
                        <a:cs typeface="Arial" pitchFamily="34" charset="0"/>
                      </a:endParaRPr>
                    </a:p>
                  </a:txBody>
                  <a:tcPr marL="0" marR="95416" marT="68580" marB="68580" anchor="ctr" anchorCtr="1">
                    <a:solidFill>
                      <a:srgbClr val="FFCC66"/>
                    </a:solidFill>
                  </a:tcPr>
                </a:tc>
                <a:tc>
                  <a:txBody>
                    <a:bodyPr/>
                    <a:lstStyle/>
                    <a:p>
                      <a:pPr algn="l" fontAlgn="b"/>
                      <a:r>
                        <a:rPr lang="en-US" sz="1300" b="1" i="0" u="none" strike="noStrike" dirty="0" smtClean="0">
                          <a:solidFill>
                            <a:srgbClr val="C00000"/>
                          </a:solidFill>
                          <a:latin typeface="Arial" pitchFamily="34" charset="0"/>
                          <a:cs typeface="Arial" pitchFamily="34" charset="0"/>
                        </a:rPr>
                        <a:t>90, 91*</a:t>
                      </a:r>
                      <a:endParaRPr lang="en-US" sz="1300" b="1" i="0" u="none" strike="noStrike" dirty="0">
                        <a:solidFill>
                          <a:srgbClr val="C00000"/>
                        </a:solidFill>
                        <a:latin typeface="Arial" pitchFamily="34" charset="0"/>
                        <a:cs typeface="Arial" pitchFamily="34" charset="0"/>
                      </a:endParaRPr>
                    </a:p>
                  </a:txBody>
                  <a:tcPr marL="0" marR="95416" marT="68580" marB="68580" anchor="ctr" anchorCtr="1">
                    <a:solidFill>
                      <a:srgbClr val="FFCC66"/>
                    </a:solidFill>
                  </a:tcPr>
                </a:tc>
              </a:tr>
              <a:tr h="642324">
                <a:tc rowSpan="2">
                  <a:txBody>
                    <a:bodyPr/>
                    <a:lstStyle/>
                    <a:p>
                      <a:pPr algn="l" fontAlgn="b"/>
                      <a:r>
                        <a:rPr lang="en-US" sz="1300" b="1" u="none" strike="noStrike" dirty="0">
                          <a:latin typeface="Arial" pitchFamily="34" charset="0"/>
                          <a:cs typeface="Arial" pitchFamily="34" charset="0"/>
                        </a:rPr>
                        <a:t> Canadian Centre for Climate </a:t>
                      </a:r>
                      <a:r>
                        <a:rPr lang="en-US" sz="1300" b="1" u="none" strike="noStrike" dirty="0" err="1">
                          <a:latin typeface="Arial" pitchFamily="34" charset="0"/>
                          <a:cs typeface="Arial" pitchFamily="34" charset="0"/>
                        </a:rPr>
                        <a:t>Modelling</a:t>
                      </a:r>
                      <a:r>
                        <a:rPr lang="en-US" sz="1300" b="1" u="none" strike="noStrike" dirty="0">
                          <a:latin typeface="Arial" pitchFamily="34" charset="0"/>
                          <a:cs typeface="Arial" pitchFamily="34" charset="0"/>
                        </a:rPr>
                        <a:t> &amp;Analysis (Canada)</a:t>
                      </a:r>
                      <a:endParaRPr lang="en-US" sz="1300" b="1" i="0" u="none" strike="noStrike" dirty="0">
                        <a:solidFill>
                          <a:srgbClr val="000000"/>
                        </a:solidFill>
                        <a:latin typeface="Arial" pitchFamily="34" charset="0"/>
                        <a:cs typeface="Arial" pitchFamily="34" charset="0"/>
                      </a:endParaRPr>
                    </a:p>
                  </a:txBody>
                  <a:tcPr marL="0" marR="104503" marT="34290" marB="34290" anchor="ctr" anchorCtr="1">
                    <a:solidFill>
                      <a:srgbClr val="FFE197"/>
                    </a:solidFill>
                  </a:tcPr>
                </a:tc>
                <a:tc>
                  <a:txBody>
                    <a:bodyPr/>
                    <a:lstStyle/>
                    <a:p>
                      <a:pPr algn="ctr" fontAlgn="b"/>
                      <a:endParaRPr lang="en-US" sz="1300" b="1" u="none" strike="noStrike" dirty="0" smtClean="0">
                        <a:solidFill>
                          <a:srgbClr val="3366FF"/>
                        </a:solidFill>
                        <a:latin typeface="Arial" pitchFamily="34" charset="0"/>
                        <a:cs typeface="Arial" pitchFamily="34" charset="0"/>
                      </a:endParaRPr>
                    </a:p>
                    <a:p>
                      <a:pPr algn="ctr" fontAlgn="b"/>
                      <a:r>
                        <a:rPr lang="en-US" sz="1300" b="1" u="none" strike="noStrike" dirty="0" smtClean="0">
                          <a:solidFill>
                            <a:srgbClr val="3366FF"/>
                          </a:solidFill>
                          <a:latin typeface="Arial" pitchFamily="34" charset="0"/>
                          <a:cs typeface="Arial" pitchFamily="34" charset="0"/>
                        </a:rPr>
                        <a:t>CCCCMA-CGCM3-1</a:t>
                      </a:r>
                    </a:p>
                    <a:p>
                      <a:pPr algn="ctr" fontAlgn="b"/>
                      <a:endParaRPr lang="en-US" sz="1300" b="0" i="0" u="none" strike="noStrike" dirty="0">
                        <a:solidFill>
                          <a:srgbClr val="3366FF"/>
                        </a:solidFill>
                        <a:latin typeface="Arial" pitchFamily="34" charset="0"/>
                        <a:cs typeface="Arial" pitchFamily="34" charset="0"/>
                      </a:endParaRPr>
                    </a:p>
                  </a:txBody>
                  <a:tcPr marL="0" marR="0" marT="0" marB="0" anchor="ctr" anchorCtr="1">
                    <a:solidFill>
                      <a:srgbClr val="FFE197"/>
                    </a:solidFill>
                  </a:tcPr>
                </a:tc>
                <a:tc>
                  <a:txBody>
                    <a:bodyPr/>
                    <a:lstStyle/>
                    <a:p>
                      <a:pPr algn="ctr" fontAlgn="b"/>
                      <a:r>
                        <a:rPr lang="en-US" sz="1300" b="1" i="0" u="none" strike="noStrike" dirty="0" smtClean="0">
                          <a:solidFill>
                            <a:srgbClr val="3366FF"/>
                          </a:solidFill>
                          <a:latin typeface="Arial" pitchFamily="34" charset="0"/>
                          <a:cs typeface="Arial" pitchFamily="34" charset="0"/>
                        </a:rPr>
                        <a:t>58</a:t>
                      </a:r>
                      <a:endParaRPr lang="en-US" sz="1300" b="1" i="0" u="none" strike="noStrike" dirty="0">
                        <a:solidFill>
                          <a:srgbClr val="3366FF"/>
                        </a:solidFill>
                        <a:latin typeface="Arial" pitchFamily="34" charset="0"/>
                        <a:cs typeface="Arial" pitchFamily="34" charset="0"/>
                      </a:endParaRPr>
                    </a:p>
                  </a:txBody>
                  <a:tcPr marL="0" marR="95416" marT="68580" marB="68580" anchor="ctr" anchorCtr="1">
                    <a:solidFill>
                      <a:srgbClr val="FFE197"/>
                    </a:solidFill>
                  </a:tcPr>
                </a:tc>
                <a:tc>
                  <a:txBody>
                    <a:bodyPr/>
                    <a:lstStyle/>
                    <a:p>
                      <a:pPr algn="ctr" fontAlgn="b"/>
                      <a:r>
                        <a:rPr lang="en-US" sz="1300" b="1" i="0" u="none" strike="noStrike" dirty="0" smtClean="0">
                          <a:solidFill>
                            <a:srgbClr val="3366FF"/>
                          </a:solidFill>
                          <a:latin typeface="Arial" pitchFamily="34" charset="0"/>
                          <a:cs typeface="Arial" pitchFamily="34" charset="0"/>
                        </a:rPr>
                        <a:t>77</a:t>
                      </a:r>
                      <a:endParaRPr lang="en-US" sz="1300" b="1" i="0" u="none" strike="noStrike" dirty="0">
                        <a:solidFill>
                          <a:srgbClr val="3366FF"/>
                        </a:solidFill>
                        <a:latin typeface="Arial" pitchFamily="34" charset="0"/>
                        <a:cs typeface="Arial" pitchFamily="34" charset="0"/>
                      </a:endParaRPr>
                    </a:p>
                  </a:txBody>
                  <a:tcPr marL="0" marR="95416" marT="68580" marB="68580" anchor="ctr" anchorCtr="1">
                    <a:solidFill>
                      <a:srgbClr val="FFE197"/>
                    </a:solidFill>
                  </a:tcPr>
                </a:tc>
                <a:tc>
                  <a:txBody>
                    <a:bodyPr/>
                    <a:lstStyle/>
                    <a:p>
                      <a:pPr algn="ctr" fontAlgn="b"/>
                      <a:r>
                        <a:rPr lang="en-US" sz="1300" b="1" u="none" strike="noStrike" dirty="0" smtClean="0">
                          <a:solidFill>
                            <a:srgbClr val="C00000"/>
                          </a:solidFill>
                          <a:latin typeface="Arial" pitchFamily="34" charset="0"/>
                          <a:cs typeface="Arial" pitchFamily="34" charset="0"/>
                        </a:rPr>
                        <a:t> CanCM4</a:t>
                      </a:r>
                      <a:endParaRPr lang="en-US" sz="1300" b="0" i="0" u="none" strike="noStrike" dirty="0">
                        <a:solidFill>
                          <a:srgbClr val="C00000"/>
                        </a:solidFill>
                        <a:latin typeface="Arial" pitchFamily="34" charset="0"/>
                        <a:cs typeface="Arial" pitchFamily="34" charset="0"/>
                      </a:endParaRPr>
                    </a:p>
                  </a:txBody>
                  <a:tcPr marL="0" marR="95416" marT="68580" marB="68580" anchor="ctr" anchorCtr="1">
                    <a:solidFill>
                      <a:srgbClr val="FFE197"/>
                    </a:solidFill>
                  </a:tcPr>
                </a:tc>
                <a:tc>
                  <a:txBody>
                    <a:bodyPr/>
                    <a:lstStyle/>
                    <a:p>
                      <a:pPr algn="l" fontAlgn="b"/>
                      <a:r>
                        <a:rPr lang="en-US" sz="1300" b="1" i="0" u="none" strike="noStrike" dirty="0" smtClean="0">
                          <a:solidFill>
                            <a:srgbClr val="C00000"/>
                          </a:solidFill>
                          <a:latin typeface="Arial" pitchFamily="34" charset="0"/>
                          <a:cs typeface="Arial" pitchFamily="34" charset="0"/>
                        </a:rPr>
                        <a:t>60</a:t>
                      </a:r>
                      <a:endParaRPr lang="en-US" sz="1300" b="1" i="0" u="none" strike="noStrike" dirty="0">
                        <a:solidFill>
                          <a:srgbClr val="C00000"/>
                        </a:solidFill>
                        <a:latin typeface="Arial" pitchFamily="34" charset="0"/>
                        <a:cs typeface="Arial" pitchFamily="34" charset="0"/>
                      </a:endParaRPr>
                    </a:p>
                  </a:txBody>
                  <a:tcPr marL="0" marR="95416" marT="68580" marB="68580" anchor="ctr" anchorCtr="1">
                    <a:solidFill>
                      <a:srgbClr val="FFE197"/>
                    </a:solidFill>
                  </a:tcPr>
                </a:tc>
                <a:tc>
                  <a:txBody>
                    <a:bodyPr/>
                    <a:lstStyle/>
                    <a:p>
                      <a:pPr algn="l" fontAlgn="b"/>
                      <a:r>
                        <a:rPr lang="en-US" sz="1300" b="1" i="0" u="none" strike="noStrike" dirty="0" smtClean="0">
                          <a:solidFill>
                            <a:srgbClr val="C00000"/>
                          </a:solidFill>
                          <a:latin typeface="Arial" pitchFamily="34" charset="0"/>
                          <a:cs typeface="Arial" pitchFamily="34" charset="0"/>
                        </a:rPr>
                        <a:t>80</a:t>
                      </a:r>
                      <a:endParaRPr lang="en-US" sz="1300" b="1" i="0" u="none" strike="noStrike" dirty="0">
                        <a:solidFill>
                          <a:srgbClr val="C00000"/>
                        </a:solidFill>
                        <a:latin typeface="Arial" pitchFamily="34" charset="0"/>
                        <a:cs typeface="Arial" pitchFamily="34" charset="0"/>
                      </a:endParaRPr>
                    </a:p>
                  </a:txBody>
                  <a:tcPr marL="0" marR="95416" marT="68580" marB="68580" anchor="ctr" anchorCtr="1">
                    <a:solidFill>
                      <a:srgbClr val="FFE197"/>
                    </a:solidFill>
                  </a:tcPr>
                </a:tc>
              </a:tr>
              <a:tr h="575034">
                <a:tc vMerge="1">
                  <a:txBody>
                    <a:bodyPr/>
                    <a:lstStyle/>
                    <a:p>
                      <a:endParaRPr lang="en-US"/>
                    </a:p>
                  </a:txBody>
                  <a:tcPr/>
                </a:tc>
                <a:tc>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u="none" strike="noStrike" dirty="0" smtClean="0">
                          <a:solidFill>
                            <a:srgbClr val="3366FF"/>
                          </a:solidFill>
                          <a:latin typeface="Arial" pitchFamily="34" charset="0"/>
                          <a:cs typeface="Arial" pitchFamily="34" charset="0"/>
                        </a:rPr>
                        <a:t>CCMA-CGCM3-1-T63</a:t>
                      </a:r>
                      <a:endParaRPr lang="en-US" sz="1300" b="0" i="0" u="none" strike="noStrike" dirty="0">
                        <a:solidFill>
                          <a:srgbClr val="3366FF"/>
                        </a:solidFill>
                        <a:latin typeface="Arial" pitchFamily="34" charset="0"/>
                        <a:cs typeface="Arial" pitchFamily="34" charset="0"/>
                      </a:endParaRPr>
                    </a:p>
                  </a:txBody>
                  <a:tcPr marL="0" marR="0" marT="0" marB="0" anchor="ctr" anchorCtr="1">
                    <a:solidFill>
                      <a:srgbClr val="FFE197"/>
                    </a:solidFill>
                  </a:tcPr>
                </a:tc>
                <a:tc>
                  <a:txBody>
                    <a:bodyPr/>
                    <a:lstStyle/>
                    <a:p>
                      <a:r>
                        <a:rPr lang="en-US" sz="1300" b="1" dirty="0" smtClean="0">
                          <a:solidFill>
                            <a:srgbClr val="3366FF"/>
                          </a:solidFill>
                          <a:latin typeface="Arial" pitchFamily="34" charset="0"/>
                          <a:cs typeface="Arial" pitchFamily="34" charset="0"/>
                        </a:rPr>
                        <a:t>58</a:t>
                      </a:r>
                      <a:endParaRPr lang="en-US" sz="1300" b="1" dirty="0">
                        <a:solidFill>
                          <a:srgbClr val="3366FF"/>
                        </a:solidFill>
                        <a:latin typeface="Arial" pitchFamily="34" charset="0"/>
                        <a:cs typeface="Arial" pitchFamily="34" charset="0"/>
                      </a:endParaRPr>
                    </a:p>
                  </a:txBody>
                  <a:tcPr marL="0" marR="95416" marT="68580" marB="68580" anchor="ctr" anchorCtr="1">
                    <a:solidFill>
                      <a:srgbClr val="FFE197"/>
                    </a:solidFill>
                  </a:tcPr>
                </a:tc>
                <a:tc>
                  <a:txBody>
                    <a:bodyPr/>
                    <a:lstStyle/>
                    <a:p>
                      <a:r>
                        <a:rPr lang="en-US" sz="1300" b="1" dirty="0" smtClean="0">
                          <a:solidFill>
                            <a:srgbClr val="3366FF"/>
                          </a:solidFill>
                          <a:latin typeface="Arial" pitchFamily="34" charset="0"/>
                          <a:cs typeface="Arial" pitchFamily="34" charset="0"/>
                        </a:rPr>
                        <a:t>83</a:t>
                      </a:r>
                      <a:endParaRPr lang="en-US" sz="1300" b="1" dirty="0">
                        <a:solidFill>
                          <a:srgbClr val="3366FF"/>
                        </a:solidFill>
                        <a:latin typeface="Arial" pitchFamily="34" charset="0"/>
                        <a:cs typeface="Arial" pitchFamily="34" charset="0"/>
                      </a:endParaRPr>
                    </a:p>
                  </a:txBody>
                  <a:tcPr marL="0" marR="95416" marT="68580" marB="68580" anchor="ctr" anchorCtr="1">
                    <a:solidFill>
                      <a:srgbClr val="FFE197"/>
                    </a:solidFill>
                  </a:tcPr>
                </a:tc>
                <a:tc>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u="none" strike="noStrike" dirty="0" smtClean="0">
                          <a:solidFill>
                            <a:srgbClr val="C00000"/>
                          </a:solidFill>
                          <a:latin typeface="Arial" pitchFamily="34" charset="0"/>
                          <a:cs typeface="Arial" pitchFamily="34" charset="0"/>
                        </a:rPr>
                        <a:t>CanESM2</a:t>
                      </a:r>
                      <a:endParaRPr lang="en-US" sz="1300" b="0" i="0" u="none" strike="noStrike" dirty="0" smtClean="0">
                        <a:solidFill>
                          <a:srgbClr val="C00000"/>
                        </a:solidFill>
                        <a:latin typeface="Arial" pitchFamily="34" charset="0"/>
                        <a:cs typeface="Arial" pitchFamily="34" charset="0"/>
                      </a:endParaRPr>
                    </a:p>
                    <a:p>
                      <a:pPr algn="ctr" fontAlgn="b"/>
                      <a:endParaRPr lang="en-US" sz="1300" b="0" i="0" u="none" strike="noStrike" dirty="0">
                        <a:solidFill>
                          <a:srgbClr val="C00000"/>
                        </a:solidFill>
                        <a:latin typeface="Arial" pitchFamily="34" charset="0"/>
                        <a:cs typeface="Arial" pitchFamily="34" charset="0"/>
                      </a:endParaRPr>
                    </a:p>
                  </a:txBody>
                  <a:tcPr marL="0" marR="95416" marT="68580" marB="68580" anchor="ctr" anchorCtr="1">
                    <a:solidFill>
                      <a:srgbClr val="FFE197"/>
                    </a:solidFill>
                  </a:tcPr>
                </a:tc>
                <a:tc>
                  <a:txBody>
                    <a:bodyPr/>
                    <a:lstStyle/>
                    <a:p>
                      <a:pPr algn="l" fontAlgn="b"/>
                      <a:r>
                        <a:rPr lang="en-US" sz="1300" b="1" i="0" u="none" strike="noStrike" dirty="0" smtClean="0">
                          <a:solidFill>
                            <a:srgbClr val="C00000"/>
                          </a:solidFill>
                          <a:latin typeface="Arial" pitchFamily="34" charset="0"/>
                          <a:cs typeface="Arial" pitchFamily="34" charset="0"/>
                        </a:rPr>
                        <a:t>59</a:t>
                      </a:r>
                      <a:endParaRPr lang="en-US" sz="1300" b="1" i="0" u="none" strike="noStrike" dirty="0">
                        <a:solidFill>
                          <a:srgbClr val="C00000"/>
                        </a:solidFill>
                        <a:latin typeface="Arial" pitchFamily="34" charset="0"/>
                        <a:cs typeface="Arial" pitchFamily="34" charset="0"/>
                      </a:endParaRPr>
                    </a:p>
                  </a:txBody>
                  <a:tcPr marL="0" marR="95416" marT="68580" marB="68580" anchor="ctr" anchorCtr="1">
                    <a:solidFill>
                      <a:srgbClr val="FFE197"/>
                    </a:solidFill>
                  </a:tcPr>
                </a:tc>
                <a:tc>
                  <a:txBody>
                    <a:bodyPr/>
                    <a:lstStyle/>
                    <a:p>
                      <a:r>
                        <a:rPr lang="en-US" sz="1300" b="1" dirty="0" smtClean="0">
                          <a:solidFill>
                            <a:srgbClr val="C00000"/>
                          </a:solidFill>
                          <a:latin typeface="Arial" pitchFamily="34" charset="0"/>
                          <a:cs typeface="Arial" pitchFamily="34" charset="0"/>
                        </a:rPr>
                        <a:t>83</a:t>
                      </a:r>
                      <a:endParaRPr lang="en-US" sz="1300" b="1" dirty="0">
                        <a:solidFill>
                          <a:srgbClr val="C00000"/>
                        </a:solidFill>
                        <a:latin typeface="Arial" pitchFamily="34" charset="0"/>
                        <a:cs typeface="Arial" pitchFamily="34" charset="0"/>
                      </a:endParaRPr>
                    </a:p>
                  </a:txBody>
                  <a:tcPr marL="0" marR="95416" marT="68580" marB="68580" anchor="ctr" anchorCtr="1">
                    <a:solidFill>
                      <a:srgbClr val="FFE197"/>
                    </a:solidFill>
                  </a:tcPr>
                </a:tc>
              </a:tr>
              <a:tr h="360925">
                <a:tc>
                  <a:txBody>
                    <a:bodyPr/>
                    <a:lstStyle/>
                    <a:p>
                      <a:pPr algn="l" fontAlgn="b">
                        <a:spcBef>
                          <a:spcPts val="1200"/>
                        </a:spcBef>
                      </a:pPr>
                      <a:r>
                        <a:rPr lang="en-US" sz="1300" b="1" u="none" strike="noStrike" dirty="0">
                          <a:latin typeface="Arial" pitchFamily="34" charset="0"/>
                          <a:cs typeface="Arial" pitchFamily="34" charset="0"/>
                        </a:rPr>
                        <a:t> </a:t>
                      </a:r>
                      <a:r>
                        <a:rPr lang="en-US" sz="1300" b="1" u="none" strike="noStrike" spc="-110" baseline="0" dirty="0" smtClean="0">
                          <a:latin typeface="Arial" pitchFamily="34" charset="0"/>
                          <a:cs typeface="Arial" pitchFamily="34" charset="0"/>
                        </a:rPr>
                        <a:t>National Center for Atmospheric Research (USA)</a:t>
                      </a:r>
                      <a:endParaRPr lang="en-US" sz="1300" b="1" i="0" u="none" strike="noStrike" dirty="0">
                        <a:solidFill>
                          <a:srgbClr val="000000"/>
                        </a:solidFill>
                        <a:latin typeface="Arial" pitchFamily="34" charset="0"/>
                        <a:cs typeface="Arial" pitchFamily="34" charset="0"/>
                      </a:endParaRPr>
                    </a:p>
                  </a:txBody>
                  <a:tcPr marL="0" marR="104503" marT="34290" marB="34290" anchor="ctr" anchorCtr="1">
                    <a:solidFill>
                      <a:srgbClr val="FFCC66"/>
                    </a:solidFill>
                  </a:tcPr>
                </a:tc>
                <a:tc>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u="none" strike="noStrike" dirty="0" smtClean="0">
                          <a:solidFill>
                            <a:srgbClr val="3366FF"/>
                          </a:solidFill>
                          <a:latin typeface="Arial" pitchFamily="34" charset="0"/>
                          <a:cs typeface="Arial" pitchFamily="34" charset="0"/>
                        </a:rPr>
                        <a:t>CCSM3-0</a:t>
                      </a:r>
                      <a:endParaRPr lang="en-US" sz="1300" b="0" i="0" u="none" strike="noStrike" dirty="0">
                        <a:solidFill>
                          <a:srgbClr val="3366FF"/>
                        </a:solidFill>
                        <a:latin typeface="Arial" pitchFamily="34" charset="0"/>
                        <a:cs typeface="Arial" pitchFamily="34" charset="0"/>
                      </a:endParaRPr>
                    </a:p>
                  </a:txBody>
                  <a:tcPr marL="0" marR="95416" marT="68580" marB="68580" anchor="ctr" anchorCtr="1">
                    <a:solidFill>
                      <a:srgbClr val="FFCC66"/>
                    </a:solidFill>
                  </a:tcPr>
                </a:tc>
                <a:tc>
                  <a:txBody>
                    <a:bodyPr/>
                    <a:lstStyle/>
                    <a:p>
                      <a:pPr algn="ctr" fontAlgn="b"/>
                      <a:r>
                        <a:rPr lang="en-US" sz="1300" b="1" i="0" u="none" strike="noStrike" dirty="0" smtClean="0">
                          <a:solidFill>
                            <a:srgbClr val="3366FF"/>
                          </a:solidFill>
                          <a:latin typeface="Arial" pitchFamily="34" charset="0"/>
                          <a:cs typeface="Arial" pitchFamily="34" charset="0"/>
                        </a:rPr>
                        <a:t>59</a:t>
                      </a:r>
                      <a:endParaRPr lang="en-US" sz="1300" b="1" i="0" u="none" strike="noStrike" dirty="0">
                        <a:solidFill>
                          <a:srgbClr val="3366FF"/>
                        </a:solidFill>
                        <a:latin typeface="Arial" pitchFamily="34" charset="0"/>
                        <a:cs typeface="Arial" pitchFamily="34" charset="0"/>
                      </a:endParaRPr>
                    </a:p>
                  </a:txBody>
                  <a:tcPr marL="0" marR="95416" marT="68580" marB="68580" anchor="ctr" anchorCtr="1">
                    <a:solidFill>
                      <a:srgbClr val="FFCC66"/>
                    </a:solidFill>
                  </a:tcPr>
                </a:tc>
                <a:tc>
                  <a:txBody>
                    <a:bodyPr/>
                    <a:lstStyle/>
                    <a:p>
                      <a:pPr algn="ctr" fontAlgn="b"/>
                      <a:r>
                        <a:rPr lang="en-US" sz="1300" b="1" i="0" u="none" strike="noStrike" dirty="0" smtClean="0">
                          <a:solidFill>
                            <a:srgbClr val="3366FF"/>
                          </a:solidFill>
                          <a:latin typeface="Arial" pitchFamily="34" charset="0"/>
                          <a:cs typeface="Arial" pitchFamily="34" charset="0"/>
                        </a:rPr>
                        <a:t>73</a:t>
                      </a:r>
                      <a:endParaRPr lang="en-US" sz="1300" b="1" i="0" u="none" strike="noStrike" dirty="0">
                        <a:solidFill>
                          <a:srgbClr val="3366FF"/>
                        </a:solidFill>
                        <a:latin typeface="Arial" pitchFamily="34" charset="0"/>
                        <a:cs typeface="Arial" pitchFamily="34" charset="0"/>
                      </a:endParaRPr>
                    </a:p>
                  </a:txBody>
                  <a:tcPr marL="0" marR="95416" marT="68580" marB="68580" anchor="ctr" anchorCtr="1">
                    <a:solidFill>
                      <a:srgbClr val="FFCC66"/>
                    </a:solidFill>
                  </a:tcPr>
                </a:tc>
                <a:tc>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u="none" strike="noStrike" dirty="0" smtClean="0">
                          <a:solidFill>
                            <a:srgbClr val="C00000"/>
                          </a:solidFill>
                          <a:latin typeface="Arial" pitchFamily="34" charset="0"/>
                          <a:cs typeface="Arial" pitchFamily="34" charset="0"/>
                        </a:rPr>
                        <a:t> CCSM4</a:t>
                      </a:r>
                      <a:endParaRPr lang="en-US" sz="1300" b="0" i="0" u="none" strike="noStrike" dirty="0">
                        <a:solidFill>
                          <a:srgbClr val="C00000"/>
                        </a:solidFill>
                        <a:latin typeface="Arial" pitchFamily="34" charset="0"/>
                        <a:cs typeface="Arial" pitchFamily="34" charset="0"/>
                      </a:endParaRPr>
                    </a:p>
                  </a:txBody>
                  <a:tcPr marL="0" marR="95416" marT="68580" marB="68580" anchor="ctr" anchorCtr="1">
                    <a:solidFill>
                      <a:srgbClr val="FFCC66"/>
                    </a:solidFill>
                  </a:tcPr>
                </a:tc>
                <a:tc>
                  <a:txBody>
                    <a:bodyPr/>
                    <a:lstStyle/>
                    <a:p>
                      <a:pPr algn="l" fontAlgn="b"/>
                      <a:r>
                        <a:rPr lang="en-US" sz="1300" b="1" i="0" u="none" strike="noStrike" dirty="0" smtClean="0">
                          <a:solidFill>
                            <a:srgbClr val="C00000"/>
                          </a:solidFill>
                          <a:latin typeface="Arial" pitchFamily="34" charset="0"/>
                          <a:cs typeface="Arial" pitchFamily="34" charset="0"/>
                        </a:rPr>
                        <a:t>67</a:t>
                      </a:r>
                      <a:endParaRPr lang="en-US" sz="1300" b="1" i="0" u="none" strike="noStrike" dirty="0">
                        <a:solidFill>
                          <a:srgbClr val="C00000"/>
                        </a:solidFill>
                        <a:latin typeface="Arial" pitchFamily="34" charset="0"/>
                        <a:cs typeface="Arial" pitchFamily="34" charset="0"/>
                      </a:endParaRPr>
                    </a:p>
                  </a:txBody>
                  <a:tcPr marL="0" marR="95416" marT="68580" marB="68580" anchor="ctr" anchorCtr="1">
                    <a:solidFill>
                      <a:srgbClr val="FFCC66"/>
                    </a:solidFill>
                  </a:tcPr>
                </a:tc>
                <a:tc>
                  <a:txBody>
                    <a:bodyPr/>
                    <a:lstStyle/>
                    <a:p>
                      <a:pPr algn="l" fontAlgn="b"/>
                      <a:r>
                        <a:rPr lang="en-US" sz="1300" b="1" i="0" u="none" strike="noStrike" dirty="0" smtClean="0">
                          <a:solidFill>
                            <a:srgbClr val="C00000"/>
                          </a:solidFill>
                          <a:latin typeface="Arial" pitchFamily="34" charset="0"/>
                          <a:cs typeface="Arial" pitchFamily="34" charset="0"/>
                        </a:rPr>
                        <a:t>84</a:t>
                      </a:r>
                      <a:endParaRPr lang="en-US" sz="1300" b="1" i="0" u="none" strike="noStrike" dirty="0">
                        <a:solidFill>
                          <a:srgbClr val="C00000"/>
                        </a:solidFill>
                        <a:latin typeface="Arial" pitchFamily="34" charset="0"/>
                        <a:cs typeface="Arial" pitchFamily="34" charset="0"/>
                      </a:endParaRPr>
                    </a:p>
                  </a:txBody>
                  <a:tcPr marL="0" marR="95416" marT="68580" marB="68580" anchor="ctr" anchorCtr="1">
                    <a:solidFill>
                      <a:srgbClr val="FFCC66"/>
                    </a:solidFill>
                  </a:tcPr>
                </a:tc>
              </a:tr>
              <a:tr h="501626">
                <a:tc>
                  <a:txBody>
                    <a:bodyPr/>
                    <a:lstStyle/>
                    <a:p>
                      <a:pPr algn="ctr" fontAlgn="b"/>
                      <a:r>
                        <a:rPr lang="fr-FR" sz="1300" b="1" u="none" strike="noStrike" dirty="0">
                          <a:latin typeface="Arial" pitchFamily="34" charset="0"/>
                          <a:cs typeface="Arial" pitchFamily="34" charset="0"/>
                        </a:rPr>
                        <a:t> </a:t>
                      </a:r>
                      <a:r>
                        <a:rPr lang="fr-FR" sz="1300" b="1" u="none" strike="noStrike" spc="-100" baseline="0" dirty="0" err="1" smtClean="0">
                          <a:latin typeface="Arial" pitchFamily="34" charset="0"/>
                          <a:cs typeface="Arial" pitchFamily="34" charset="0"/>
                        </a:rPr>
                        <a:t>Meteo</a:t>
                      </a:r>
                      <a:r>
                        <a:rPr lang="fr-FR" sz="1300" b="1" u="none" strike="noStrike" spc="-100" baseline="0" dirty="0" smtClean="0">
                          <a:latin typeface="Arial" pitchFamily="34" charset="0"/>
                          <a:cs typeface="Arial" pitchFamily="34" charset="0"/>
                        </a:rPr>
                        <a:t> </a:t>
                      </a:r>
                      <a:r>
                        <a:rPr lang="fr-FR" sz="1300" b="1" u="none" strike="noStrike" spc="-100" baseline="0" dirty="0">
                          <a:latin typeface="Arial" pitchFamily="34" charset="0"/>
                          <a:cs typeface="Arial" pitchFamily="34" charset="0"/>
                        </a:rPr>
                        <a:t>France Centre National de </a:t>
                      </a:r>
                      <a:r>
                        <a:rPr lang="fr-FR" sz="1300" b="1" u="none" strike="noStrike" spc="-100" baseline="0" dirty="0" smtClean="0">
                          <a:latin typeface="Arial" pitchFamily="34" charset="0"/>
                          <a:cs typeface="Arial" pitchFamily="34" charset="0"/>
                        </a:rPr>
                        <a:t>Recherches </a:t>
                      </a:r>
                      <a:r>
                        <a:rPr lang="fr-FR" sz="1300" b="1" u="none" strike="noStrike" spc="-100" baseline="0" dirty="0" err="1" smtClean="0">
                          <a:latin typeface="Arial" pitchFamily="34" charset="0"/>
                          <a:cs typeface="Arial" pitchFamily="34" charset="0"/>
                        </a:rPr>
                        <a:t>Meteorologiques</a:t>
                      </a:r>
                      <a:r>
                        <a:rPr lang="fr-FR" sz="1300" b="1" u="none" strike="noStrike" spc="-100" baseline="0" dirty="0" smtClean="0">
                          <a:latin typeface="Arial" pitchFamily="34" charset="0"/>
                          <a:cs typeface="Arial" pitchFamily="34" charset="0"/>
                        </a:rPr>
                        <a:t> (</a:t>
                      </a:r>
                      <a:r>
                        <a:rPr lang="fr-FR" sz="1300" b="1" u="none" strike="noStrike" spc="-100" baseline="0" dirty="0">
                          <a:latin typeface="Arial" pitchFamily="34" charset="0"/>
                          <a:cs typeface="Arial" pitchFamily="34" charset="0"/>
                        </a:rPr>
                        <a:t>France</a:t>
                      </a:r>
                      <a:r>
                        <a:rPr lang="fr-FR" sz="1300" b="1" u="none" strike="noStrike" spc="-100" baseline="0" dirty="0" smtClean="0">
                          <a:latin typeface="Arial" pitchFamily="34" charset="0"/>
                          <a:cs typeface="Arial" pitchFamily="34" charset="0"/>
                        </a:rPr>
                        <a:t>)</a:t>
                      </a:r>
                      <a:endParaRPr lang="fr-FR" sz="1300" b="1" i="0" u="none" strike="noStrike" dirty="0">
                        <a:solidFill>
                          <a:srgbClr val="000000"/>
                        </a:solidFill>
                        <a:latin typeface="Arial" pitchFamily="34" charset="0"/>
                        <a:cs typeface="Arial" pitchFamily="34" charset="0"/>
                      </a:endParaRPr>
                    </a:p>
                  </a:txBody>
                  <a:tcPr marL="0" marR="104503" marT="34290" marB="34290" anchor="ctr" anchorCtr="1">
                    <a:solidFill>
                      <a:srgbClr val="FFE197"/>
                    </a:solidFill>
                  </a:tcPr>
                </a:tc>
                <a:tc>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u="none" strike="noStrike" dirty="0" smtClean="0">
                          <a:solidFill>
                            <a:srgbClr val="3366FF"/>
                          </a:solidFill>
                          <a:latin typeface="Arial" pitchFamily="34" charset="0"/>
                          <a:cs typeface="Arial" pitchFamily="34" charset="0"/>
                        </a:rPr>
                        <a:t>CNRM-CM3</a:t>
                      </a:r>
                      <a:endParaRPr lang="fr-FR" sz="1300" b="0" i="0" u="none" strike="noStrike" dirty="0">
                        <a:solidFill>
                          <a:srgbClr val="3366FF"/>
                        </a:solidFill>
                        <a:latin typeface="Arial" pitchFamily="34" charset="0"/>
                        <a:cs typeface="Arial" pitchFamily="34" charset="0"/>
                      </a:endParaRPr>
                    </a:p>
                  </a:txBody>
                  <a:tcPr marL="0" marR="95416" marT="68580" marB="68580" anchor="ctr" anchorCtr="1">
                    <a:solidFill>
                      <a:srgbClr val="FFE197"/>
                    </a:solidFill>
                  </a:tcPr>
                </a:tc>
                <a:tc>
                  <a:txBody>
                    <a:bodyPr/>
                    <a:lstStyle/>
                    <a:p>
                      <a:pPr algn="ctr" fontAlgn="b"/>
                      <a:r>
                        <a:rPr lang="fr-FR" sz="1300" b="1" i="0" u="none" strike="noStrike" dirty="0" smtClean="0">
                          <a:solidFill>
                            <a:srgbClr val="3366FF"/>
                          </a:solidFill>
                          <a:latin typeface="Arial" pitchFamily="34" charset="0"/>
                          <a:cs typeface="Arial" pitchFamily="34" charset="0"/>
                        </a:rPr>
                        <a:t>55</a:t>
                      </a:r>
                      <a:endParaRPr lang="fr-FR" sz="1300" b="1" i="0" u="none" strike="noStrike" dirty="0">
                        <a:solidFill>
                          <a:srgbClr val="3366FF"/>
                        </a:solidFill>
                        <a:latin typeface="Arial" pitchFamily="34" charset="0"/>
                        <a:cs typeface="Arial" pitchFamily="34" charset="0"/>
                      </a:endParaRPr>
                    </a:p>
                  </a:txBody>
                  <a:tcPr marL="0" marR="95416" marT="68580" marB="68580" anchor="ctr" anchorCtr="1">
                    <a:solidFill>
                      <a:srgbClr val="FFE197"/>
                    </a:solidFill>
                  </a:tcPr>
                </a:tc>
                <a:tc>
                  <a:txBody>
                    <a:bodyPr/>
                    <a:lstStyle/>
                    <a:p>
                      <a:pPr algn="ctr" fontAlgn="b"/>
                      <a:r>
                        <a:rPr lang="fr-FR" sz="1300" b="1" i="0" u="none" strike="noStrike" dirty="0" smtClean="0">
                          <a:solidFill>
                            <a:srgbClr val="3366FF"/>
                          </a:solidFill>
                          <a:latin typeface="Arial" pitchFamily="34" charset="0"/>
                          <a:cs typeface="Arial" pitchFamily="34" charset="0"/>
                        </a:rPr>
                        <a:t>71</a:t>
                      </a:r>
                      <a:endParaRPr lang="fr-FR" sz="1300" b="1" i="0" u="none" strike="noStrike" dirty="0">
                        <a:solidFill>
                          <a:srgbClr val="3366FF"/>
                        </a:solidFill>
                        <a:latin typeface="Arial" pitchFamily="34" charset="0"/>
                        <a:cs typeface="Arial" pitchFamily="34" charset="0"/>
                      </a:endParaRPr>
                    </a:p>
                  </a:txBody>
                  <a:tcPr marL="0" marR="95416" marT="68580" marB="68580" anchor="ctr" anchorCtr="1">
                    <a:solidFill>
                      <a:srgbClr val="FFE197"/>
                    </a:solidFill>
                  </a:tcPr>
                </a:tc>
                <a:tc>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u="none" strike="noStrike" dirty="0" smtClean="0">
                          <a:solidFill>
                            <a:srgbClr val="C00000"/>
                          </a:solidFill>
                          <a:latin typeface="Arial" pitchFamily="34" charset="0"/>
                          <a:cs typeface="Arial" pitchFamily="34" charset="0"/>
                        </a:rPr>
                        <a:t> CNRM-CM5 </a:t>
                      </a:r>
                      <a:endParaRPr lang="fr-FR" sz="1300" b="0" i="0" u="none" strike="noStrike" dirty="0">
                        <a:solidFill>
                          <a:srgbClr val="C00000"/>
                        </a:solidFill>
                        <a:latin typeface="Arial" pitchFamily="34" charset="0"/>
                        <a:cs typeface="Arial" pitchFamily="34" charset="0"/>
                      </a:endParaRPr>
                    </a:p>
                  </a:txBody>
                  <a:tcPr marL="0" marR="95416" marT="68580" marB="68580" anchor="ctr" anchorCtr="1">
                    <a:solidFill>
                      <a:srgbClr val="FFE197"/>
                    </a:solidFill>
                  </a:tcPr>
                </a:tc>
                <a:tc>
                  <a:txBody>
                    <a:bodyPr/>
                    <a:lstStyle/>
                    <a:p>
                      <a:pPr algn="l" fontAlgn="b"/>
                      <a:r>
                        <a:rPr lang="fr-FR" sz="1300" b="1" i="0" u="none" strike="noStrike" dirty="0" smtClean="0">
                          <a:solidFill>
                            <a:srgbClr val="C00000"/>
                          </a:solidFill>
                          <a:latin typeface="Arial" pitchFamily="34" charset="0"/>
                          <a:cs typeface="Arial" pitchFamily="34" charset="0"/>
                        </a:rPr>
                        <a:t>60</a:t>
                      </a:r>
                      <a:endParaRPr lang="fr-FR" sz="1300" b="1" i="0" u="none" strike="noStrike" dirty="0">
                        <a:solidFill>
                          <a:srgbClr val="C00000"/>
                        </a:solidFill>
                        <a:latin typeface="Arial" pitchFamily="34" charset="0"/>
                        <a:cs typeface="Arial" pitchFamily="34" charset="0"/>
                      </a:endParaRPr>
                    </a:p>
                  </a:txBody>
                  <a:tcPr marL="0" marR="95416" marT="68580" marB="68580" anchor="ctr" anchorCtr="1">
                    <a:solidFill>
                      <a:srgbClr val="FFE197"/>
                    </a:solidFill>
                  </a:tcPr>
                </a:tc>
                <a:tc>
                  <a:txBody>
                    <a:bodyPr/>
                    <a:lstStyle/>
                    <a:p>
                      <a:pPr algn="l" fontAlgn="b"/>
                      <a:r>
                        <a:rPr lang="fr-FR" sz="1300" b="1" i="0" u="none" strike="noStrike" dirty="0" smtClean="0">
                          <a:solidFill>
                            <a:srgbClr val="C00000"/>
                          </a:solidFill>
                          <a:latin typeface="Arial" pitchFamily="34" charset="0"/>
                          <a:cs typeface="Arial" pitchFamily="34" charset="0"/>
                        </a:rPr>
                        <a:t>84</a:t>
                      </a:r>
                      <a:endParaRPr lang="fr-FR" sz="1300" b="1" i="0" u="none" strike="noStrike" dirty="0">
                        <a:solidFill>
                          <a:srgbClr val="C00000"/>
                        </a:solidFill>
                        <a:latin typeface="Arial" pitchFamily="34" charset="0"/>
                        <a:cs typeface="Arial" pitchFamily="34" charset="0"/>
                      </a:endParaRPr>
                    </a:p>
                  </a:txBody>
                  <a:tcPr marL="0" marR="95416" marT="68580" marB="68580" anchor="ctr" anchorCtr="1">
                    <a:solidFill>
                      <a:srgbClr val="FFE197"/>
                    </a:solidFill>
                  </a:tcPr>
                </a:tc>
              </a:tr>
              <a:tr h="501626">
                <a:tc>
                  <a:txBody>
                    <a:bodyPr/>
                    <a:lstStyle/>
                    <a:p>
                      <a:pPr algn="ctr" fontAlgn="b"/>
                      <a:r>
                        <a:rPr lang="fr-FR" sz="1300" b="1" i="0" u="none" strike="noStrike" spc="-100" dirty="0" smtClean="0">
                          <a:solidFill>
                            <a:srgbClr val="000000"/>
                          </a:solidFill>
                          <a:latin typeface="Arial" pitchFamily="34" charset="0"/>
                          <a:cs typeface="Arial" pitchFamily="34" charset="0"/>
                        </a:rPr>
                        <a:t>Commonwealth</a:t>
                      </a:r>
                      <a:r>
                        <a:rPr lang="fr-FR" sz="1300" b="1" i="0" u="none" strike="noStrike" spc="-100" baseline="0" dirty="0" smtClean="0">
                          <a:solidFill>
                            <a:srgbClr val="000000"/>
                          </a:solidFill>
                          <a:latin typeface="Arial" pitchFamily="34" charset="0"/>
                          <a:cs typeface="Arial" pitchFamily="34" charset="0"/>
                        </a:rPr>
                        <a:t> </a:t>
                      </a:r>
                      <a:r>
                        <a:rPr lang="fr-FR" sz="1300" b="1" i="0" u="none" strike="noStrike" spc="-100" baseline="0" dirty="0" err="1" smtClean="0">
                          <a:solidFill>
                            <a:srgbClr val="000000"/>
                          </a:solidFill>
                          <a:latin typeface="Arial" pitchFamily="34" charset="0"/>
                          <a:cs typeface="Arial" pitchFamily="34" charset="0"/>
                        </a:rPr>
                        <a:t>Scientific</a:t>
                      </a:r>
                      <a:r>
                        <a:rPr lang="fr-FR" sz="1300" b="1" i="0" u="none" strike="noStrike" spc="-100" baseline="0" dirty="0" smtClean="0">
                          <a:solidFill>
                            <a:srgbClr val="000000"/>
                          </a:solidFill>
                          <a:latin typeface="Arial" pitchFamily="34" charset="0"/>
                          <a:cs typeface="Arial" pitchFamily="34" charset="0"/>
                        </a:rPr>
                        <a:t> and </a:t>
                      </a:r>
                      <a:r>
                        <a:rPr lang="fr-FR" sz="1300" b="1" i="0" u="none" strike="noStrike" spc="-100" baseline="0" dirty="0" err="1" smtClean="0">
                          <a:solidFill>
                            <a:srgbClr val="000000"/>
                          </a:solidFill>
                          <a:latin typeface="Arial" pitchFamily="34" charset="0"/>
                          <a:cs typeface="Arial" pitchFamily="34" charset="0"/>
                        </a:rPr>
                        <a:t>Industrial</a:t>
                      </a:r>
                      <a:r>
                        <a:rPr lang="fr-FR" sz="1300" b="1" i="0" u="none" strike="noStrike" spc="-100" baseline="0" dirty="0" smtClean="0">
                          <a:solidFill>
                            <a:srgbClr val="000000"/>
                          </a:solidFill>
                          <a:latin typeface="Arial" pitchFamily="34" charset="0"/>
                          <a:cs typeface="Arial" pitchFamily="34" charset="0"/>
                        </a:rPr>
                        <a:t> </a:t>
                      </a:r>
                      <a:r>
                        <a:rPr lang="fr-FR" sz="1300" b="1" i="0" u="none" strike="noStrike" spc="-100" baseline="0" dirty="0" err="1" smtClean="0">
                          <a:solidFill>
                            <a:srgbClr val="000000"/>
                          </a:solidFill>
                          <a:latin typeface="Arial" pitchFamily="34" charset="0"/>
                          <a:cs typeface="Arial" pitchFamily="34" charset="0"/>
                        </a:rPr>
                        <a:t>Research</a:t>
                      </a:r>
                      <a:r>
                        <a:rPr lang="fr-FR" sz="1300" b="1" i="0" u="none" strike="noStrike" spc="-100" baseline="0" dirty="0" smtClean="0">
                          <a:solidFill>
                            <a:srgbClr val="000000"/>
                          </a:solidFill>
                          <a:latin typeface="Arial" pitchFamily="34" charset="0"/>
                          <a:cs typeface="Arial" pitchFamily="34" charset="0"/>
                        </a:rPr>
                        <a:t> </a:t>
                      </a:r>
                      <a:r>
                        <a:rPr lang="fr-FR" sz="1300" b="1" i="0" u="none" strike="noStrike" spc="-100" baseline="0" dirty="0" err="1" smtClean="0">
                          <a:solidFill>
                            <a:srgbClr val="000000"/>
                          </a:solidFill>
                          <a:latin typeface="Arial" pitchFamily="34" charset="0"/>
                          <a:cs typeface="Arial" pitchFamily="34" charset="0"/>
                        </a:rPr>
                        <a:t>Organization</a:t>
                      </a:r>
                      <a:r>
                        <a:rPr lang="fr-FR" sz="1300" b="1" i="0" u="none" strike="noStrike" spc="-100" baseline="0" dirty="0" smtClean="0">
                          <a:solidFill>
                            <a:srgbClr val="000000"/>
                          </a:solidFill>
                          <a:latin typeface="Arial" pitchFamily="34" charset="0"/>
                          <a:cs typeface="Arial" pitchFamily="34" charset="0"/>
                        </a:rPr>
                        <a:t>/</a:t>
                      </a:r>
                    </a:p>
                    <a:p>
                      <a:pPr algn="ctr" fontAlgn="b"/>
                      <a:r>
                        <a:rPr lang="fr-FR" sz="1300" b="1" i="0" u="none" strike="noStrike" spc="-100" baseline="0" dirty="0" smtClean="0">
                          <a:solidFill>
                            <a:srgbClr val="000000"/>
                          </a:solidFill>
                          <a:latin typeface="Arial" pitchFamily="34" charset="0"/>
                          <a:cs typeface="Arial" pitchFamily="34" charset="0"/>
                        </a:rPr>
                        <a:t>Queensland </a:t>
                      </a:r>
                      <a:r>
                        <a:rPr lang="fr-FR" sz="1300" b="1" i="0" u="none" strike="noStrike" spc="-100" baseline="0" dirty="0" err="1" smtClean="0">
                          <a:solidFill>
                            <a:srgbClr val="000000"/>
                          </a:solidFill>
                          <a:latin typeface="Arial" pitchFamily="34" charset="0"/>
                          <a:cs typeface="Arial" pitchFamily="34" charset="0"/>
                        </a:rPr>
                        <a:t>Climate</a:t>
                      </a:r>
                      <a:r>
                        <a:rPr lang="fr-FR" sz="1300" b="1" i="0" u="none" strike="noStrike" spc="-100" baseline="0" dirty="0" smtClean="0">
                          <a:solidFill>
                            <a:srgbClr val="000000"/>
                          </a:solidFill>
                          <a:latin typeface="Arial" pitchFamily="34" charset="0"/>
                          <a:cs typeface="Arial" pitchFamily="34" charset="0"/>
                        </a:rPr>
                        <a:t> Change Centre of Excellence (</a:t>
                      </a:r>
                      <a:r>
                        <a:rPr lang="fr-FR" sz="1300" b="1" i="0" u="none" strike="noStrike" spc="-100" baseline="0" dirty="0" err="1" smtClean="0">
                          <a:solidFill>
                            <a:srgbClr val="000000"/>
                          </a:solidFill>
                          <a:latin typeface="Arial" pitchFamily="34" charset="0"/>
                          <a:cs typeface="Arial" pitchFamily="34" charset="0"/>
                        </a:rPr>
                        <a:t>Australia</a:t>
                      </a:r>
                      <a:r>
                        <a:rPr lang="fr-FR" sz="1300" b="1" i="0" u="none" strike="noStrike" spc="-100" baseline="0" dirty="0" smtClean="0">
                          <a:solidFill>
                            <a:srgbClr val="000000"/>
                          </a:solidFill>
                          <a:latin typeface="Arial" pitchFamily="34" charset="0"/>
                          <a:cs typeface="Arial" pitchFamily="34" charset="0"/>
                        </a:rPr>
                        <a:t>)</a:t>
                      </a:r>
                      <a:endParaRPr lang="fr-FR" sz="1300" b="1" i="0" u="none" strike="noStrike" dirty="0">
                        <a:solidFill>
                          <a:srgbClr val="000000"/>
                        </a:solidFill>
                        <a:latin typeface="Arial" pitchFamily="34" charset="0"/>
                        <a:cs typeface="Arial" pitchFamily="34" charset="0"/>
                      </a:endParaRPr>
                    </a:p>
                  </a:txBody>
                  <a:tcPr marL="0" marR="104503" marT="34290" marB="34290" anchor="ctr" anchorCtr="1">
                    <a:solidFill>
                      <a:srgbClr val="FFCC66"/>
                    </a:solidFill>
                  </a:tcPr>
                </a:tc>
                <a:tc>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i="0" u="none" strike="noStrike" dirty="0" smtClean="0">
                          <a:solidFill>
                            <a:srgbClr val="3366FF"/>
                          </a:solidFill>
                          <a:latin typeface="Arial" pitchFamily="34" charset="0"/>
                          <a:cs typeface="Arial" pitchFamily="34" charset="0"/>
                        </a:rPr>
                        <a:t>CSIRO-Mk-3-0</a:t>
                      </a:r>
                      <a:endParaRPr lang="fr-FR" sz="1300" b="0" i="0" u="none" strike="noStrike" dirty="0">
                        <a:solidFill>
                          <a:srgbClr val="3366FF"/>
                        </a:solidFill>
                        <a:latin typeface="Arial" pitchFamily="34" charset="0"/>
                        <a:cs typeface="Arial" pitchFamily="34" charset="0"/>
                      </a:endParaRPr>
                    </a:p>
                  </a:txBody>
                  <a:tcPr marL="0" marR="95416" marT="68580" marB="68580" anchor="ctr" anchorCtr="1">
                    <a:solidFill>
                      <a:srgbClr val="FFCC66"/>
                    </a:solidFill>
                  </a:tcPr>
                </a:tc>
                <a:tc>
                  <a:txBody>
                    <a:bodyPr/>
                    <a:lstStyle/>
                    <a:p>
                      <a:pPr algn="ctr" fontAlgn="b"/>
                      <a:r>
                        <a:rPr lang="fr-FR" sz="1300" b="1" i="0" u="none" strike="noStrike" dirty="0" smtClean="0">
                          <a:solidFill>
                            <a:srgbClr val="3366FF"/>
                          </a:solidFill>
                          <a:latin typeface="Arial" pitchFamily="34" charset="0"/>
                          <a:cs typeface="Arial" pitchFamily="34" charset="0"/>
                        </a:rPr>
                        <a:t>57</a:t>
                      </a:r>
                      <a:endParaRPr lang="fr-FR" sz="1300" b="1" i="0" u="none" strike="noStrike" dirty="0">
                        <a:solidFill>
                          <a:srgbClr val="3366FF"/>
                        </a:solidFill>
                        <a:latin typeface="Arial" pitchFamily="34" charset="0"/>
                        <a:cs typeface="Arial" pitchFamily="34" charset="0"/>
                      </a:endParaRPr>
                    </a:p>
                  </a:txBody>
                  <a:tcPr marL="0" marR="95416" marT="68580" marB="68580" anchor="ctr" anchorCtr="1">
                    <a:solidFill>
                      <a:srgbClr val="FFCC66"/>
                    </a:solidFill>
                  </a:tcPr>
                </a:tc>
                <a:tc>
                  <a:txBody>
                    <a:bodyPr/>
                    <a:lstStyle/>
                    <a:p>
                      <a:pPr algn="ctr" fontAlgn="b"/>
                      <a:r>
                        <a:rPr lang="fr-FR" sz="1300" b="1" i="0" u="none" strike="noStrike" dirty="0" smtClean="0">
                          <a:solidFill>
                            <a:srgbClr val="3366FF"/>
                          </a:solidFill>
                          <a:latin typeface="Arial" pitchFamily="34" charset="0"/>
                          <a:cs typeface="Arial" pitchFamily="34" charset="0"/>
                        </a:rPr>
                        <a:t>81</a:t>
                      </a:r>
                      <a:endParaRPr lang="fr-FR" sz="1300" b="1" i="0" u="none" strike="noStrike" dirty="0">
                        <a:solidFill>
                          <a:srgbClr val="3366FF"/>
                        </a:solidFill>
                        <a:latin typeface="Arial" pitchFamily="34" charset="0"/>
                        <a:cs typeface="Arial" pitchFamily="34" charset="0"/>
                      </a:endParaRPr>
                    </a:p>
                  </a:txBody>
                  <a:tcPr marL="0" marR="95416" marT="68580" marB="68580" anchor="ctr" anchorCtr="1">
                    <a:solidFill>
                      <a:srgbClr val="FFCC66"/>
                    </a:solidFill>
                  </a:tcPr>
                </a:tc>
                <a:tc>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i="0" u="none" strike="noStrike" dirty="0" smtClean="0">
                          <a:solidFill>
                            <a:srgbClr val="C00000"/>
                          </a:solidFill>
                          <a:latin typeface="Arial" pitchFamily="34" charset="0"/>
                          <a:cs typeface="Arial" pitchFamily="34" charset="0"/>
                        </a:rPr>
                        <a:t>CSIRO-Mk-3-6-0</a:t>
                      </a:r>
                      <a:endParaRPr lang="fr-FR" sz="1300" b="0" i="0" u="none" strike="noStrike" dirty="0">
                        <a:solidFill>
                          <a:srgbClr val="C00000"/>
                        </a:solidFill>
                        <a:latin typeface="Arial" pitchFamily="34" charset="0"/>
                        <a:cs typeface="Arial" pitchFamily="34" charset="0"/>
                      </a:endParaRPr>
                    </a:p>
                  </a:txBody>
                  <a:tcPr marL="0" marR="95416" marT="68580" marB="68580" anchor="ctr" anchorCtr="1">
                    <a:solidFill>
                      <a:srgbClr val="FFCC66"/>
                    </a:solidFill>
                  </a:tcPr>
                </a:tc>
                <a:tc>
                  <a:txBody>
                    <a:bodyPr/>
                    <a:lstStyle/>
                    <a:p>
                      <a:pPr algn="l" fontAlgn="b"/>
                      <a:r>
                        <a:rPr lang="fr-FR" sz="1300" b="1" i="0" u="none" strike="noStrike" dirty="0" smtClean="0">
                          <a:solidFill>
                            <a:srgbClr val="C00000"/>
                          </a:solidFill>
                          <a:latin typeface="Arial" pitchFamily="34" charset="0"/>
                          <a:cs typeface="Arial" pitchFamily="34" charset="0"/>
                        </a:rPr>
                        <a:t>62</a:t>
                      </a:r>
                      <a:endParaRPr lang="fr-FR" sz="1300" b="1" i="0" u="none" strike="noStrike" dirty="0">
                        <a:solidFill>
                          <a:srgbClr val="C00000"/>
                        </a:solidFill>
                        <a:latin typeface="Arial" pitchFamily="34" charset="0"/>
                        <a:cs typeface="Arial" pitchFamily="34" charset="0"/>
                      </a:endParaRPr>
                    </a:p>
                  </a:txBody>
                  <a:tcPr marL="0" marR="95416" marT="68580" marB="68580" anchor="ctr" anchorCtr="1">
                    <a:solidFill>
                      <a:srgbClr val="FFCC66"/>
                    </a:solidFill>
                  </a:tcPr>
                </a:tc>
                <a:tc>
                  <a:txBody>
                    <a:bodyPr/>
                    <a:lstStyle/>
                    <a:p>
                      <a:pPr algn="l" fontAlgn="b"/>
                      <a:r>
                        <a:rPr lang="fr-FR" sz="1300" b="1" i="0" u="none" strike="noStrike" dirty="0" smtClean="0">
                          <a:solidFill>
                            <a:srgbClr val="C00000"/>
                          </a:solidFill>
                          <a:latin typeface="Arial" pitchFamily="34" charset="0"/>
                          <a:cs typeface="Arial" pitchFamily="34" charset="0"/>
                        </a:rPr>
                        <a:t>76</a:t>
                      </a:r>
                      <a:endParaRPr lang="fr-FR" sz="1300" b="1" i="0" u="none" strike="noStrike" dirty="0">
                        <a:solidFill>
                          <a:srgbClr val="C00000"/>
                        </a:solidFill>
                        <a:latin typeface="Arial" pitchFamily="34" charset="0"/>
                        <a:cs typeface="Arial" pitchFamily="34" charset="0"/>
                      </a:endParaRPr>
                    </a:p>
                  </a:txBody>
                  <a:tcPr marL="0" marR="95416" marT="68580" marB="68580" anchor="ctr" anchorCtr="1">
                    <a:solidFill>
                      <a:srgbClr val="FFCC66"/>
                    </a:solidFill>
                  </a:tcPr>
                </a:tc>
              </a:tr>
              <a:tr h="360925">
                <a:tc rowSpan="3">
                  <a:txBody>
                    <a:bodyPr/>
                    <a:lstStyle/>
                    <a:p>
                      <a:pPr algn="l" fontAlgn="b"/>
                      <a:r>
                        <a:rPr lang="fr-FR" sz="1300" b="1" i="0" u="none" strike="noStrike" spc="-70" baseline="0" dirty="0" err="1" smtClean="0">
                          <a:solidFill>
                            <a:srgbClr val="000000"/>
                          </a:solidFill>
                          <a:latin typeface="Arial" pitchFamily="34" charset="0"/>
                          <a:cs typeface="Arial" pitchFamily="34" charset="0"/>
                        </a:rPr>
                        <a:t>Geophysical</a:t>
                      </a:r>
                      <a:r>
                        <a:rPr lang="fr-FR" sz="1300" b="1" i="0" u="none" strike="noStrike" spc="-70" baseline="0" dirty="0" smtClean="0">
                          <a:solidFill>
                            <a:srgbClr val="000000"/>
                          </a:solidFill>
                          <a:latin typeface="Arial" pitchFamily="34" charset="0"/>
                          <a:cs typeface="Arial" pitchFamily="34" charset="0"/>
                        </a:rPr>
                        <a:t> </a:t>
                      </a:r>
                      <a:r>
                        <a:rPr lang="fr-FR" sz="1300" b="1" i="0" u="none" strike="noStrike" spc="-70" baseline="0" dirty="0" err="1" smtClean="0">
                          <a:solidFill>
                            <a:srgbClr val="000000"/>
                          </a:solidFill>
                          <a:latin typeface="Arial" pitchFamily="34" charset="0"/>
                          <a:cs typeface="Arial" pitchFamily="34" charset="0"/>
                        </a:rPr>
                        <a:t>Fluid</a:t>
                      </a:r>
                      <a:r>
                        <a:rPr lang="fr-FR" sz="1300" b="1" i="0" u="none" strike="noStrike" spc="-70" baseline="0" dirty="0" smtClean="0">
                          <a:solidFill>
                            <a:srgbClr val="000000"/>
                          </a:solidFill>
                          <a:latin typeface="Arial" pitchFamily="34" charset="0"/>
                          <a:cs typeface="Arial" pitchFamily="34" charset="0"/>
                        </a:rPr>
                        <a:t> Dynamics </a:t>
                      </a:r>
                      <a:r>
                        <a:rPr lang="fr-FR" sz="1300" b="1" i="0" u="none" strike="noStrike" spc="-70" baseline="0" dirty="0" err="1" smtClean="0">
                          <a:solidFill>
                            <a:srgbClr val="000000"/>
                          </a:solidFill>
                          <a:latin typeface="Arial" pitchFamily="34" charset="0"/>
                          <a:cs typeface="Arial" pitchFamily="34" charset="0"/>
                        </a:rPr>
                        <a:t>Laboratory</a:t>
                      </a:r>
                      <a:r>
                        <a:rPr lang="fr-FR" sz="1300" b="1" i="0" u="none" strike="noStrike" spc="-70" baseline="0" dirty="0" smtClean="0">
                          <a:solidFill>
                            <a:srgbClr val="000000"/>
                          </a:solidFill>
                          <a:latin typeface="Arial" pitchFamily="34" charset="0"/>
                          <a:cs typeface="Arial" pitchFamily="34" charset="0"/>
                        </a:rPr>
                        <a:t> (USA)</a:t>
                      </a:r>
                      <a:endParaRPr lang="fr-FR" sz="1300" b="1" i="0" u="none" strike="noStrike" dirty="0">
                        <a:solidFill>
                          <a:srgbClr val="000000"/>
                        </a:solidFill>
                        <a:latin typeface="Arial" pitchFamily="34" charset="0"/>
                        <a:cs typeface="Arial" pitchFamily="34" charset="0"/>
                      </a:endParaRPr>
                    </a:p>
                  </a:txBody>
                  <a:tcPr marL="0" marR="104503" marT="34290" marB="34290" anchor="ctr" anchorCtr="1">
                    <a:solidFill>
                      <a:srgbClr val="FFE197"/>
                    </a:solidFill>
                  </a:tcPr>
                </a:tc>
                <a:tc rowSpan="2">
                  <a:txBody>
                    <a:bodyPr/>
                    <a:lstStyle/>
                    <a:p>
                      <a:pPr algn="ctr" fontAlgn="b"/>
                      <a:r>
                        <a:rPr lang="en-US" sz="1300" b="1" i="0" u="none" strike="noStrike" dirty="0" smtClean="0">
                          <a:solidFill>
                            <a:srgbClr val="3366FF"/>
                          </a:solidFill>
                          <a:latin typeface="Arial" pitchFamily="34" charset="0"/>
                          <a:cs typeface="Arial" pitchFamily="34" charset="0"/>
                        </a:rPr>
                        <a:t>GFDL-CM2-0</a:t>
                      </a:r>
                      <a:endParaRPr lang="fr-FR" sz="1300" b="0" i="0" u="none" strike="noStrike" dirty="0">
                        <a:solidFill>
                          <a:srgbClr val="3366FF"/>
                        </a:solidFill>
                        <a:latin typeface="Arial" pitchFamily="34" charset="0"/>
                        <a:cs typeface="Arial" pitchFamily="34" charset="0"/>
                      </a:endParaRPr>
                    </a:p>
                  </a:txBody>
                  <a:tcPr marL="0" marR="95416" marT="68580" marB="68580" anchor="ctr" anchorCtr="1">
                    <a:solidFill>
                      <a:srgbClr val="FFE197"/>
                    </a:solidFill>
                  </a:tcPr>
                </a:tc>
                <a:tc rowSpan="2">
                  <a:txBody>
                    <a:bodyPr/>
                    <a:lstStyle/>
                    <a:p>
                      <a:pPr algn="ctr" fontAlgn="b"/>
                      <a:r>
                        <a:rPr lang="fr-FR" sz="1300" b="1" i="0" u="none" strike="noStrike" dirty="0" smtClean="0">
                          <a:solidFill>
                            <a:srgbClr val="3366FF"/>
                          </a:solidFill>
                          <a:latin typeface="Arial" pitchFamily="34" charset="0"/>
                          <a:cs typeface="Arial" pitchFamily="34" charset="0"/>
                        </a:rPr>
                        <a:t>53</a:t>
                      </a:r>
                      <a:endParaRPr lang="fr-FR" sz="1300" b="1" i="0" u="none" strike="noStrike" dirty="0">
                        <a:solidFill>
                          <a:srgbClr val="3366FF"/>
                        </a:solidFill>
                        <a:latin typeface="Arial" pitchFamily="34" charset="0"/>
                        <a:cs typeface="Arial" pitchFamily="34" charset="0"/>
                      </a:endParaRPr>
                    </a:p>
                  </a:txBody>
                  <a:tcPr marL="0" marR="95416" marT="68580" marB="68580" anchor="ctr" anchorCtr="1">
                    <a:solidFill>
                      <a:srgbClr val="FFE197"/>
                    </a:solidFill>
                  </a:tcPr>
                </a:tc>
                <a:tc rowSpan="2">
                  <a:txBody>
                    <a:bodyPr/>
                    <a:lstStyle/>
                    <a:p>
                      <a:pPr algn="ctr" fontAlgn="b"/>
                      <a:r>
                        <a:rPr lang="fr-FR" sz="1300" b="1" i="0" u="none" strike="noStrike" dirty="0" smtClean="0">
                          <a:solidFill>
                            <a:srgbClr val="3366FF"/>
                          </a:solidFill>
                          <a:latin typeface="Arial" pitchFamily="34" charset="0"/>
                          <a:cs typeface="Arial" pitchFamily="34" charset="0"/>
                        </a:rPr>
                        <a:t>75</a:t>
                      </a:r>
                      <a:endParaRPr lang="fr-FR" sz="1300" b="1" i="0" u="none" strike="noStrike" dirty="0">
                        <a:solidFill>
                          <a:srgbClr val="3366FF"/>
                        </a:solidFill>
                        <a:latin typeface="Arial" pitchFamily="34" charset="0"/>
                        <a:cs typeface="Arial" pitchFamily="34" charset="0"/>
                      </a:endParaRPr>
                    </a:p>
                  </a:txBody>
                  <a:tcPr marL="0" marR="95416" marT="68580" marB="68580" anchor="ctr" anchorCtr="1">
                    <a:solidFill>
                      <a:srgbClr val="FFE197"/>
                    </a:solidFill>
                  </a:tcPr>
                </a:tc>
                <a:tc>
                  <a:txBody>
                    <a:bodyPr/>
                    <a:lstStyle/>
                    <a:p>
                      <a:pPr algn="ctr" fontAlgn="b"/>
                      <a:r>
                        <a:rPr lang="en-US" sz="1300" b="1" i="0" u="none" strike="noStrike" dirty="0" smtClean="0">
                          <a:solidFill>
                            <a:srgbClr val="C00000"/>
                          </a:solidFill>
                          <a:latin typeface="Arial" pitchFamily="34" charset="0"/>
                          <a:cs typeface="Arial" pitchFamily="34" charset="0"/>
                        </a:rPr>
                        <a:t>GFDL-CM3</a:t>
                      </a:r>
                      <a:endParaRPr lang="fr-FR" sz="1300" b="0" i="0" u="none" strike="noStrike" dirty="0">
                        <a:solidFill>
                          <a:srgbClr val="C00000"/>
                        </a:solidFill>
                        <a:latin typeface="Arial" pitchFamily="34" charset="0"/>
                        <a:cs typeface="Arial" pitchFamily="34" charset="0"/>
                      </a:endParaRPr>
                    </a:p>
                  </a:txBody>
                  <a:tcPr marL="0" marR="95416" marT="68580" marB="68580" anchor="ctr" anchorCtr="1">
                    <a:solidFill>
                      <a:srgbClr val="FFE197"/>
                    </a:solidFill>
                  </a:tcPr>
                </a:tc>
                <a:tc>
                  <a:txBody>
                    <a:bodyPr/>
                    <a:lstStyle/>
                    <a:p>
                      <a:pPr algn="l" fontAlgn="b"/>
                      <a:r>
                        <a:rPr lang="fr-FR" sz="1300" b="1" i="0" u="none" strike="noStrike" dirty="0" smtClean="0">
                          <a:solidFill>
                            <a:srgbClr val="C00000"/>
                          </a:solidFill>
                          <a:latin typeface="Arial" pitchFamily="34" charset="0"/>
                          <a:cs typeface="Arial" pitchFamily="34" charset="0"/>
                        </a:rPr>
                        <a:t>62</a:t>
                      </a:r>
                      <a:endParaRPr lang="fr-FR" sz="1300" b="1" i="0" u="none" strike="noStrike" dirty="0">
                        <a:solidFill>
                          <a:srgbClr val="C00000"/>
                        </a:solidFill>
                        <a:latin typeface="Arial" pitchFamily="34" charset="0"/>
                        <a:cs typeface="Arial" pitchFamily="34" charset="0"/>
                      </a:endParaRPr>
                    </a:p>
                  </a:txBody>
                  <a:tcPr marL="0" marR="95416" marT="68580" marB="68580" anchor="ctr" anchorCtr="1">
                    <a:solidFill>
                      <a:srgbClr val="FFE197"/>
                    </a:solidFill>
                  </a:tcPr>
                </a:tc>
                <a:tc>
                  <a:txBody>
                    <a:bodyPr/>
                    <a:lstStyle/>
                    <a:p>
                      <a:pPr algn="l" fontAlgn="b"/>
                      <a:r>
                        <a:rPr lang="fr-FR" sz="1300" b="1" i="0" u="none" strike="noStrike" dirty="0" smtClean="0">
                          <a:solidFill>
                            <a:srgbClr val="C00000"/>
                          </a:solidFill>
                          <a:latin typeface="Arial" pitchFamily="34" charset="0"/>
                          <a:cs typeface="Arial" pitchFamily="34" charset="0"/>
                        </a:rPr>
                        <a:t>80</a:t>
                      </a:r>
                      <a:endParaRPr lang="fr-FR" sz="1300" b="1" i="0" u="none" strike="noStrike" dirty="0">
                        <a:solidFill>
                          <a:srgbClr val="C00000"/>
                        </a:solidFill>
                        <a:latin typeface="Arial" pitchFamily="34" charset="0"/>
                        <a:cs typeface="Arial" pitchFamily="34" charset="0"/>
                      </a:endParaRPr>
                    </a:p>
                  </a:txBody>
                  <a:tcPr marL="0" marR="95416" marT="68580" marB="68580" anchor="ctr" anchorCtr="1">
                    <a:solidFill>
                      <a:srgbClr val="FFE197"/>
                    </a:solidFill>
                  </a:tcPr>
                </a:tc>
              </a:tr>
              <a:tr h="360925">
                <a:tc vMerge="1">
                  <a:txBody>
                    <a:bodyPr/>
                    <a:lstStyle/>
                    <a:p>
                      <a:endParaRPr lang="en-US"/>
                    </a:p>
                  </a:txBody>
                  <a:tcPr/>
                </a:tc>
                <a:tc vMerge="1">
                  <a:txBody>
                    <a:bodyPr/>
                    <a:lstStyle/>
                    <a:p>
                      <a:endParaRPr lang="en-US" dirty="0"/>
                    </a:p>
                  </a:txBody>
                  <a:tcPr marL="83489" marR="83489" marT="91440" marB="91440" anchor="ctr" anchorCtr="1">
                    <a:solidFill>
                      <a:srgbClr val="FFE197"/>
                    </a:solidFill>
                  </a:tcPr>
                </a:tc>
                <a:tc vMerge="1">
                  <a:txBody>
                    <a:bodyPr/>
                    <a:lstStyle/>
                    <a:p>
                      <a:endParaRPr lang="en-US" dirty="0">
                        <a:solidFill>
                          <a:srgbClr val="00CC00"/>
                        </a:solidFill>
                      </a:endParaRPr>
                    </a:p>
                  </a:txBody>
                  <a:tcPr marL="83489" marR="83489" marT="91440" marB="91440" anchor="ctr" anchorCtr="1">
                    <a:solidFill>
                      <a:srgbClr val="FFE197"/>
                    </a:solidFill>
                  </a:tcPr>
                </a:tc>
                <a:tc vMerge="1">
                  <a:txBody>
                    <a:bodyPr/>
                    <a:lstStyle/>
                    <a:p>
                      <a:endParaRPr lang="en-US" dirty="0"/>
                    </a:p>
                  </a:txBody>
                  <a:tcPr marL="83489" marR="83489" marT="91440" marB="91440" anchor="ctr" anchorCtr="1">
                    <a:solidFill>
                      <a:srgbClr val="FFE197"/>
                    </a:solidFill>
                  </a:tcPr>
                </a:tc>
                <a:tc>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i="0" u="none" strike="noStrike" dirty="0" smtClean="0">
                          <a:solidFill>
                            <a:srgbClr val="C00000"/>
                          </a:solidFill>
                          <a:latin typeface="Arial" pitchFamily="34" charset="0"/>
                          <a:cs typeface="Arial" pitchFamily="34" charset="0"/>
                        </a:rPr>
                        <a:t>GFDL-ESM2G</a:t>
                      </a:r>
                      <a:endParaRPr lang="fr-FR" sz="1300" b="0" i="0" u="none" strike="noStrike" dirty="0">
                        <a:solidFill>
                          <a:srgbClr val="C00000"/>
                        </a:solidFill>
                        <a:latin typeface="Arial" pitchFamily="34" charset="0"/>
                        <a:cs typeface="Arial" pitchFamily="34" charset="0"/>
                      </a:endParaRPr>
                    </a:p>
                  </a:txBody>
                  <a:tcPr marL="0" marR="95416" marT="68580" marB="68580" anchor="ctr" anchorCtr="1">
                    <a:solidFill>
                      <a:srgbClr val="FFE197"/>
                    </a:solidFill>
                  </a:tcPr>
                </a:tc>
                <a:tc>
                  <a:txBody>
                    <a:bodyPr/>
                    <a:lstStyle/>
                    <a:p>
                      <a:r>
                        <a:rPr lang="en-US" sz="1300" b="1" dirty="0" smtClean="0">
                          <a:solidFill>
                            <a:srgbClr val="C00000"/>
                          </a:solidFill>
                          <a:latin typeface="Arial" pitchFamily="34" charset="0"/>
                          <a:cs typeface="Arial" pitchFamily="34" charset="0"/>
                        </a:rPr>
                        <a:t>58. 57</a:t>
                      </a:r>
                      <a:r>
                        <a:rPr lang="en-US" sz="1300" b="1" baseline="30000" dirty="0" smtClean="0">
                          <a:solidFill>
                            <a:srgbClr val="C00000"/>
                          </a:solidFill>
                          <a:latin typeface="Arial" pitchFamily="34" charset="0"/>
                          <a:cs typeface="Arial" pitchFamily="34" charset="0"/>
                        </a:rPr>
                        <a:t>*</a:t>
                      </a:r>
                      <a:endParaRPr lang="en-US" sz="1300" b="1" baseline="30000" dirty="0">
                        <a:solidFill>
                          <a:srgbClr val="C00000"/>
                        </a:solidFill>
                        <a:latin typeface="Arial" pitchFamily="34" charset="0"/>
                        <a:cs typeface="Arial" pitchFamily="34" charset="0"/>
                      </a:endParaRPr>
                    </a:p>
                  </a:txBody>
                  <a:tcPr marL="0" marR="95416" marT="68580" marB="68580" anchor="ctr" anchorCtr="1">
                    <a:solidFill>
                      <a:srgbClr val="FFE197"/>
                    </a:solidFill>
                  </a:tcPr>
                </a:tc>
                <a:tc>
                  <a:txBody>
                    <a:bodyPr/>
                    <a:lstStyle/>
                    <a:p>
                      <a:r>
                        <a:rPr lang="en-US" sz="1300" b="1" dirty="0" smtClean="0">
                          <a:solidFill>
                            <a:srgbClr val="C00000"/>
                          </a:solidFill>
                          <a:latin typeface="Arial" pitchFamily="34" charset="0"/>
                          <a:cs typeface="Arial" pitchFamily="34" charset="0"/>
                        </a:rPr>
                        <a:t>75, 74*</a:t>
                      </a:r>
                      <a:endParaRPr lang="en-US" sz="1300" b="1" dirty="0">
                        <a:solidFill>
                          <a:srgbClr val="C00000"/>
                        </a:solidFill>
                        <a:latin typeface="Arial" pitchFamily="34" charset="0"/>
                        <a:cs typeface="Arial" pitchFamily="34" charset="0"/>
                      </a:endParaRPr>
                    </a:p>
                  </a:txBody>
                  <a:tcPr marL="0" marR="95416" marT="68580" marB="68580" anchor="ctr" anchorCtr="1">
                    <a:solidFill>
                      <a:srgbClr val="FFE197"/>
                    </a:solidFill>
                  </a:tcPr>
                </a:tc>
              </a:tr>
              <a:tr h="360925">
                <a:tc vMerge="1">
                  <a:txBody>
                    <a:bodyPr/>
                    <a:lstStyle/>
                    <a:p>
                      <a:endParaRPr lang="en-US"/>
                    </a:p>
                  </a:txBody>
                  <a:tcPr/>
                </a:tc>
                <a:tc>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i="0" u="none" strike="noStrike" dirty="0" smtClean="0">
                          <a:solidFill>
                            <a:srgbClr val="3366FF"/>
                          </a:solidFill>
                          <a:latin typeface="Arial" pitchFamily="34" charset="0"/>
                          <a:cs typeface="Arial" pitchFamily="34" charset="0"/>
                        </a:rPr>
                        <a:t>GFDL-CM2-1</a:t>
                      </a:r>
                      <a:endParaRPr lang="fr-FR" sz="1300" b="0" i="0" u="none" strike="noStrike" dirty="0">
                        <a:solidFill>
                          <a:srgbClr val="3366FF"/>
                        </a:solidFill>
                        <a:latin typeface="Arial" pitchFamily="34" charset="0"/>
                        <a:cs typeface="Arial" pitchFamily="34" charset="0"/>
                      </a:endParaRPr>
                    </a:p>
                  </a:txBody>
                  <a:tcPr marL="0" marR="95416" marT="68580" marB="68580" anchor="ctr" anchorCtr="1">
                    <a:solidFill>
                      <a:srgbClr val="FFE197"/>
                    </a:solidFill>
                  </a:tcPr>
                </a:tc>
                <a:tc>
                  <a:txBody>
                    <a:bodyPr/>
                    <a:lstStyle/>
                    <a:p>
                      <a:r>
                        <a:rPr lang="en-US" sz="1300" b="1" dirty="0" smtClean="0">
                          <a:solidFill>
                            <a:srgbClr val="3366FF"/>
                          </a:solidFill>
                          <a:latin typeface="Arial" pitchFamily="34" charset="0"/>
                          <a:cs typeface="Arial" pitchFamily="34" charset="0"/>
                        </a:rPr>
                        <a:t>51</a:t>
                      </a:r>
                      <a:endParaRPr lang="en-US" sz="1300" b="1" dirty="0">
                        <a:solidFill>
                          <a:srgbClr val="3366FF"/>
                        </a:solidFill>
                        <a:latin typeface="Arial" pitchFamily="34" charset="0"/>
                        <a:cs typeface="Arial" pitchFamily="34" charset="0"/>
                      </a:endParaRPr>
                    </a:p>
                  </a:txBody>
                  <a:tcPr marL="0" marR="95416" marT="68580" marB="68580" anchor="ctr" anchorCtr="1">
                    <a:solidFill>
                      <a:srgbClr val="FFE197"/>
                    </a:solidFill>
                  </a:tcPr>
                </a:tc>
                <a:tc>
                  <a:txBody>
                    <a:bodyPr/>
                    <a:lstStyle/>
                    <a:p>
                      <a:r>
                        <a:rPr lang="en-US" sz="1300" b="1" dirty="0" smtClean="0">
                          <a:solidFill>
                            <a:srgbClr val="3366FF"/>
                          </a:solidFill>
                          <a:latin typeface="Arial" pitchFamily="34" charset="0"/>
                          <a:cs typeface="Arial" pitchFamily="34" charset="0"/>
                        </a:rPr>
                        <a:t>77</a:t>
                      </a:r>
                      <a:endParaRPr lang="en-US" sz="1300" b="1" dirty="0">
                        <a:solidFill>
                          <a:srgbClr val="3366FF"/>
                        </a:solidFill>
                        <a:latin typeface="Arial" pitchFamily="34" charset="0"/>
                        <a:cs typeface="Arial" pitchFamily="34" charset="0"/>
                      </a:endParaRPr>
                    </a:p>
                  </a:txBody>
                  <a:tcPr marL="0" marR="95416" marT="68580" marB="68580" anchor="ctr" anchorCtr="1">
                    <a:solidFill>
                      <a:srgbClr val="FFE197"/>
                    </a:solidFill>
                  </a:tcPr>
                </a:tc>
                <a:tc>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i="0" u="none" strike="noStrike" dirty="0" smtClean="0">
                          <a:solidFill>
                            <a:srgbClr val="C00000"/>
                          </a:solidFill>
                          <a:latin typeface="Arial" pitchFamily="34" charset="0"/>
                          <a:cs typeface="Arial" pitchFamily="34" charset="0"/>
                        </a:rPr>
                        <a:t>GFDL-ESM2M</a:t>
                      </a:r>
                      <a:endParaRPr lang="fr-FR" sz="1300" b="0" i="0" u="none" strike="noStrike" dirty="0">
                        <a:solidFill>
                          <a:srgbClr val="C00000"/>
                        </a:solidFill>
                        <a:latin typeface="Arial" pitchFamily="34" charset="0"/>
                        <a:cs typeface="Arial" pitchFamily="34" charset="0"/>
                      </a:endParaRPr>
                    </a:p>
                  </a:txBody>
                  <a:tcPr marL="0" marR="95416" marT="68580" marB="68580" anchor="ctr" anchorCtr="1">
                    <a:solidFill>
                      <a:srgbClr val="FFE197"/>
                    </a:solidFill>
                  </a:tcPr>
                </a:tc>
                <a:tc>
                  <a:txBody>
                    <a:bodyPr/>
                    <a:lstStyle/>
                    <a:p>
                      <a:r>
                        <a:rPr lang="en-US" sz="1300" b="1" dirty="0" smtClean="0">
                          <a:solidFill>
                            <a:srgbClr val="C00000"/>
                          </a:solidFill>
                          <a:latin typeface="Arial" pitchFamily="34" charset="0"/>
                          <a:cs typeface="Arial" pitchFamily="34" charset="0"/>
                        </a:rPr>
                        <a:t>57</a:t>
                      </a:r>
                      <a:endParaRPr lang="en-US" sz="1300" b="1" dirty="0">
                        <a:solidFill>
                          <a:srgbClr val="C00000"/>
                        </a:solidFill>
                        <a:latin typeface="Arial" pitchFamily="34" charset="0"/>
                        <a:cs typeface="Arial" pitchFamily="34" charset="0"/>
                      </a:endParaRPr>
                    </a:p>
                  </a:txBody>
                  <a:tcPr marL="0" marR="95416" marT="68580" marB="68580" anchor="ctr" anchorCtr="1">
                    <a:solidFill>
                      <a:srgbClr val="FFE197"/>
                    </a:solidFill>
                  </a:tcPr>
                </a:tc>
                <a:tc>
                  <a:txBody>
                    <a:bodyPr/>
                    <a:lstStyle/>
                    <a:p>
                      <a:r>
                        <a:rPr lang="en-US" sz="1300" b="1" dirty="0" smtClean="0">
                          <a:solidFill>
                            <a:srgbClr val="C00000"/>
                          </a:solidFill>
                          <a:latin typeface="Arial" pitchFamily="34" charset="0"/>
                          <a:cs typeface="Arial" pitchFamily="34" charset="0"/>
                        </a:rPr>
                        <a:t>80</a:t>
                      </a:r>
                      <a:endParaRPr lang="en-US" sz="1300" b="1" dirty="0">
                        <a:solidFill>
                          <a:srgbClr val="C00000"/>
                        </a:solidFill>
                        <a:latin typeface="Arial" pitchFamily="34" charset="0"/>
                        <a:cs typeface="Arial" pitchFamily="34" charset="0"/>
                      </a:endParaRPr>
                    </a:p>
                  </a:txBody>
                  <a:tcPr marL="0" marR="95416" marT="68580" marB="68580" anchor="ctr" anchorCtr="1">
                    <a:solidFill>
                      <a:srgbClr val="FFE197"/>
                    </a:solidFill>
                  </a:tcPr>
                </a:tc>
              </a:tr>
              <a:tr h="360925">
                <a:tc rowSpan="2">
                  <a:txBody>
                    <a:bodyPr/>
                    <a:lstStyle/>
                    <a:p>
                      <a:pPr algn="l" fontAlgn="b"/>
                      <a:r>
                        <a:rPr lang="nn-NO" sz="1300" b="1" u="none" strike="noStrike" dirty="0">
                          <a:latin typeface="Arial" pitchFamily="34" charset="0"/>
                          <a:cs typeface="Arial" pitchFamily="34" charset="0"/>
                        </a:rPr>
                        <a:t> NASA Goddard </a:t>
                      </a:r>
                      <a:r>
                        <a:rPr lang="nn-NO" sz="1300" b="1" u="none" strike="noStrike" dirty="0" smtClean="0">
                          <a:latin typeface="Arial" pitchFamily="34" charset="0"/>
                          <a:cs typeface="Arial" pitchFamily="34" charset="0"/>
                        </a:rPr>
                        <a:t>Institute </a:t>
                      </a:r>
                      <a:r>
                        <a:rPr lang="nn-NO" sz="1300" b="1" u="none" strike="noStrike" dirty="0">
                          <a:latin typeface="Arial" pitchFamily="34" charset="0"/>
                          <a:cs typeface="Arial" pitchFamily="34" charset="0"/>
                        </a:rPr>
                        <a:t>for </a:t>
                      </a:r>
                      <a:r>
                        <a:rPr lang="nn-NO" sz="1300" b="1" u="none" strike="noStrike" dirty="0" smtClean="0">
                          <a:latin typeface="Arial" pitchFamily="34" charset="0"/>
                          <a:cs typeface="Arial" pitchFamily="34" charset="0"/>
                        </a:rPr>
                        <a:t>Space Studies (USA</a:t>
                      </a:r>
                      <a:r>
                        <a:rPr lang="nn-NO" sz="1300" b="1" u="none" strike="noStrike" dirty="0">
                          <a:latin typeface="Arial" pitchFamily="34" charset="0"/>
                          <a:cs typeface="Arial" pitchFamily="34" charset="0"/>
                        </a:rPr>
                        <a:t>)</a:t>
                      </a:r>
                      <a:endParaRPr lang="nn-NO" sz="1300" b="1" i="0" u="none" strike="noStrike" dirty="0">
                        <a:solidFill>
                          <a:srgbClr val="000000"/>
                        </a:solidFill>
                        <a:latin typeface="Arial" pitchFamily="34" charset="0"/>
                        <a:cs typeface="Arial" pitchFamily="34" charset="0"/>
                      </a:endParaRPr>
                    </a:p>
                  </a:txBody>
                  <a:tcPr marL="0" marR="104503" marT="34290" marB="34290" anchor="ctr" anchorCtr="1">
                    <a:solidFill>
                      <a:srgbClr val="FFCC66"/>
                    </a:solidFill>
                  </a:tcPr>
                </a:tc>
                <a:tc>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u="none" strike="noStrike" dirty="0" smtClean="0">
                          <a:solidFill>
                            <a:srgbClr val="3366FF"/>
                          </a:solidFill>
                          <a:latin typeface="Arial" pitchFamily="34" charset="0"/>
                          <a:cs typeface="Arial" pitchFamily="34" charset="0"/>
                        </a:rPr>
                        <a:t>GISS-E-H</a:t>
                      </a:r>
                      <a:endParaRPr lang="nn-NO" sz="1300" b="0" i="0" u="none" strike="noStrike" dirty="0">
                        <a:solidFill>
                          <a:srgbClr val="3366FF"/>
                        </a:solidFill>
                        <a:latin typeface="Arial" pitchFamily="34" charset="0"/>
                        <a:cs typeface="Arial" pitchFamily="34" charset="0"/>
                      </a:endParaRPr>
                    </a:p>
                  </a:txBody>
                  <a:tcPr marL="0" marR="95416" marT="68580" marB="68580" anchor="ctr" anchorCtr="1">
                    <a:solidFill>
                      <a:srgbClr val="FFCC66"/>
                    </a:solidFill>
                  </a:tcPr>
                </a:tc>
                <a:tc>
                  <a:txBody>
                    <a:bodyPr/>
                    <a:lstStyle/>
                    <a:p>
                      <a:pPr algn="ctr" fontAlgn="b"/>
                      <a:r>
                        <a:rPr lang="nn-NO" sz="1300" b="1" i="0" u="none" strike="noStrike" dirty="0" smtClean="0">
                          <a:solidFill>
                            <a:srgbClr val="3366FF"/>
                          </a:solidFill>
                          <a:latin typeface="Arial" pitchFamily="34" charset="0"/>
                          <a:cs typeface="Arial" pitchFamily="34" charset="0"/>
                        </a:rPr>
                        <a:t>48</a:t>
                      </a:r>
                      <a:endParaRPr lang="nn-NO" sz="1300" b="1" i="0" u="none" strike="noStrike" dirty="0">
                        <a:solidFill>
                          <a:srgbClr val="3366FF"/>
                        </a:solidFill>
                        <a:latin typeface="Arial" pitchFamily="34" charset="0"/>
                        <a:cs typeface="Arial" pitchFamily="34" charset="0"/>
                      </a:endParaRPr>
                    </a:p>
                  </a:txBody>
                  <a:tcPr marL="0" marR="95416" marT="68580" marB="68580" anchor="ctr" anchorCtr="1">
                    <a:solidFill>
                      <a:srgbClr val="FFCC66"/>
                    </a:solidFill>
                  </a:tcPr>
                </a:tc>
                <a:tc>
                  <a:txBody>
                    <a:bodyPr/>
                    <a:lstStyle/>
                    <a:p>
                      <a:pPr algn="ctr" fontAlgn="b"/>
                      <a:r>
                        <a:rPr lang="nn-NO" sz="1300" b="1" i="0" u="none" strike="noStrike" dirty="0" smtClean="0">
                          <a:solidFill>
                            <a:srgbClr val="3366FF"/>
                          </a:solidFill>
                          <a:latin typeface="Arial" pitchFamily="34" charset="0"/>
                          <a:cs typeface="Arial" pitchFamily="34" charset="0"/>
                        </a:rPr>
                        <a:t>85</a:t>
                      </a:r>
                      <a:endParaRPr lang="nn-NO" sz="1300" b="1" i="0" u="none" strike="noStrike" dirty="0">
                        <a:solidFill>
                          <a:srgbClr val="3366FF"/>
                        </a:solidFill>
                        <a:latin typeface="Arial" pitchFamily="34" charset="0"/>
                        <a:cs typeface="Arial" pitchFamily="34" charset="0"/>
                      </a:endParaRPr>
                    </a:p>
                  </a:txBody>
                  <a:tcPr marL="0" marR="95416" marT="68580" marB="68580" anchor="ctr" anchorCtr="1">
                    <a:solidFill>
                      <a:srgbClr val="FFCC66"/>
                    </a:solidFill>
                  </a:tcPr>
                </a:tc>
                <a:tc>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u="none" strike="noStrike" dirty="0" smtClean="0">
                          <a:solidFill>
                            <a:srgbClr val="C00000"/>
                          </a:solidFill>
                          <a:latin typeface="Arial" pitchFamily="34" charset="0"/>
                          <a:cs typeface="Arial" pitchFamily="34" charset="0"/>
                        </a:rPr>
                        <a:t> GISS-E2-H</a:t>
                      </a:r>
                      <a:endParaRPr lang="nn-NO" sz="1300" b="0" i="0" u="none" strike="noStrike" dirty="0">
                        <a:solidFill>
                          <a:srgbClr val="C00000"/>
                        </a:solidFill>
                        <a:latin typeface="Arial" pitchFamily="34" charset="0"/>
                        <a:cs typeface="Arial" pitchFamily="34" charset="0"/>
                      </a:endParaRPr>
                    </a:p>
                  </a:txBody>
                  <a:tcPr marL="0" marR="95416" marT="68580" marB="68580" anchor="ctr" anchorCtr="1">
                    <a:solidFill>
                      <a:srgbClr val="FFCC66"/>
                    </a:solidFill>
                  </a:tcPr>
                </a:tc>
                <a:tc>
                  <a:txBody>
                    <a:bodyPr/>
                    <a:lstStyle/>
                    <a:p>
                      <a:pPr algn="l" fontAlgn="b"/>
                      <a:r>
                        <a:rPr lang="nn-NO" sz="1300" b="1" i="0" u="none" strike="noStrike" dirty="0" smtClean="0">
                          <a:solidFill>
                            <a:srgbClr val="C00000"/>
                          </a:solidFill>
                          <a:latin typeface="Arial" pitchFamily="34" charset="0"/>
                          <a:cs typeface="Arial" pitchFamily="34" charset="0"/>
                        </a:rPr>
                        <a:t>55</a:t>
                      </a:r>
                      <a:endParaRPr lang="nn-NO" sz="1300" b="1" i="0" u="none" strike="noStrike" dirty="0">
                        <a:solidFill>
                          <a:srgbClr val="C00000"/>
                        </a:solidFill>
                        <a:latin typeface="Arial" pitchFamily="34" charset="0"/>
                        <a:cs typeface="Arial" pitchFamily="34" charset="0"/>
                      </a:endParaRPr>
                    </a:p>
                  </a:txBody>
                  <a:tcPr marL="0" marR="95416" marT="68580" marB="68580" anchor="ctr" anchorCtr="1">
                    <a:solidFill>
                      <a:srgbClr val="FFCC66"/>
                    </a:solidFill>
                  </a:tcPr>
                </a:tc>
                <a:tc>
                  <a:txBody>
                    <a:bodyPr/>
                    <a:lstStyle/>
                    <a:p>
                      <a:pPr algn="l" fontAlgn="b"/>
                      <a:r>
                        <a:rPr lang="nn-NO" sz="1300" b="1" i="0" u="none" strike="noStrike" dirty="0" smtClean="0">
                          <a:solidFill>
                            <a:srgbClr val="C00000"/>
                          </a:solidFill>
                          <a:latin typeface="Arial" pitchFamily="34" charset="0"/>
                          <a:cs typeface="Arial" pitchFamily="34" charset="0"/>
                        </a:rPr>
                        <a:t>77</a:t>
                      </a:r>
                      <a:endParaRPr lang="nn-NO" sz="1300" b="1" i="0" u="none" strike="noStrike" dirty="0">
                        <a:solidFill>
                          <a:srgbClr val="C00000"/>
                        </a:solidFill>
                        <a:latin typeface="Arial" pitchFamily="34" charset="0"/>
                        <a:cs typeface="Arial" pitchFamily="34" charset="0"/>
                      </a:endParaRPr>
                    </a:p>
                  </a:txBody>
                  <a:tcPr marL="0" marR="95416" marT="68580" marB="68580" anchor="ctr" anchorCtr="1">
                    <a:solidFill>
                      <a:srgbClr val="FFCC66"/>
                    </a:solidFill>
                  </a:tcPr>
                </a:tc>
              </a:tr>
              <a:tr h="575034">
                <a:tc vMerge="1">
                  <a:txBody>
                    <a:bodyPr/>
                    <a:lstStyle/>
                    <a:p>
                      <a:endParaRPr lang="en-US"/>
                    </a:p>
                  </a:txBody>
                  <a:tcPr/>
                </a:tc>
                <a:tc>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u="none" strike="noStrike" dirty="0" smtClean="0">
                          <a:solidFill>
                            <a:srgbClr val="3366FF"/>
                          </a:solidFill>
                          <a:latin typeface="Arial" pitchFamily="34" charset="0"/>
                          <a:cs typeface="Arial" pitchFamily="34" charset="0"/>
                        </a:rPr>
                        <a:t>GISS-E-R</a:t>
                      </a:r>
                      <a:endParaRPr lang="nn-NO" sz="1300" b="0" i="0" u="none" strike="noStrike" dirty="0">
                        <a:solidFill>
                          <a:srgbClr val="3366FF"/>
                        </a:solidFill>
                        <a:latin typeface="Arial" pitchFamily="34" charset="0"/>
                        <a:cs typeface="Arial" pitchFamily="34" charset="0"/>
                      </a:endParaRPr>
                    </a:p>
                  </a:txBody>
                  <a:tcPr marL="0" marR="95416" marT="68580" marB="68580" anchor="ctr" anchorCtr="1">
                    <a:solidFill>
                      <a:srgbClr val="FFCC66"/>
                    </a:solidFill>
                  </a:tcPr>
                </a:tc>
                <a:tc>
                  <a:txBody>
                    <a:bodyPr/>
                    <a:lstStyle/>
                    <a:p>
                      <a:r>
                        <a:rPr lang="en-US" sz="1300" b="1" dirty="0" smtClean="0">
                          <a:solidFill>
                            <a:srgbClr val="3366FF"/>
                          </a:solidFill>
                          <a:latin typeface="Arial" pitchFamily="34" charset="0"/>
                          <a:cs typeface="Arial" pitchFamily="34" charset="0"/>
                        </a:rPr>
                        <a:t>50</a:t>
                      </a:r>
                      <a:endParaRPr lang="en-US" sz="1300" b="1" dirty="0">
                        <a:solidFill>
                          <a:srgbClr val="3366FF"/>
                        </a:solidFill>
                        <a:latin typeface="Arial" pitchFamily="34" charset="0"/>
                        <a:cs typeface="Arial" pitchFamily="34" charset="0"/>
                      </a:endParaRPr>
                    </a:p>
                  </a:txBody>
                  <a:tcPr marL="0" marR="95416" marT="68580" marB="68580" anchor="ctr" anchorCtr="1">
                    <a:solidFill>
                      <a:srgbClr val="FFCC66"/>
                    </a:solidFill>
                  </a:tcPr>
                </a:tc>
                <a:tc>
                  <a:txBody>
                    <a:bodyPr/>
                    <a:lstStyle/>
                    <a:p>
                      <a:r>
                        <a:rPr lang="en-US" sz="1300" b="1" dirty="0" smtClean="0">
                          <a:solidFill>
                            <a:srgbClr val="3366FF"/>
                          </a:solidFill>
                          <a:latin typeface="Arial" pitchFamily="34" charset="0"/>
                          <a:cs typeface="Arial" pitchFamily="34" charset="0"/>
                        </a:rPr>
                        <a:t>76</a:t>
                      </a:r>
                      <a:endParaRPr lang="en-US" sz="1300" b="1" dirty="0">
                        <a:solidFill>
                          <a:srgbClr val="3366FF"/>
                        </a:solidFill>
                        <a:latin typeface="Arial" pitchFamily="34" charset="0"/>
                        <a:cs typeface="Arial" pitchFamily="34" charset="0"/>
                      </a:endParaRPr>
                    </a:p>
                  </a:txBody>
                  <a:tcPr marL="0" marR="95416" marT="68580" marB="68580" anchor="ctr" anchorCtr="1">
                    <a:solidFill>
                      <a:srgbClr val="FFCC66"/>
                    </a:solidFill>
                  </a:tcPr>
                </a:tc>
                <a:tc>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u="none" strike="noStrike" dirty="0" smtClean="0">
                          <a:solidFill>
                            <a:srgbClr val="C00000"/>
                          </a:solidFill>
                          <a:latin typeface="Arial" pitchFamily="34" charset="0"/>
                          <a:cs typeface="Arial" pitchFamily="34" charset="0"/>
                        </a:rPr>
                        <a:t> GISS-E2-R </a:t>
                      </a:r>
                      <a:endParaRPr lang="en-US" sz="1300" b="1" i="0" u="none" strike="noStrike" dirty="0" smtClean="0">
                        <a:solidFill>
                          <a:srgbClr val="C00000"/>
                        </a:solidFill>
                        <a:latin typeface="Arial" pitchFamily="34" charset="0"/>
                        <a:cs typeface="Arial" pitchFamily="34" charset="0"/>
                      </a:endParaRPr>
                    </a:p>
                    <a:p>
                      <a:pPr algn="ctr" fontAlgn="b"/>
                      <a:endParaRPr lang="nn-NO" sz="1300" b="0" i="0" u="none" strike="noStrike" dirty="0">
                        <a:solidFill>
                          <a:srgbClr val="C00000"/>
                        </a:solidFill>
                        <a:latin typeface="Arial" pitchFamily="34" charset="0"/>
                        <a:cs typeface="Arial" pitchFamily="34" charset="0"/>
                      </a:endParaRPr>
                    </a:p>
                  </a:txBody>
                  <a:tcPr marL="0" marR="95416" marT="68580" marB="68580" anchor="ctr" anchorCtr="1">
                    <a:solidFill>
                      <a:srgbClr val="FFCC66"/>
                    </a:solidFill>
                  </a:tcPr>
                </a:tc>
                <a:tc>
                  <a:txBody>
                    <a:bodyPr/>
                    <a:lstStyle/>
                    <a:p>
                      <a:pPr algn="l" fontAlgn="b"/>
                      <a:r>
                        <a:rPr lang="nn-NO" sz="1300" b="1" i="0" u="none" strike="noStrike" dirty="0" smtClean="0">
                          <a:solidFill>
                            <a:srgbClr val="C00000"/>
                          </a:solidFill>
                          <a:latin typeface="Arial" pitchFamily="34" charset="0"/>
                          <a:cs typeface="Arial" pitchFamily="34" charset="0"/>
                        </a:rPr>
                        <a:t>57</a:t>
                      </a:r>
                      <a:endParaRPr lang="nn-NO" sz="1300" b="1" i="0" u="none" strike="noStrike" dirty="0">
                        <a:solidFill>
                          <a:srgbClr val="C00000"/>
                        </a:solidFill>
                        <a:latin typeface="Arial" pitchFamily="34" charset="0"/>
                        <a:cs typeface="Arial" pitchFamily="34" charset="0"/>
                      </a:endParaRPr>
                    </a:p>
                  </a:txBody>
                  <a:tcPr marL="0" marR="95416" marT="68580" marB="68580" anchor="ctr" anchorCtr="1">
                    <a:solidFill>
                      <a:srgbClr val="FFCC66"/>
                    </a:solidFill>
                  </a:tcPr>
                </a:tc>
                <a:tc>
                  <a:txBody>
                    <a:bodyPr/>
                    <a:lstStyle/>
                    <a:p>
                      <a:r>
                        <a:rPr lang="en-US" sz="1300" b="1" dirty="0" smtClean="0">
                          <a:solidFill>
                            <a:srgbClr val="C00000"/>
                          </a:solidFill>
                          <a:latin typeface="Arial" pitchFamily="34" charset="0"/>
                          <a:cs typeface="Arial" pitchFamily="34" charset="0"/>
                        </a:rPr>
                        <a:t>80</a:t>
                      </a:r>
                      <a:endParaRPr lang="en-US" sz="1300" b="1" dirty="0">
                        <a:solidFill>
                          <a:srgbClr val="C00000"/>
                        </a:solidFill>
                        <a:latin typeface="Arial" pitchFamily="34" charset="0"/>
                        <a:cs typeface="Arial" pitchFamily="34" charset="0"/>
                      </a:endParaRPr>
                    </a:p>
                  </a:txBody>
                  <a:tcPr marL="0" marR="95416" marT="68580" marB="68580" anchor="ctr" anchorCtr="1">
                    <a:solidFill>
                      <a:srgbClr val="FFCC66"/>
                    </a:solidFill>
                  </a:tcPr>
                </a:tc>
              </a:tr>
              <a:tr h="360925">
                <a:tc rowSpan="4">
                  <a:txBody>
                    <a:bodyPr/>
                    <a:lstStyle/>
                    <a:p>
                      <a:pPr algn="l" fontAlgn="b"/>
                      <a:r>
                        <a:rPr lang="nl-NL" sz="1300" b="1" u="none" strike="noStrike" baseline="0" dirty="0">
                          <a:latin typeface="Arial" pitchFamily="34" charset="0"/>
                          <a:cs typeface="Arial" pitchFamily="34" charset="0"/>
                        </a:rPr>
                        <a:t> </a:t>
                      </a:r>
                      <a:r>
                        <a:rPr lang="nl-NL" sz="1300" b="1" u="none" strike="noStrike" dirty="0" smtClean="0">
                          <a:latin typeface="Arial" pitchFamily="34" charset="0"/>
                          <a:cs typeface="Arial" pitchFamily="34" charset="0"/>
                        </a:rPr>
                        <a:t>Met </a:t>
                      </a:r>
                      <a:r>
                        <a:rPr lang="nl-NL" sz="1300" b="1" u="none" strike="noStrike" dirty="0">
                          <a:latin typeface="Arial" pitchFamily="34" charset="0"/>
                          <a:cs typeface="Arial" pitchFamily="34" charset="0"/>
                        </a:rPr>
                        <a:t>Office </a:t>
                      </a:r>
                      <a:r>
                        <a:rPr lang="nl-NL" sz="1300" b="1" u="none" strike="noStrike" dirty="0" smtClean="0">
                          <a:latin typeface="Arial" pitchFamily="34" charset="0"/>
                          <a:cs typeface="Arial" pitchFamily="34" charset="0"/>
                        </a:rPr>
                        <a:t>Hadley</a:t>
                      </a:r>
                      <a:r>
                        <a:rPr lang="nl-NL" sz="1300" b="1" u="none" strike="noStrike" baseline="0" dirty="0" smtClean="0">
                          <a:latin typeface="Arial" pitchFamily="34" charset="0"/>
                          <a:cs typeface="Arial" pitchFamily="34" charset="0"/>
                        </a:rPr>
                        <a:t> </a:t>
                      </a:r>
                      <a:r>
                        <a:rPr lang="nl-NL" sz="1300" b="1" u="none" strike="noStrike" dirty="0" smtClean="0">
                          <a:latin typeface="Arial" pitchFamily="34" charset="0"/>
                          <a:cs typeface="Arial" pitchFamily="34" charset="0"/>
                        </a:rPr>
                        <a:t>Centre </a:t>
                      </a:r>
                      <a:r>
                        <a:rPr lang="nl-NL" sz="1300" b="1" u="none" strike="noStrike" dirty="0">
                          <a:latin typeface="Arial" pitchFamily="34" charset="0"/>
                          <a:cs typeface="Arial" pitchFamily="34" charset="0"/>
                        </a:rPr>
                        <a:t>(UK)</a:t>
                      </a:r>
                      <a:endParaRPr lang="nl-NL" sz="1300" b="1" i="0" u="none" strike="noStrike" dirty="0">
                        <a:solidFill>
                          <a:srgbClr val="000000"/>
                        </a:solidFill>
                        <a:latin typeface="Arial" pitchFamily="34" charset="0"/>
                        <a:cs typeface="Arial" pitchFamily="34" charset="0"/>
                      </a:endParaRPr>
                    </a:p>
                  </a:txBody>
                  <a:tcPr marL="0" marR="104503" marT="34290" marB="34290" anchor="ctr" anchorCtr="1">
                    <a:solidFill>
                      <a:srgbClr val="FFE197"/>
                    </a:solidFill>
                  </a:tcPr>
                </a:tc>
                <a:tc rowSpan="2">
                  <a:txBody>
                    <a:bodyPr/>
                    <a:lstStyle/>
                    <a:p>
                      <a:pPr algn="ctr" fontAlgn="b"/>
                      <a:endParaRPr lang="en-US" sz="1300" b="1" u="none" strike="noStrike" dirty="0" smtClean="0">
                        <a:solidFill>
                          <a:srgbClr val="3366FF"/>
                        </a:solidFill>
                        <a:latin typeface="Arial" pitchFamily="34" charset="0"/>
                        <a:cs typeface="Arial" pitchFamily="34" charset="0"/>
                      </a:endParaRPr>
                    </a:p>
                    <a:p>
                      <a:pPr algn="ctr" fontAlgn="b"/>
                      <a:r>
                        <a:rPr lang="en-US" sz="1300" b="1" u="none" strike="noStrike" dirty="0" smtClean="0">
                          <a:solidFill>
                            <a:srgbClr val="3366FF"/>
                          </a:solidFill>
                          <a:latin typeface="Arial" pitchFamily="34" charset="0"/>
                          <a:cs typeface="Arial" pitchFamily="34" charset="0"/>
                        </a:rPr>
                        <a:t>HadCM3</a:t>
                      </a:r>
                    </a:p>
                  </a:txBody>
                  <a:tcPr marL="0" marR="95416" marT="68580" marB="68580" anchor="ctr" anchorCtr="1">
                    <a:solidFill>
                      <a:srgbClr val="FFE197"/>
                    </a:solidFill>
                  </a:tcPr>
                </a:tc>
                <a:tc rowSpan="2">
                  <a:txBody>
                    <a:bodyPr/>
                    <a:lstStyle/>
                    <a:p>
                      <a:pPr algn="ctr" fontAlgn="b"/>
                      <a:r>
                        <a:rPr lang="nl-NL" sz="1300" b="1" i="0" u="none" strike="noStrike" dirty="0" smtClean="0">
                          <a:solidFill>
                            <a:srgbClr val="3366FF"/>
                          </a:solidFill>
                          <a:latin typeface="Arial" pitchFamily="34" charset="0"/>
                          <a:cs typeface="Arial" pitchFamily="34" charset="0"/>
                        </a:rPr>
                        <a:t>62</a:t>
                      </a:r>
                      <a:endParaRPr lang="nl-NL" sz="1300" b="1" i="0" u="none" strike="noStrike" dirty="0">
                        <a:solidFill>
                          <a:srgbClr val="3366FF"/>
                        </a:solidFill>
                        <a:latin typeface="Arial" pitchFamily="34" charset="0"/>
                        <a:cs typeface="Arial" pitchFamily="34" charset="0"/>
                      </a:endParaRPr>
                    </a:p>
                  </a:txBody>
                  <a:tcPr marL="0" marR="104503" marT="68580" marB="68580" anchor="ctr" anchorCtr="1">
                    <a:solidFill>
                      <a:srgbClr val="FFE197"/>
                    </a:solidFill>
                  </a:tcPr>
                </a:tc>
                <a:tc rowSpan="2">
                  <a:txBody>
                    <a:bodyPr/>
                    <a:lstStyle/>
                    <a:p>
                      <a:pPr algn="ctr" fontAlgn="b"/>
                      <a:r>
                        <a:rPr lang="nl-NL" sz="1300" b="1" i="0" u="none" strike="noStrike" dirty="0" smtClean="0">
                          <a:solidFill>
                            <a:srgbClr val="3366FF"/>
                          </a:solidFill>
                          <a:latin typeface="Arial" pitchFamily="34" charset="0"/>
                          <a:cs typeface="Arial" pitchFamily="34" charset="0"/>
                        </a:rPr>
                        <a:t>88</a:t>
                      </a:r>
                      <a:endParaRPr lang="nl-NL" sz="1300" b="1" i="0" u="none" strike="noStrike" dirty="0">
                        <a:solidFill>
                          <a:srgbClr val="3366FF"/>
                        </a:solidFill>
                        <a:latin typeface="Arial" pitchFamily="34" charset="0"/>
                        <a:cs typeface="Arial" pitchFamily="34" charset="0"/>
                      </a:endParaRPr>
                    </a:p>
                  </a:txBody>
                  <a:tcPr marL="0" marR="95416" marT="68580" marB="68580" anchor="ctr" anchorCtr="1">
                    <a:solidFill>
                      <a:srgbClr val="FFE197"/>
                    </a:solidFill>
                  </a:tcPr>
                </a:tc>
                <a:tc>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u="none" strike="noStrike" dirty="0" smtClean="0">
                          <a:solidFill>
                            <a:srgbClr val="C00000"/>
                          </a:solidFill>
                          <a:latin typeface="Arial" pitchFamily="34" charset="0"/>
                          <a:cs typeface="Arial" pitchFamily="34" charset="0"/>
                        </a:rPr>
                        <a:t>HadCM3</a:t>
                      </a:r>
                      <a:endParaRPr lang="nl-NL" sz="1300" b="0" i="0" u="none" strike="noStrike" dirty="0">
                        <a:solidFill>
                          <a:srgbClr val="C00000"/>
                        </a:solidFill>
                        <a:latin typeface="Arial" pitchFamily="34" charset="0"/>
                        <a:cs typeface="Arial" pitchFamily="34" charset="0"/>
                      </a:endParaRPr>
                    </a:p>
                  </a:txBody>
                  <a:tcPr marL="0" marR="95416" marT="68580" marB="68580" anchor="ctr" anchorCtr="1">
                    <a:solidFill>
                      <a:srgbClr val="FFE197"/>
                    </a:solidFill>
                  </a:tcPr>
                </a:tc>
                <a:tc>
                  <a:txBody>
                    <a:bodyPr/>
                    <a:lstStyle/>
                    <a:p>
                      <a:pPr algn="l" fontAlgn="b"/>
                      <a:r>
                        <a:rPr lang="nl-NL" sz="1300" b="1" i="0" u="none" strike="noStrike" dirty="0" smtClean="0">
                          <a:solidFill>
                            <a:srgbClr val="C00000"/>
                          </a:solidFill>
                          <a:latin typeface="Arial" pitchFamily="34" charset="0"/>
                          <a:cs typeface="Arial" pitchFamily="34" charset="0"/>
                        </a:rPr>
                        <a:t>63</a:t>
                      </a:r>
                      <a:endParaRPr lang="nl-NL" sz="1300" b="1" i="0" u="none" strike="noStrike" dirty="0">
                        <a:solidFill>
                          <a:srgbClr val="C00000"/>
                        </a:solidFill>
                        <a:latin typeface="Arial" pitchFamily="34" charset="0"/>
                        <a:cs typeface="Arial" pitchFamily="34" charset="0"/>
                      </a:endParaRPr>
                    </a:p>
                  </a:txBody>
                  <a:tcPr marL="0" marR="95416" marT="68580" marB="68580" anchor="ctr" anchorCtr="1">
                    <a:solidFill>
                      <a:srgbClr val="FFE197"/>
                    </a:solidFill>
                  </a:tcPr>
                </a:tc>
                <a:tc>
                  <a:txBody>
                    <a:bodyPr/>
                    <a:lstStyle/>
                    <a:p>
                      <a:pPr algn="l" fontAlgn="b"/>
                      <a:r>
                        <a:rPr lang="nl-NL" sz="1300" b="1" i="0" u="none" strike="noStrike" dirty="0" smtClean="0">
                          <a:solidFill>
                            <a:srgbClr val="C00000"/>
                          </a:solidFill>
                          <a:latin typeface="Arial" pitchFamily="34" charset="0"/>
                          <a:cs typeface="Arial" pitchFamily="34" charset="0"/>
                        </a:rPr>
                        <a:t>89</a:t>
                      </a:r>
                      <a:endParaRPr lang="nl-NL" sz="1300" b="1" i="0" u="none" strike="noStrike" dirty="0">
                        <a:solidFill>
                          <a:srgbClr val="C00000"/>
                        </a:solidFill>
                        <a:latin typeface="Arial" pitchFamily="34" charset="0"/>
                        <a:cs typeface="Arial" pitchFamily="34" charset="0"/>
                      </a:endParaRPr>
                    </a:p>
                  </a:txBody>
                  <a:tcPr marL="0" marR="95416" marT="68580" marB="68580" anchor="ctr" anchorCtr="1">
                    <a:solidFill>
                      <a:srgbClr val="FFE197"/>
                    </a:solidFill>
                  </a:tcPr>
                </a:tc>
              </a:tr>
              <a:tr h="214106">
                <a:tc vMerge="1">
                  <a:txBody>
                    <a:bodyPr/>
                    <a:lstStyle/>
                    <a:p>
                      <a:endParaRPr lang="en-US"/>
                    </a:p>
                  </a:txBody>
                  <a:tcPr/>
                </a:tc>
                <a:tc vMerge="1">
                  <a:txBody>
                    <a:bodyPr/>
                    <a:lstStyle/>
                    <a:p>
                      <a:pPr marL="0" marR="0" indent="0" algn="ctr" defTabSz="791230" rtl="0" eaLnBrk="1" fontAlgn="b" latinLnBrk="0" hangingPunct="1">
                        <a:lnSpc>
                          <a:spcPct val="100000"/>
                        </a:lnSpc>
                        <a:spcBef>
                          <a:spcPts val="0"/>
                        </a:spcBef>
                        <a:spcAft>
                          <a:spcPts val="0"/>
                        </a:spcAft>
                        <a:buClrTx/>
                        <a:buSzTx/>
                        <a:buFontTx/>
                        <a:buNone/>
                        <a:tabLst/>
                        <a:defRPr/>
                      </a:pPr>
                      <a:endParaRPr lang="nl-NL" sz="1600" b="0" i="0" u="none" strike="noStrike" dirty="0">
                        <a:solidFill>
                          <a:srgbClr val="000000"/>
                        </a:solidFill>
                        <a:latin typeface="Arial" pitchFamily="34" charset="0"/>
                        <a:cs typeface="Arial" pitchFamily="34" charset="0"/>
                      </a:endParaRPr>
                    </a:p>
                  </a:txBody>
                  <a:tcPr marL="83489" marR="83489" marT="91440" marB="91440" anchor="ctr" anchorCtr="1">
                    <a:solidFill>
                      <a:srgbClr val="FFE197"/>
                    </a:solidFill>
                  </a:tcPr>
                </a:tc>
                <a:tc vMerge="1">
                  <a:txBody>
                    <a:bodyPr/>
                    <a:lstStyle/>
                    <a:p>
                      <a:endParaRPr lang="en-US" dirty="0"/>
                    </a:p>
                  </a:txBody>
                  <a:tcPr marT="91440" marB="91440" anchor="ctr" anchorCtr="1">
                    <a:solidFill>
                      <a:srgbClr val="FFE197"/>
                    </a:solidFill>
                  </a:tcPr>
                </a:tc>
                <a:tc vMerge="1">
                  <a:txBody>
                    <a:bodyPr/>
                    <a:lstStyle/>
                    <a:p>
                      <a:endParaRPr lang="en-US" dirty="0"/>
                    </a:p>
                  </a:txBody>
                  <a:tcPr marL="83489" marR="83489" marT="91440" marB="91440" anchor="ctr" anchorCtr="1">
                    <a:solidFill>
                      <a:srgbClr val="FFE197"/>
                    </a:solidFill>
                  </a:tcPr>
                </a:tc>
                <a:tc rowSpan="2">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u="none" strike="noStrike" dirty="0" smtClean="0">
                          <a:solidFill>
                            <a:srgbClr val="C00000"/>
                          </a:solidFill>
                          <a:latin typeface="Arial" pitchFamily="34" charset="0"/>
                          <a:cs typeface="Arial" pitchFamily="34" charset="0"/>
                        </a:rPr>
                        <a:t>HadGEM2-CC </a:t>
                      </a:r>
                      <a:endParaRPr lang="nl-NL" sz="1300" b="0" i="0" u="none" strike="noStrike" dirty="0">
                        <a:solidFill>
                          <a:srgbClr val="C00000"/>
                        </a:solidFill>
                        <a:latin typeface="Arial" pitchFamily="34" charset="0"/>
                        <a:cs typeface="Arial" pitchFamily="34" charset="0"/>
                      </a:endParaRPr>
                    </a:p>
                  </a:txBody>
                  <a:tcPr marL="0" marR="95416" marT="68580" marB="68580" anchor="ctr" anchorCtr="1">
                    <a:solidFill>
                      <a:srgbClr val="FFE197"/>
                    </a:solidFill>
                  </a:tcPr>
                </a:tc>
                <a:tc rowSpan="2">
                  <a:txBody>
                    <a:bodyPr/>
                    <a:lstStyle/>
                    <a:p>
                      <a:r>
                        <a:rPr lang="en-US" sz="1300" b="1" dirty="0" smtClean="0">
                          <a:solidFill>
                            <a:srgbClr val="C00000"/>
                          </a:solidFill>
                          <a:latin typeface="Arial" pitchFamily="34" charset="0"/>
                          <a:cs typeface="Arial" pitchFamily="34" charset="0"/>
                        </a:rPr>
                        <a:t>65</a:t>
                      </a:r>
                      <a:endParaRPr lang="en-US" sz="1300" b="1" dirty="0">
                        <a:solidFill>
                          <a:srgbClr val="C00000"/>
                        </a:solidFill>
                        <a:latin typeface="Arial" pitchFamily="34" charset="0"/>
                        <a:cs typeface="Arial" pitchFamily="34" charset="0"/>
                      </a:endParaRPr>
                    </a:p>
                  </a:txBody>
                  <a:tcPr marL="0" marR="95416" marT="68580" marB="68580" anchor="ctr" anchorCtr="1">
                    <a:solidFill>
                      <a:srgbClr val="FFE197"/>
                    </a:solidFill>
                  </a:tcPr>
                </a:tc>
                <a:tc rowSpan="2">
                  <a:txBody>
                    <a:bodyPr/>
                    <a:lstStyle/>
                    <a:p>
                      <a:pPr algn="l" fontAlgn="b"/>
                      <a:r>
                        <a:rPr lang="nl-NL" sz="1300" b="1" i="0" u="none" strike="noStrike" dirty="0" smtClean="0">
                          <a:solidFill>
                            <a:srgbClr val="C00000"/>
                          </a:solidFill>
                          <a:latin typeface="Arial" pitchFamily="34" charset="0"/>
                          <a:cs typeface="Arial" pitchFamily="34" charset="0"/>
                        </a:rPr>
                        <a:t>85</a:t>
                      </a:r>
                      <a:endParaRPr lang="nl-NL" sz="1300" b="1" i="0" u="none" strike="noStrike" dirty="0">
                        <a:solidFill>
                          <a:srgbClr val="C00000"/>
                        </a:solidFill>
                        <a:latin typeface="Arial" pitchFamily="34" charset="0"/>
                        <a:cs typeface="Arial" pitchFamily="34" charset="0"/>
                      </a:endParaRPr>
                    </a:p>
                  </a:txBody>
                  <a:tcPr marL="0" marR="95416" marT="68580" marB="68580" anchor="ctr" anchorCtr="1">
                    <a:solidFill>
                      <a:srgbClr val="FFE197"/>
                    </a:solidFill>
                  </a:tcPr>
                </a:tc>
              </a:tr>
              <a:tr h="146816">
                <a:tc vMerge="1">
                  <a:txBody>
                    <a:bodyPr/>
                    <a:lstStyle/>
                    <a:p>
                      <a:endParaRPr lang="en-US"/>
                    </a:p>
                  </a:txBody>
                  <a:tcPr/>
                </a:tc>
                <a:tc rowSpan="2">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u="none" strike="noStrike" dirty="0" smtClean="0">
                          <a:solidFill>
                            <a:srgbClr val="3366FF"/>
                          </a:solidFill>
                          <a:latin typeface="Arial" pitchFamily="34" charset="0"/>
                          <a:cs typeface="Arial" pitchFamily="34" charset="0"/>
                        </a:rPr>
                        <a:t>HadGEM1</a:t>
                      </a:r>
                      <a:endParaRPr lang="nl-NL" sz="1300" b="0" i="0" u="none" strike="noStrike" dirty="0" smtClean="0">
                        <a:solidFill>
                          <a:srgbClr val="3366FF"/>
                        </a:solidFill>
                        <a:latin typeface="Arial" pitchFamily="34" charset="0"/>
                        <a:cs typeface="Arial" pitchFamily="34" charset="0"/>
                      </a:endParaRPr>
                    </a:p>
                    <a:p>
                      <a:pPr marL="0" marR="0" indent="0" algn="ctr" defTabSz="791230" rtl="0" eaLnBrk="1" fontAlgn="b" latinLnBrk="0" hangingPunct="1">
                        <a:lnSpc>
                          <a:spcPct val="100000"/>
                        </a:lnSpc>
                        <a:spcBef>
                          <a:spcPts val="0"/>
                        </a:spcBef>
                        <a:spcAft>
                          <a:spcPts val="0"/>
                        </a:spcAft>
                        <a:buClrTx/>
                        <a:buSzTx/>
                        <a:buFontTx/>
                        <a:buNone/>
                        <a:tabLst/>
                        <a:defRPr/>
                      </a:pPr>
                      <a:endParaRPr lang="nl-NL" sz="1300" b="0" i="0" u="none" strike="noStrike" dirty="0">
                        <a:solidFill>
                          <a:srgbClr val="3366FF"/>
                        </a:solidFill>
                        <a:latin typeface="Arial" pitchFamily="34" charset="0"/>
                        <a:cs typeface="Arial" pitchFamily="34" charset="0"/>
                      </a:endParaRPr>
                    </a:p>
                  </a:txBody>
                  <a:tcPr marL="0" marR="95416" marT="68580" marB="68580" anchor="ctr" anchorCtr="1">
                    <a:solidFill>
                      <a:srgbClr val="FFE197"/>
                    </a:solidFill>
                  </a:tcPr>
                </a:tc>
                <a:tc rowSpan="2">
                  <a:txBody>
                    <a:bodyPr/>
                    <a:lstStyle/>
                    <a:p>
                      <a:r>
                        <a:rPr lang="en-US" sz="1300" b="1" dirty="0" smtClean="0">
                          <a:solidFill>
                            <a:srgbClr val="3366FF"/>
                          </a:solidFill>
                          <a:latin typeface="Arial" pitchFamily="34" charset="0"/>
                          <a:cs typeface="Arial" pitchFamily="34" charset="0"/>
                        </a:rPr>
                        <a:t>64</a:t>
                      </a:r>
                      <a:endParaRPr lang="en-US" sz="1300" b="1" dirty="0">
                        <a:solidFill>
                          <a:srgbClr val="3366FF"/>
                        </a:solidFill>
                        <a:latin typeface="Arial" pitchFamily="34" charset="0"/>
                        <a:cs typeface="Arial" pitchFamily="34" charset="0"/>
                      </a:endParaRPr>
                    </a:p>
                  </a:txBody>
                  <a:tcPr marL="0" marR="104503" marT="68580" marB="68580" anchor="ctr" anchorCtr="1">
                    <a:solidFill>
                      <a:srgbClr val="FFE197"/>
                    </a:solidFill>
                  </a:tcPr>
                </a:tc>
                <a:tc rowSpan="2">
                  <a:txBody>
                    <a:bodyPr/>
                    <a:lstStyle/>
                    <a:p>
                      <a:r>
                        <a:rPr lang="en-US" sz="1300" b="1" dirty="0" smtClean="0">
                          <a:solidFill>
                            <a:srgbClr val="3366FF"/>
                          </a:solidFill>
                          <a:latin typeface="Arial" pitchFamily="34" charset="0"/>
                          <a:cs typeface="Arial" pitchFamily="34" charset="0"/>
                        </a:rPr>
                        <a:t>91</a:t>
                      </a:r>
                      <a:endParaRPr lang="en-US" sz="1300" b="1" dirty="0">
                        <a:solidFill>
                          <a:srgbClr val="3366FF"/>
                        </a:solidFill>
                        <a:latin typeface="Arial" pitchFamily="34" charset="0"/>
                        <a:cs typeface="Arial" pitchFamily="34" charset="0"/>
                      </a:endParaRPr>
                    </a:p>
                  </a:txBody>
                  <a:tcPr marL="0" marR="95416" marT="68580" marB="68580" anchor="ctr" anchorCtr="1">
                    <a:solidFill>
                      <a:srgbClr val="FFE197"/>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42821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u="none" strike="noStrike" dirty="0" smtClean="0">
                          <a:solidFill>
                            <a:srgbClr val="C00000"/>
                          </a:solidFill>
                          <a:latin typeface="Arial" pitchFamily="34" charset="0"/>
                          <a:cs typeface="Arial" pitchFamily="34" charset="0"/>
                        </a:rPr>
                        <a:t>HadGEM2-ES</a:t>
                      </a:r>
                      <a:endParaRPr lang="nl-NL" sz="1300" b="0" i="0" u="none" strike="noStrike" dirty="0">
                        <a:solidFill>
                          <a:srgbClr val="C00000"/>
                        </a:solidFill>
                        <a:latin typeface="Arial" pitchFamily="34" charset="0"/>
                        <a:cs typeface="Arial" pitchFamily="34" charset="0"/>
                      </a:endParaRPr>
                    </a:p>
                  </a:txBody>
                  <a:tcPr marL="0" marR="95416" marT="68580" marB="68580" anchor="ctr" anchorCtr="1">
                    <a:solidFill>
                      <a:srgbClr val="FFE197"/>
                    </a:solidFill>
                  </a:tcPr>
                </a:tc>
                <a:tc>
                  <a:txBody>
                    <a:bodyPr/>
                    <a:lstStyle/>
                    <a:p>
                      <a:pPr algn="l" fontAlgn="b"/>
                      <a:r>
                        <a:rPr lang="nl-NL" sz="1300" b="1" i="0" u="none" strike="noStrike" dirty="0" smtClean="0">
                          <a:solidFill>
                            <a:srgbClr val="C00000"/>
                          </a:solidFill>
                          <a:latin typeface="Arial" pitchFamily="34" charset="0"/>
                          <a:cs typeface="Arial" pitchFamily="34" charset="0"/>
                        </a:rPr>
                        <a:t>68</a:t>
                      </a:r>
                      <a:endParaRPr lang="nl-NL" sz="1300" b="1" i="0" u="none" strike="noStrike" dirty="0">
                        <a:solidFill>
                          <a:srgbClr val="C00000"/>
                        </a:solidFill>
                        <a:latin typeface="Arial" pitchFamily="34" charset="0"/>
                        <a:cs typeface="Arial" pitchFamily="34" charset="0"/>
                      </a:endParaRPr>
                    </a:p>
                  </a:txBody>
                  <a:tcPr marL="0" marR="95416" marT="68580" marB="68580" anchor="ctr" anchorCtr="1">
                    <a:solidFill>
                      <a:srgbClr val="FFE197"/>
                    </a:solidFill>
                  </a:tcPr>
                </a:tc>
                <a:tc>
                  <a:txBody>
                    <a:bodyPr/>
                    <a:lstStyle/>
                    <a:p>
                      <a:r>
                        <a:rPr lang="en-US" sz="1300" b="1" dirty="0" smtClean="0">
                          <a:solidFill>
                            <a:srgbClr val="C00000"/>
                          </a:solidFill>
                          <a:latin typeface="Arial" pitchFamily="34" charset="0"/>
                          <a:cs typeface="Arial" pitchFamily="34" charset="0"/>
                        </a:rPr>
                        <a:t>85</a:t>
                      </a:r>
                      <a:endParaRPr lang="en-US" sz="1300" b="1" dirty="0">
                        <a:solidFill>
                          <a:srgbClr val="C00000"/>
                        </a:solidFill>
                        <a:latin typeface="Arial" pitchFamily="34" charset="0"/>
                        <a:cs typeface="Arial" pitchFamily="34" charset="0"/>
                      </a:endParaRPr>
                    </a:p>
                  </a:txBody>
                  <a:tcPr marL="0" marR="95416" marT="68580" marB="68580" anchor="ctr" anchorCtr="1">
                    <a:solidFill>
                      <a:srgbClr val="FFE197"/>
                    </a:solidFill>
                  </a:tcPr>
                </a:tc>
              </a:tr>
              <a:tr h="360925">
                <a:tc>
                  <a:txBody>
                    <a:bodyPr/>
                    <a:lstStyle/>
                    <a:p>
                      <a:pPr algn="l" fontAlgn="b"/>
                      <a:r>
                        <a:rPr lang="en-US" sz="1300" b="1" u="none" strike="noStrike" dirty="0">
                          <a:latin typeface="Arial" pitchFamily="34" charset="0"/>
                          <a:cs typeface="Arial" pitchFamily="34" charset="0"/>
                        </a:rPr>
                        <a:t>I</a:t>
                      </a:r>
                      <a:r>
                        <a:rPr lang="en-US" sz="1300" b="1" u="none" strike="noStrike" dirty="0" smtClean="0">
                          <a:latin typeface="Arial" pitchFamily="34" charset="0"/>
                          <a:cs typeface="Arial" pitchFamily="34" charset="0"/>
                        </a:rPr>
                        <a:t>nstitute </a:t>
                      </a:r>
                      <a:r>
                        <a:rPr lang="en-US" sz="1300" b="1" u="none" strike="noStrike" dirty="0">
                          <a:latin typeface="Arial" pitchFamily="34" charset="0"/>
                          <a:cs typeface="Arial" pitchFamily="34" charset="0"/>
                        </a:rPr>
                        <a:t>for Numerical Mathematics (Russia)</a:t>
                      </a:r>
                      <a:endParaRPr lang="en-US" sz="1300" b="1" i="0" u="none" strike="noStrike" dirty="0">
                        <a:solidFill>
                          <a:srgbClr val="000000"/>
                        </a:solidFill>
                        <a:latin typeface="Arial" pitchFamily="34" charset="0"/>
                        <a:cs typeface="Arial" pitchFamily="34" charset="0"/>
                      </a:endParaRPr>
                    </a:p>
                  </a:txBody>
                  <a:tcPr marL="0" marR="104503" marT="34290" marB="34290" anchor="ctr" anchorCtr="1">
                    <a:solidFill>
                      <a:srgbClr val="FFCC66"/>
                    </a:solidFill>
                  </a:tcPr>
                </a:tc>
                <a:tc>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u="none" strike="noStrike" dirty="0" smtClean="0">
                          <a:solidFill>
                            <a:srgbClr val="3366FF"/>
                          </a:solidFill>
                          <a:latin typeface="Arial" pitchFamily="34" charset="0"/>
                          <a:cs typeface="Arial" pitchFamily="34" charset="0"/>
                        </a:rPr>
                        <a:t>INM-CM3-0</a:t>
                      </a:r>
                      <a:endParaRPr lang="en-US" sz="1300" b="0" i="0" u="none" strike="noStrike" dirty="0">
                        <a:solidFill>
                          <a:srgbClr val="3366FF"/>
                        </a:solidFill>
                        <a:latin typeface="Arial" pitchFamily="34" charset="0"/>
                        <a:cs typeface="Arial" pitchFamily="34" charset="0"/>
                      </a:endParaRPr>
                    </a:p>
                  </a:txBody>
                  <a:tcPr marL="0" marR="95416" marT="68580" marB="68580" anchor="ctr" anchorCtr="1">
                    <a:solidFill>
                      <a:srgbClr val="FFCC66"/>
                    </a:solidFill>
                  </a:tcPr>
                </a:tc>
                <a:tc>
                  <a:txBody>
                    <a:bodyPr/>
                    <a:lstStyle/>
                    <a:p>
                      <a:pPr algn="ctr" fontAlgn="b"/>
                      <a:r>
                        <a:rPr lang="en-US" sz="1300" b="1" i="0" u="none" strike="noStrike" dirty="0" smtClean="0">
                          <a:solidFill>
                            <a:srgbClr val="3366FF"/>
                          </a:solidFill>
                          <a:latin typeface="Arial" pitchFamily="34" charset="0"/>
                          <a:cs typeface="Arial" pitchFamily="34" charset="0"/>
                        </a:rPr>
                        <a:t>52</a:t>
                      </a:r>
                      <a:endParaRPr lang="en-US" sz="1300" b="1" i="0" u="none" strike="noStrike" dirty="0">
                        <a:solidFill>
                          <a:srgbClr val="3366FF"/>
                        </a:solidFill>
                        <a:latin typeface="Arial" pitchFamily="34" charset="0"/>
                        <a:cs typeface="Arial" pitchFamily="34" charset="0"/>
                      </a:endParaRPr>
                    </a:p>
                  </a:txBody>
                  <a:tcPr marL="0" marR="95416" marT="68580" marB="68580" anchor="ctr" anchorCtr="1">
                    <a:solidFill>
                      <a:srgbClr val="FFCC66"/>
                    </a:solidFill>
                  </a:tcPr>
                </a:tc>
                <a:tc>
                  <a:txBody>
                    <a:bodyPr/>
                    <a:lstStyle/>
                    <a:p>
                      <a:pPr algn="ctr" fontAlgn="b"/>
                      <a:r>
                        <a:rPr lang="en-US" sz="1300" b="1" i="0" u="none" strike="noStrike" dirty="0" smtClean="0">
                          <a:solidFill>
                            <a:srgbClr val="3366FF"/>
                          </a:solidFill>
                          <a:latin typeface="Arial" pitchFamily="34" charset="0"/>
                          <a:cs typeface="Arial" pitchFamily="34" charset="0"/>
                        </a:rPr>
                        <a:t>77</a:t>
                      </a:r>
                      <a:endParaRPr lang="en-US" sz="1300" b="1" i="0" u="none" strike="noStrike" dirty="0">
                        <a:solidFill>
                          <a:srgbClr val="3366FF"/>
                        </a:solidFill>
                        <a:latin typeface="Arial" pitchFamily="34" charset="0"/>
                        <a:cs typeface="Arial" pitchFamily="34" charset="0"/>
                      </a:endParaRPr>
                    </a:p>
                  </a:txBody>
                  <a:tcPr marL="0" marR="95416" marT="68580" marB="68580" anchor="ctr" anchorCtr="1">
                    <a:solidFill>
                      <a:srgbClr val="FFCC66"/>
                    </a:solidFill>
                  </a:tcPr>
                </a:tc>
                <a:tc>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u="none" strike="noStrike" dirty="0" smtClean="0">
                          <a:solidFill>
                            <a:srgbClr val="C00000"/>
                          </a:solidFill>
                          <a:latin typeface="Arial" pitchFamily="34" charset="0"/>
                          <a:cs typeface="Arial" pitchFamily="34" charset="0"/>
                        </a:rPr>
                        <a:t> INM-CM4</a:t>
                      </a:r>
                      <a:endParaRPr lang="en-US" sz="1300" b="0" i="0" u="none" strike="noStrike" dirty="0">
                        <a:solidFill>
                          <a:srgbClr val="C00000"/>
                        </a:solidFill>
                        <a:latin typeface="Arial" pitchFamily="34" charset="0"/>
                        <a:cs typeface="Arial" pitchFamily="34" charset="0"/>
                      </a:endParaRPr>
                    </a:p>
                  </a:txBody>
                  <a:tcPr marL="0" marR="95416" marT="68580" marB="68580" anchor="ctr" anchorCtr="1">
                    <a:solidFill>
                      <a:srgbClr val="FFCC66"/>
                    </a:solidFill>
                  </a:tcPr>
                </a:tc>
                <a:tc>
                  <a:txBody>
                    <a:bodyPr/>
                    <a:lstStyle/>
                    <a:p>
                      <a:pPr algn="l" fontAlgn="b"/>
                      <a:r>
                        <a:rPr lang="en-US" sz="1300" b="1" i="0" u="none" strike="noStrike" dirty="0" smtClean="0">
                          <a:solidFill>
                            <a:srgbClr val="C00000"/>
                          </a:solidFill>
                          <a:latin typeface="Arial" pitchFamily="34" charset="0"/>
                          <a:cs typeface="Arial" pitchFamily="34" charset="0"/>
                        </a:rPr>
                        <a:t>56, 56</a:t>
                      </a:r>
                      <a:r>
                        <a:rPr lang="en-US" sz="1300" b="1" i="0" u="none" strike="noStrike" baseline="30000" dirty="0" smtClean="0">
                          <a:solidFill>
                            <a:srgbClr val="C00000"/>
                          </a:solidFill>
                          <a:latin typeface="Arial" pitchFamily="34" charset="0"/>
                          <a:cs typeface="Arial" pitchFamily="34" charset="0"/>
                        </a:rPr>
                        <a:t>*</a:t>
                      </a:r>
                      <a:endParaRPr lang="en-US" sz="1300" b="1" i="0" u="none" strike="noStrike" baseline="30000" dirty="0">
                        <a:solidFill>
                          <a:srgbClr val="C00000"/>
                        </a:solidFill>
                        <a:latin typeface="Arial" pitchFamily="34" charset="0"/>
                        <a:cs typeface="Arial" pitchFamily="34" charset="0"/>
                      </a:endParaRPr>
                    </a:p>
                  </a:txBody>
                  <a:tcPr marL="0" marR="95416" marT="68580" marB="68580" anchor="ctr" anchorCtr="1">
                    <a:solidFill>
                      <a:srgbClr val="FFCC66"/>
                    </a:solidFill>
                  </a:tcPr>
                </a:tc>
                <a:tc>
                  <a:txBody>
                    <a:bodyPr/>
                    <a:lstStyle/>
                    <a:p>
                      <a:pPr algn="l" fontAlgn="b"/>
                      <a:r>
                        <a:rPr lang="en-US" sz="1300" b="1" i="0" u="none" strike="noStrike" dirty="0" smtClean="0">
                          <a:solidFill>
                            <a:srgbClr val="C00000"/>
                          </a:solidFill>
                          <a:latin typeface="Arial" pitchFamily="34" charset="0"/>
                          <a:cs typeface="Arial" pitchFamily="34" charset="0"/>
                        </a:rPr>
                        <a:t>66, 66*</a:t>
                      </a:r>
                      <a:endParaRPr lang="en-US" sz="1300" b="1" i="0" u="none" strike="noStrike" dirty="0">
                        <a:solidFill>
                          <a:srgbClr val="C00000"/>
                        </a:solidFill>
                        <a:latin typeface="Arial" pitchFamily="34" charset="0"/>
                        <a:cs typeface="Arial" pitchFamily="34" charset="0"/>
                      </a:endParaRPr>
                    </a:p>
                  </a:txBody>
                  <a:tcPr marL="0" marR="95416" marT="68580" marB="68580" anchor="ctr" anchorCtr="1">
                    <a:solidFill>
                      <a:srgbClr val="FFCC66"/>
                    </a:solidFill>
                  </a:tcPr>
                </a:tc>
              </a:tr>
              <a:tr h="575034">
                <a:tc rowSpan="2">
                  <a:txBody>
                    <a:bodyPr/>
                    <a:lstStyle/>
                    <a:p>
                      <a:pPr algn="l" fontAlgn="b"/>
                      <a:r>
                        <a:rPr lang="en-US" sz="1300" b="1" u="none" strike="noStrike" dirty="0" err="1" smtClean="0">
                          <a:latin typeface="Arial" pitchFamily="34" charset="0"/>
                          <a:cs typeface="Arial" pitchFamily="34" charset="0"/>
                        </a:rPr>
                        <a:t>Institut</a:t>
                      </a:r>
                      <a:r>
                        <a:rPr lang="en-US" sz="1300" b="1" u="none" strike="noStrike" dirty="0" smtClean="0">
                          <a:latin typeface="Arial" pitchFamily="34" charset="0"/>
                          <a:cs typeface="Arial" pitchFamily="34" charset="0"/>
                        </a:rPr>
                        <a:t> </a:t>
                      </a:r>
                      <a:r>
                        <a:rPr lang="en-US" sz="1300" b="1" u="none" strike="noStrike" dirty="0">
                          <a:latin typeface="Arial" pitchFamily="34" charset="0"/>
                          <a:cs typeface="Arial" pitchFamily="34" charset="0"/>
                        </a:rPr>
                        <a:t>Pierre-Simon Laplace (France)</a:t>
                      </a:r>
                      <a:endParaRPr lang="en-US" sz="1300" b="1" i="0" u="none" strike="noStrike" dirty="0">
                        <a:solidFill>
                          <a:srgbClr val="000000"/>
                        </a:solidFill>
                        <a:latin typeface="Arial" pitchFamily="34" charset="0"/>
                        <a:cs typeface="Arial" pitchFamily="34" charset="0"/>
                      </a:endParaRPr>
                    </a:p>
                  </a:txBody>
                  <a:tcPr marL="0" marR="104503" marT="34290" marB="34290" anchor="ctr" anchorCtr="1">
                    <a:solidFill>
                      <a:srgbClr val="FFE197"/>
                    </a:solidFill>
                  </a:tcPr>
                </a:tc>
                <a:tc rowSpan="2">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u="none" strike="noStrike" dirty="0" smtClean="0">
                          <a:solidFill>
                            <a:srgbClr val="3366FF"/>
                          </a:solidFill>
                          <a:latin typeface="Arial" pitchFamily="34" charset="0"/>
                          <a:cs typeface="Arial" pitchFamily="34" charset="0"/>
                        </a:rPr>
                        <a:t>IPSL-CM4</a:t>
                      </a:r>
                      <a:endParaRPr lang="en-US" sz="1300" b="0" i="0" u="none" strike="noStrike" dirty="0">
                        <a:solidFill>
                          <a:srgbClr val="3366FF"/>
                        </a:solidFill>
                        <a:latin typeface="Arial" pitchFamily="34" charset="0"/>
                        <a:cs typeface="Arial" pitchFamily="34" charset="0"/>
                      </a:endParaRPr>
                    </a:p>
                  </a:txBody>
                  <a:tcPr marL="0" marR="104503" marT="68580" marB="68580" anchor="ctr" anchorCtr="1">
                    <a:solidFill>
                      <a:srgbClr val="FFE197"/>
                    </a:solidFill>
                  </a:tcPr>
                </a:tc>
                <a:tc rowSpan="2">
                  <a:txBody>
                    <a:bodyPr/>
                    <a:lstStyle/>
                    <a:p>
                      <a:pPr algn="ctr" fontAlgn="b"/>
                      <a:r>
                        <a:rPr lang="en-US" sz="1300" b="1" i="0" u="none" strike="noStrike" dirty="0" smtClean="0">
                          <a:solidFill>
                            <a:srgbClr val="3366FF"/>
                          </a:solidFill>
                          <a:latin typeface="Arial" pitchFamily="34" charset="0"/>
                          <a:cs typeface="Arial" pitchFamily="34" charset="0"/>
                        </a:rPr>
                        <a:t>50</a:t>
                      </a:r>
                      <a:endParaRPr lang="en-US" sz="1300" b="1" i="0" u="none" strike="noStrike" dirty="0">
                        <a:solidFill>
                          <a:srgbClr val="3366FF"/>
                        </a:solidFill>
                        <a:latin typeface="Arial" pitchFamily="34" charset="0"/>
                        <a:cs typeface="Arial" pitchFamily="34" charset="0"/>
                      </a:endParaRPr>
                    </a:p>
                  </a:txBody>
                  <a:tcPr marL="0" marR="104503" marT="68580" marB="68580" anchor="ctr" anchorCtr="1">
                    <a:solidFill>
                      <a:srgbClr val="FFE197"/>
                    </a:solidFill>
                  </a:tcPr>
                </a:tc>
                <a:tc rowSpan="2">
                  <a:txBody>
                    <a:bodyPr/>
                    <a:lstStyle/>
                    <a:p>
                      <a:pPr algn="ctr" fontAlgn="b"/>
                      <a:r>
                        <a:rPr lang="en-US" sz="1300" b="1" i="0" u="none" strike="noStrike" dirty="0" smtClean="0">
                          <a:solidFill>
                            <a:srgbClr val="3366FF"/>
                          </a:solidFill>
                          <a:latin typeface="Arial" pitchFamily="34" charset="0"/>
                          <a:cs typeface="Arial" pitchFamily="34" charset="0"/>
                        </a:rPr>
                        <a:t>72</a:t>
                      </a:r>
                      <a:endParaRPr lang="en-US" sz="1300" b="1" i="0" u="none" strike="noStrike" dirty="0">
                        <a:solidFill>
                          <a:srgbClr val="3366FF"/>
                        </a:solidFill>
                        <a:latin typeface="Arial" pitchFamily="34" charset="0"/>
                        <a:cs typeface="Arial" pitchFamily="34" charset="0"/>
                      </a:endParaRPr>
                    </a:p>
                  </a:txBody>
                  <a:tcPr marL="0" marR="104503" marT="68580" marB="68580" anchor="ctr" anchorCtr="1">
                    <a:solidFill>
                      <a:srgbClr val="FFE197"/>
                    </a:solidFill>
                  </a:tcPr>
                </a:tc>
                <a:tc>
                  <a:txBody>
                    <a:bodyPr/>
                    <a:lstStyle/>
                    <a:p>
                      <a:pPr algn="ctr" fontAlgn="b"/>
                      <a:endParaRPr lang="en-US" sz="1300" b="1" u="none" strike="noStrike" dirty="0" smtClean="0">
                        <a:solidFill>
                          <a:srgbClr val="C00000"/>
                        </a:solidFill>
                        <a:latin typeface="Arial" pitchFamily="34" charset="0"/>
                        <a:cs typeface="Arial" pitchFamily="34" charset="0"/>
                      </a:endParaRPr>
                    </a:p>
                    <a:p>
                      <a:pPr algn="ctr" fontAlgn="b"/>
                      <a:r>
                        <a:rPr lang="en-US" sz="1300" b="1" u="none" strike="noStrike" dirty="0" smtClean="0">
                          <a:solidFill>
                            <a:srgbClr val="C00000"/>
                          </a:solidFill>
                          <a:latin typeface="Arial" pitchFamily="34" charset="0"/>
                          <a:cs typeface="Arial" pitchFamily="34" charset="0"/>
                        </a:rPr>
                        <a:t> IPSL-CM5A-LR</a:t>
                      </a:r>
                      <a:endParaRPr lang="en-US" sz="1300" b="0" i="0" u="none" strike="noStrike" dirty="0">
                        <a:solidFill>
                          <a:srgbClr val="C00000"/>
                        </a:solidFill>
                        <a:latin typeface="Arial" pitchFamily="34" charset="0"/>
                        <a:cs typeface="Arial" pitchFamily="34" charset="0"/>
                      </a:endParaRPr>
                    </a:p>
                  </a:txBody>
                  <a:tcPr marL="0" marR="95416" marT="68580" marB="68580" anchor="ctr" anchorCtr="1">
                    <a:solidFill>
                      <a:srgbClr val="FFE197"/>
                    </a:solidFill>
                  </a:tcPr>
                </a:tc>
                <a:tc>
                  <a:txBody>
                    <a:bodyPr/>
                    <a:lstStyle/>
                    <a:p>
                      <a:pPr algn="l" fontAlgn="b"/>
                      <a:r>
                        <a:rPr lang="en-US" sz="1300" b="1" i="0" u="none" strike="noStrike" dirty="0" smtClean="0">
                          <a:solidFill>
                            <a:srgbClr val="C00000"/>
                          </a:solidFill>
                          <a:latin typeface="Arial" pitchFamily="34" charset="0"/>
                          <a:cs typeface="Arial" pitchFamily="34" charset="0"/>
                        </a:rPr>
                        <a:t>57</a:t>
                      </a:r>
                      <a:endParaRPr lang="en-US" sz="1300" b="1" i="0" u="none" strike="noStrike" dirty="0">
                        <a:solidFill>
                          <a:srgbClr val="C00000"/>
                        </a:solidFill>
                        <a:latin typeface="Arial" pitchFamily="34" charset="0"/>
                        <a:cs typeface="Arial" pitchFamily="34" charset="0"/>
                      </a:endParaRPr>
                    </a:p>
                  </a:txBody>
                  <a:tcPr marL="0" marR="95416" marT="68580" marB="68580" anchor="ctr" anchorCtr="1">
                    <a:solidFill>
                      <a:srgbClr val="FFE197"/>
                    </a:solidFill>
                  </a:tcPr>
                </a:tc>
                <a:tc>
                  <a:txBody>
                    <a:bodyPr/>
                    <a:lstStyle/>
                    <a:p>
                      <a:pPr algn="l" fontAlgn="b"/>
                      <a:r>
                        <a:rPr lang="en-US" sz="1300" b="1" i="0" u="none" strike="noStrike" dirty="0" smtClean="0">
                          <a:solidFill>
                            <a:srgbClr val="C00000"/>
                          </a:solidFill>
                          <a:latin typeface="Arial" pitchFamily="34" charset="0"/>
                          <a:cs typeface="Arial" pitchFamily="34" charset="0"/>
                        </a:rPr>
                        <a:t>74</a:t>
                      </a:r>
                      <a:endParaRPr lang="en-US" sz="1300" b="1" i="0" u="none" strike="noStrike" dirty="0">
                        <a:solidFill>
                          <a:srgbClr val="C00000"/>
                        </a:solidFill>
                        <a:latin typeface="Arial" pitchFamily="34" charset="0"/>
                        <a:cs typeface="Arial" pitchFamily="34" charset="0"/>
                      </a:endParaRPr>
                    </a:p>
                  </a:txBody>
                  <a:tcPr marL="0" marR="95416" marT="68580" marB="68580" anchor="ctr" anchorCtr="1">
                    <a:solidFill>
                      <a:srgbClr val="FFE197"/>
                    </a:solidFill>
                  </a:tcPr>
                </a:tc>
              </a:tr>
              <a:tr h="36092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i="0" u="none" strike="noStrike" dirty="0" smtClean="0">
                          <a:solidFill>
                            <a:srgbClr val="C00000"/>
                          </a:solidFill>
                          <a:latin typeface="Arial" pitchFamily="34" charset="0"/>
                          <a:cs typeface="Arial" pitchFamily="34" charset="0"/>
                        </a:rPr>
                        <a:t>IPSL-CM5A-MR</a:t>
                      </a:r>
                      <a:endParaRPr lang="en-US" sz="1300" b="0" i="0" u="none" strike="noStrike" dirty="0">
                        <a:solidFill>
                          <a:srgbClr val="C00000"/>
                        </a:solidFill>
                        <a:latin typeface="Arial" pitchFamily="34" charset="0"/>
                        <a:cs typeface="Arial" pitchFamily="34" charset="0"/>
                      </a:endParaRPr>
                    </a:p>
                  </a:txBody>
                  <a:tcPr marL="0" marR="95416" marT="68580" marB="68580" anchor="ctr" anchorCtr="1">
                    <a:solidFill>
                      <a:srgbClr val="FFE197"/>
                    </a:solidFill>
                  </a:tcPr>
                </a:tc>
                <a:tc>
                  <a:txBody>
                    <a:bodyPr/>
                    <a:lstStyle/>
                    <a:p>
                      <a:r>
                        <a:rPr lang="en-US" sz="1300" b="1" dirty="0" smtClean="0">
                          <a:solidFill>
                            <a:srgbClr val="C00000"/>
                          </a:solidFill>
                          <a:latin typeface="Arial" pitchFamily="34" charset="0"/>
                          <a:cs typeface="Arial" pitchFamily="34" charset="0"/>
                        </a:rPr>
                        <a:t>59</a:t>
                      </a:r>
                      <a:endParaRPr lang="en-US" sz="1300" b="1" dirty="0">
                        <a:solidFill>
                          <a:srgbClr val="C00000"/>
                        </a:solidFill>
                        <a:latin typeface="Arial" pitchFamily="34" charset="0"/>
                        <a:cs typeface="Arial" pitchFamily="34" charset="0"/>
                      </a:endParaRPr>
                    </a:p>
                  </a:txBody>
                  <a:tcPr marL="0" marR="95416" marT="68580" marB="68580" anchor="ctr" anchorCtr="1">
                    <a:solidFill>
                      <a:srgbClr val="FFE197"/>
                    </a:solidFill>
                  </a:tcPr>
                </a:tc>
                <a:tc>
                  <a:txBody>
                    <a:bodyPr/>
                    <a:lstStyle/>
                    <a:p>
                      <a:pPr algn="l" fontAlgn="b"/>
                      <a:r>
                        <a:rPr lang="en-US" sz="1300" b="1" i="0" u="none" strike="noStrike" dirty="0" smtClean="0">
                          <a:solidFill>
                            <a:srgbClr val="C00000"/>
                          </a:solidFill>
                          <a:latin typeface="Arial" pitchFamily="34" charset="0"/>
                          <a:cs typeface="Arial" pitchFamily="34" charset="0"/>
                        </a:rPr>
                        <a:t>81</a:t>
                      </a:r>
                      <a:endParaRPr lang="en-US" sz="1300" b="1" i="0" u="none" strike="noStrike" dirty="0">
                        <a:solidFill>
                          <a:srgbClr val="C00000"/>
                        </a:solidFill>
                        <a:latin typeface="Arial" pitchFamily="34" charset="0"/>
                        <a:cs typeface="Arial" pitchFamily="34" charset="0"/>
                      </a:endParaRPr>
                    </a:p>
                  </a:txBody>
                  <a:tcPr marL="0" marR="95416" marT="68580" marB="68580" anchor="ctr" anchorCtr="1">
                    <a:solidFill>
                      <a:srgbClr val="FFE197"/>
                    </a:solidFill>
                  </a:tcPr>
                </a:tc>
              </a:tr>
              <a:tr h="360925">
                <a:tc rowSpan="4">
                  <a:txBody>
                    <a:bodyPr/>
                    <a:lstStyle/>
                    <a:p>
                      <a:pPr algn="l" fontAlgn="b">
                        <a:spcBef>
                          <a:spcPts val="0"/>
                        </a:spcBef>
                      </a:pPr>
                      <a:r>
                        <a:rPr lang="en-US" sz="1300" b="1" u="none" strike="noStrike" dirty="0" smtClean="0">
                          <a:latin typeface="Arial" pitchFamily="34" charset="0"/>
                          <a:cs typeface="Arial" pitchFamily="34" charset="0"/>
                        </a:rPr>
                        <a:t> </a:t>
                      </a:r>
                    </a:p>
                    <a:p>
                      <a:pPr algn="ctr" fontAlgn="b">
                        <a:spcBef>
                          <a:spcPts val="0"/>
                        </a:spcBef>
                      </a:pPr>
                      <a:r>
                        <a:rPr lang="en-US" sz="1300" b="1" u="none" strike="noStrike" spc="-100" baseline="0" dirty="0" smtClean="0">
                          <a:latin typeface="Arial" pitchFamily="34" charset="0"/>
                          <a:cs typeface="Arial" pitchFamily="34" charset="0"/>
                        </a:rPr>
                        <a:t>Center </a:t>
                      </a:r>
                      <a:r>
                        <a:rPr lang="en-US" sz="1300" b="1" u="none" strike="noStrike" spc="-100" baseline="0" dirty="0">
                          <a:latin typeface="Arial" pitchFamily="34" charset="0"/>
                          <a:cs typeface="Arial" pitchFamily="34" charset="0"/>
                        </a:rPr>
                        <a:t>for Climate System </a:t>
                      </a:r>
                      <a:r>
                        <a:rPr lang="en-US" sz="1300" b="1" u="none" strike="noStrike" spc="-100" baseline="0" dirty="0" smtClean="0">
                          <a:latin typeface="Arial" pitchFamily="34" charset="0"/>
                          <a:cs typeface="Arial" pitchFamily="34" charset="0"/>
                        </a:rPr>
                        <a:t>Research (Univ. Tokyo), National Institute for Environmental Studies, and </a:t>
                      </a:r>
                    </a:p>
                    <a:p>
                      <a:pPr algn="ctr" fontAlgn="b">
                        <a:spcBef>
                          <a:spcPts val="0"/>
                        </a:spcBef>
                      </a:pPr>
                      <a:r>
                        <a:rPr lang="en-US" sz="1300" b="1" u="none" strike="noStrike" spc="-100" baseline="0" dirty="0" smtClean="0">
                          <a:latin typeface="Arial" pitchFamily="34" charset="0"/>
                          <a:cs typeface="Arial" pitchFamily="34" charset="0"/>
                        </a:rPr>
                        <a:t>Japan Agency for Marine-Earth Science and Technology (Japan)</a:t>
                      </a:r>
                      <a:endParaRPr lang="en-US" sz="1300" b="1" u="none" strike="noStrike" spc="-100" baseline="0" dirty="0">
                        <a:latin typeface="Arial" pitchFamily="34" charset="0"/>
                        <a:cs typeface="Arial" pitchFamily="34" charset="0"/>
                      </a:endParaRPr>
                    </a:p>
                  </a:txBody>
                  <a:tcPr marL="0" marR="104503" marT="34290" marB="34290" anchor="ctr" anchorCtr="1">
                    <a:solidFill>
                      <a:srgbClr val="FFCC66"/>
                    </a:solidFill>
                  </a:tcPr>
                </a:tc>
                <a:tc rowSpan="4">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u="none" strike="noStrike" dirty="0" smtClean="0">
                          <a:solidFill>
                            <a:srgbClr val="3366FF"/>
                          </a:solidFill>
                          <a:latin typeface="Arial" pitchFamily="34" charset="0"/>
                          <a:cs typeface="Arial" pitchFamily="34" charset="0"/>
                        </a:rPr>
                        <a:t>MIROC3.2 MEDRES</a:t>
                      </a:r>
                      <a:endParaRPr lang="en-US" sz="1300" u="none" strike="noStrike" spc="-100" baseline="0" dirty="0">
                        <a:solidFill>
                          <a:srgbClr val="3366FF"/>
                        </a:solidFill>
                        <a:latin typeface="Arial" pitchFamily="34" charset="0"/>
                        <a:cs typeface="Arial" pitchFamily="34" charset="0"/>
                      </a:endParaRPr>
                    </a:p>
                  </a:txBody>
                  <a:tcPr marL="0" marR="95416" marT="68580" marB="68580" anchor="ctr" anchorCtr="1">
                    <a:solidFill>
                      <a:srgbClr val="FFCC66"/>
                    </a:solidFill>
                  </a:tcPr>
                </a:tc>
                <a:tc rowSpan="4">
                  <a:txBody>
                    <a:bodyPr/>
                    <a:lstStyle/>
                    <a:p>
                      <a:pPr algn="ctr" fontAlgn="b">
                        <a:spcBef>
                          <a:spcPts val="0"/>
                        </a:spcBef>
                      </a:pPr>
                      <a:r>
                        <a:rPr lang="en-US" sz="1300" b="1" u="none" strike="noStrike" spc="-100" baseline="0" dirty="0" smtClean="0">
                          <a:solidFill>
                            <a:srgbClr val="3366FF"/>
                          </a:solidFill>
                          <a:latin typeface="Arial" pitchFamily="34" charset="0"/>
                          <a:cs typeface="Arial" pitchFamily="34" charset="0"/>
                        </a:rPr>
                        <a:t>61</a:t>
                      </a:r>
                      <a:endParaRPr lang="en-US" sz="1300" b="1" u="none" strike="noStrike" spc="-100" baseline="0" dirty="0">
                        <a:solidFill>
                          <a:srgbClr val="3366FF"/>
                        </a:solidFill>
                        <a:latin typeface="Arial" pitchFamily="34" charset="0"/>
                        <a:cs typeface="Arial" pitchFamily="34" charset="0"/>
                      </a:endParaRPr>
                    </a:p>
                  </a:txBody>
                  <a:tcPr marL="0" marR="95416" marT="68580" marB="68580" anchor="ctr" anchorCtr="1">
                    <a:solidFill>
                      <a:srgbClr val="FFCC66"/>
                    </a:solidFill>
                  </a:tcPr>
                </a:tc>
                <a:tc rowSpan="4">
                  <a:txBody>
                    <a:bodyPr/>
                    <a:lstStyle/>
                    <a:p>
                      <a:pPr algn="ctr" fontAlgn="b">
                        <a:spcBef>
                          <a:spcPts val="0"/>
                        </a:spcBef>
                      </a:pPr>
                      <a:r>
                        <a:rPr lang="en-US" sz="1300" b="1" u="none" strike="noStrike" spc="-100" baseline="0" dirty="0" smtClean="0">
                          <a:solidFill>
                            <a:srgbClr val="3366FF"/>
                          </a:solidFill>
                          <a:latin typeface="Arial" pitchFamily="34" charset="0"/>
                          <a:cs typeface="Arial" pitchFamily="34" charset="0"/>
                        </a:rPr>
                        <a:t>86</a:t>
                      </a:r>
                      <a:endParaRPr lang="en-US" sz="1300" b="1" u="none" strike="noStrike" spc="-100" baseline="0" dirty="0">
                        <a:solidFill>
                          <a:srgbClr val="3366FF"/>
                        </a:solidFill>
                        <a:latin typeface="Arial" pitchFamily="34" charset="0"/>
                        <a:cs typeface="Arial" pitchFamily="34" charset="0"/>
                      </a:endParaRPr>
                    </a:p>
                  </a:txBody>
                  <a:tcPr marL="0" marR="95416" marT="68580" marB="68580" anchor="ctr" anchorCtr="1">
                    <a:solidFill>
                      <a:srgbClr val="FFCC66"/>
                    </a:solidFill>
                  </a:tcPr>
                </a:tc>
                <a:tc>
                  <a:txBody>
                    <a:bodyPr/>
                    <a:lstStyle/>
                    <a:p>
                      <a:pPr algn="ctr" fontAlgn="b"/>
                      <a:r>
                        <a:rPr lang="en-US" sz="1300" b="1" u="none" strike="noStrike" dirty="0" smtClean="0">
                          <a:solidFill>
                            <a:srgbClr val="C00000"/>
                          </a:solidFill>
                          <a:latin typeface="Arial" pitchFamily="34" charset="0"/>
                          <a:cs typeface="Arial" pitchFamily="34" charset="0"/>
                        </a:rPr>
                        <a:t> MIROC4h</a:t>
                      </a:r>
                      <a:endParaRPr lang="en-US" sz="1300" u="none" strike="noStrike" spc="-100" baseline="0" dirty="0">
                        <a:solidFill>
                          <a:srgbClr val="C00000"/>
                        </a:solidFill>
                        <a:latin typeface="Arial" pitchFamily="34" charset="0"/>
                        <a:cs typeface="Arial" pitchFamily="34" charset="0"/>
                      </a:endParaRPr>
                    </a:p>
                  </a:txBody>
                  <a:tcPr marL="0" marR="95416" marT="68580" marB="68580" anchor="ctr" anchorCtr="1">
                    <a:solidFill>
                      <a:srgbClr val="FFCC66"/>
                    </a:solidFill>
                  </a:tcPr>
                </a:tc>
                <a:tc>
                  <a:txBody>
                    <a:bodyPr/>
                    <a:lstStyle/>
                    <a:p>
                      <a:pPr algn="l" fontAlgn="b">
                        <a:spcBef>
                          <a:spcPts val="0"/>
                        </a:spcBef>
                      </a:pPr>
                      <a:r>
                        <a:rPr lang="en-US" sz="1300" b="1" u="none" strike="noStrike" spc="-100" baseline="0" dirty="0" smtClean="0">
                          <a:solidFill>
                            <a:srgbClr val="C00000"/>
                          </a:solidFill>
                          <a:latin typeface="Arial" pitchFamily="34" charset="0"/>
                          <a:cs typeface="Arial" pitchFamily="34" charset="0"/>
                        </a:rPr>
                        <a:t>67</a:t>
                      </a:r>
                      <a:endParaRPr lang="en-US" sz="1300" b="1" u="none" strike="noStrike" spc="-100" baseline="0" dirty="0">
                        <a:solidFill>
                          <a:srgbClr val="C00000"/>
                        </a:solidFill>
                        <a:latin typeface="Arial" pitchFamily="34" charset="0"/>
                        <a:cs typeface="Arial" pitchFamily="34" charset="0"/>
                      </a:endParaRPr>
                    </a:p>
                  </a:txBody>
                  <a:tcPr marL="0" marR="95416" marT="68580" marB="68580" anchor="ctr" anchorCtr="1">
                    <a:solidFill>
                      <a:srgbClr val="FFCC66"/>
                    </a:solidFill>
                  </a:tcPr>
                </a:tc>
                <a:tc>
                  <a:txBody>
                    <a:bodyPr/>
                    <a:lstStyle/>
                    <a:p>
                      <a:pPr algn="l" fontAlgn="b">
                        <a:spcBef>
                          <a:spcPts val="0"/>
                        </a:spcBef>
                      </a:pPr>
                      <a:r>
                        <a:rPr lang="en-US" sz="1300" b="1" u="none" strike="noStrike" spc="-100" baseline="0" dirty="0" smtClean="0">
                          <a:solidFill>
                            <a:srgbClr val="C00000"/>
                          </a:solidFill>
                          <a:latin typeface="Arial" pitchFamily="34" charset="0"/>
                          <a:cs typeface="Arial" pitchFamily="34" charset="0"/>
                        </a:rPr>
                        <a:t>88</a:t>
                      </a:r>
                      <a:endParaRPr lang="en-US" sz="1300" b="1" u="none" strike="noStrike" spc="-100" baseline="0" dirty="0">
                        <a:solidFill>
                          <a:srgbClr val="C00000"/>
                        </a:solidFill>
                        <a:latin typeface="Arial" pitchFamily="34" charset="0"/>
                        <a:cs typeface="Arial" pitchFamily="34" charset="0"/>
                      </a:endParaRPr>
                    </a:p>
                  </a:txBody>
                  <a:tcPr marL="0" marR="95416" marT="68580" marB="68580" anchor="ctr" anchorCtr="1">
                    <a:solidFill>
                      <a:srgbClr val="FFCC66"/>
                    </a:solidFill>
                  </a:tcPr>
                </a:tc>
              </a:tr>
              <a:tr h="36092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u="none" strike="noStrike" dirty="0" smtClean="0">
                          <a:solidFill>
                            <a:srgbClr val="C00000"/>
                          </a:solidFill>
                          <a:latin typeface="Arial" pitchFamily="34" charset="0"/>
                          <a:cs typeface="Arial" pitchFamily="34" charset="0"/>
                        </a:rPr>
                        <a:t> </a:t>
                      </a:r>
                      <a:r>
                        <a:rPr lang="en-US" sz="1300" b="1" i="0" u="none" strike="noStrike" dirty="0" smtClean="0">
                          <a:solidFill>
                            <a:srgbClr val="C00000"/>
                          </a:solidFill>
                          <a:latin typeface="Arial" pitchFamily="34" charset="0"/>
                          <a:cs typeface="Arial" pitchFamily="34" charset="0"/>
                        </a:rPr>
                        <a:t>MIROC5</a:t>
                      </a:r>
                      <a:endParaRPr lang="en-US" sz="1300" u="none" strike="noStrike" spc="-100" baseline="0" dirty="0">
                        <a:solidFill>
                          <a:srgbClr val="C00000"/>
                        </a:solidFill>
                        <a:latin typeface="Arial" pitchFamily="34" charset="0"/>
                        <a:cs typeface="Arial" pitchFamily="34" charset="0"/>
                      </a:endParaRPr>
                    </a:p>
                  </a:txBody>
                  <a:tcPr marL="0" marR="95416" marT="68580" marB="68580" anchor="ctr" anchorCtr="1">
                    <a:solidFill>
                      <a:srgbClr val="FFCC66"/>
                    </a:solidFill>
                  </a:tcPr>
                </a:tc>
                <a:tc>
                  <a:txBody>
                    <a:bodyPr/>
                    <a:lstStyle/>
                    <a:p>
                      <a:r>
                        <a:rPr lang="en-US" sz="1300" b="1" dirty="0" smtClean="0">
                          <a:solidFill>
                            <a:srgbClr val="C00000"/>
                          </a:solidFill>
                        </a:rPr>
                        <a:t>59</a:t>
                      </a:r>
                      <a:endParaRPr lang="en-US" sz="1300" b="1" dirty="0">
                        <a:solidFill>
                          <a:srgbClr val="C00000"/>
                        </a:solidFill>
                      </a:endParaRPr>
                    </a:p>
                  </a:txBody>
                  <a:tcPr marL="0" marR="95416" marT="68580" marB="68580" anchor="ctr" anchorCtr="1">
                    <a:solidFill>
                      <a:srgbClr val="FFCC66"/>
                    </a:solidFill>
                  </a:tcPr>
                </a:tc>
                <a:tc>
                  <a:txBody>
                    <a:bodyPr/>
                    <a:lstStyle/>
                    <a:p>
                      <a:pPr algn="l" fontAlgn="b">
                        <a:spcBef>
                          <a:spcPts val="0"/>
                        </a:spcBef>
                      </a:pPr>
                      <a:r>
                        <a:rPr lang="en-US" sz="1300" b="1" u="none" strike="noStrike" spc="-100" baseline="0" dirty="0" smtClean="0">
                          <a:solidFill>
                            <a:srgbClr val="C00000"/>
                          </a:solidFill>
                          <a:latin typeface="Arial" pitchFamily="34" charset="0"/>
                          <a:cs typeface="Arial" pitchFamily="34" charset="0"/>
                        </a:rPr>
                        <a:t>84</a:t>
                      </a:r>
                      <a:endParaRPr lang="en-US" sz="1300" b="1" u="none" strike="noStrike" spc="-100" baseline="0" dirty="0">
                        <a:solidFill>
                          <a:srgbClr val="C00000"/>
                        </a:solidFill>
                        <a:latin typeface="Arial" pitchFamily="34" charset="0"/>
                        <a:cs typeface="Arial" pitchFamily="34" charset="0"/>
                      </a:endParaRPr>
                    </a:p>
                  </a:txBody>
                  <a:tcPr marL="0" marR="95416" marT="68580" marB="68580" anchor="ctr" anchorCtr="1">
                    <a:solidFill>
                      <a:srgbClr val="FFCC66"/>
                    </a:solidFill>
                  </a:tcPr>
                </a:tc>
              </a:tr>
              <a:tr h="36092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u="none" strike="noStrike" dirty="0" smtClean="0">
                          <a:solidFill>
                            <a:srgbClr val="C00000"/>
                          </a:solidFill>
                          <a:latin typeface="Arial" pitchFamily="34" charset="0"/>
                          <a:cs typeface="Arial" pitchFamily="34" charset="0"/>
                        </a:rPr>
                        <a:t>MIROC-ESM</a:t>
                      </a:r>
                      <a:endParaRPr lang="en-US" sz="1300" u="none" strike="noStrike" spc="-100" baseline="0" dirty="0">
                        <a:solidFill>
                          <a:srgbClr val="C00000"/>
                        </a:solidFill>
                        <a:latin typeface="Arial" pitchFamily="34" charset="0"/>
                        <a:cs typeface="Arial" pitchFamily="34" charset="0"/>
                      </a:endParaRPr>
                    </a:p>
                  </a:txBody>
                  <a:tcPr marL="0" marR="95416" marT="68580" marB="68580" anchor="ctr" anchorCtr="1">
                    <a:solidFill>
                      <a:srgbClr val="FFCC66"/>
                    </a:solidFill>
                  </a:tcPr>
                </a:tc>
                <a:tc>
                  <a:txBody>
                    <a:bodyPr/>
                    <a:lstStyle/>
                    <a:p>
                      <a:r>
                        <a:rPr lang="en-US" sz="1300" b="1" dirty="0" smtClean="0">
                          <a:solidFill>
                            <a:srgbClr val="C00000"/>
                          </a:solidFill>
                        </a:rPr>
                        <a:t>59</a:t>
                      </a:r>
                      <a:endParaRPr lang="en-US" sz="1300" b="1" dirty="0">
                        <a:solidFill>
                          <a:srgbClr val="C00000"/>
                        </a:solidFill>
                      </a:endParaRPr>
                    </a:p>
                  </a:txBody>
                  <a:tcPr marL="0" marR="95416" marT="68580" marB="68580" anchor="ctr" anchorCtr="1">
                    <a:solidFill>
                      <a:srgbClr val="FFCC66"/>
                    </a:solidFill>
                  </a:tcPr>
                </a:tc>
                <a:tc>
                  <a:txBody>
                    <a:bodyPr/>
                    <a:lstStyle/>
                    <a:p>
                      <a:r>
                        <a:rPr lang="en-US" sz="1300" b="1" dirty="0" smtClean="0">
                          <a:solidFill>
                            <a:srgbClr val="C00000"/>
                          </a:solidFill>
                          <a:latin typeface="Arial" pitchFamily="34" charset="0"/>
                          <a:cs typeface="Arial" pitchFamily="34" charset="0"/>
                        </a:rPr>
                        <a:t>83</a:t>
                      </a:r>
                      <a:endParaRPr lang="en-US" sz="1300" b="1" dirty="0">
                        <a:solidFill>
                          <a:srgbClr val="C00000"/>
                        </a:solidFill>
                        <a:latin typeface="Arial" pitchFamily="34" charset="0"/>
                        <a:cs typeface="Arial" pitchFamily="34" charset="0"/>
                      </a:endParaRPr>
                    </a:p>
                  </a:txBody>
                  <a:tcPr marL="0" marR="95416" marT="68580" marB="68580" anchor="ctr" anchorCtr="1">
                    <a:solidFill>
                      <a:srgbClr val="FFCC66"/>
                    </a:solidFill>
                  </a:tcPr>
                </a:tc>
              </a:tr>
              <a:tr h="36092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u="none" strike="noStrike" dirty="0" smtClean="0">
                          <a:solidFill>
                            <a:srgbClr val="C00000"/>
                          </a:solidFill>
                          <a:latin typeface="Arial" pitchFamily="34" charset="0"/>
                          <a:cs typeface="Arial" pitchFamily="34" charset="0"/>
                        </a:rPr>
                        <a:t>MIROC-ESM-CHEM</a:t>
                      </a:r>
                      <a:endParaRPr lang="en-US" sz="1300" u="none" strike="noStrike" spc="-100" baseline="0" dirty="0">
                        <a:solidFill>
                          <a:srgbClr val="C00000"/>
                        </a:solidFill>
                        <a:latin typeface="Arial" pitchFamily="34" charset="0"/>
                        <a:cs typeface="Arial" pitchFamily="34" charset="0"/>
                      </a:endParaRPr>
                    </a:p>
                  </a:txBody>
                  <a:tcPr marL="0" marR="95416" marT="68580" marB="68580" anchor="ctr" anchorCtr="1">
                    <a:solidFill>
                      <a:srgbClr val="FFCC66"/>
                    </a:solidFill>
                  </a:tcPr>
                </a:tc>
                <a:tc>
                  <a:txBody>
                    <a:bodyPr/>
                    <a:lstStyle/>
                    <a:p>
                      <a:r>
                        <a:rPr lang="en-US" sz="1300" b="1" dirty="0" smtClean="0">
                          <a:solidFill>
                            <a:srgbClr val="C00000"/>
                          </a:solidFill>
                        </a:rPr>
                        <a:t>60</a:t>
                      </a:r>
                      <a:endParaRPr lang="en-US" sz="1300" b="1" dirty="0">
                        <a:solidFill>
                          <a:srgbClr val="C00000"/>
                        </a:solidFill>
                      </a:endParaRPr>
                    </a:p>
                  </a:txBody>
                  <a:tcPr marL="0" marR="95416" marT="68580" marB="68580" anchor="ctr" anchorCtr="1">
                    <a:solidFill>
                      <a:srgbClr val="FFCC66"/>
                    </a:solidFill>
                  </a:tcPr>
                </a:tc>
                <a:tc>
                  <a:txBody>
                    <a:bodyPr/>
                    <a:lstStyle/>
                    <a:p>
                      <a:r>
                        <a:rPr lang="en-US" sz="1300" b="1" dirty="0" smtClean="0">
                          <a:solidFill>
                            <a:srgbClr val="C00000"/>
                          </a:solidFill>
                          <a:latin typeface="Arial" pitchFamily="34" charset="0"/>
                          <a:cs typeface="Arial" pitchFamily="34" charset="0"/>
                        </a:rPr>
                        <a:t>83</a:t>
                      </a:r>
                      <a:endParaRPr lang="en-US" sz="1300" b="1" dirty="0">
                        <a:solidFill>
                          <a:srgbClr val="C00000"/>
                        </a:solidFill>
                        <a:latin typeface="Arial" pitchFamily="34" charset="0"/>
                        <a:cs typeface="Arial" pitchFamily="34" charset="0"/>
                      </a:endParaRPr>
                    </a:p>
                  </a:txBody>
                  <a:tcPr marL="0" marR="95416" marT="68580" marB="68580" anchor="ctr" anchorCtr="1">
                    <a:solidFill>
                      <a:srgbClr val="FFCC66"/>
                    </a:solidFill>
                  </a:tcPr>
                </a:tc>
              </a:tr>
              <a:tr h="360925">
                <a:tc>
                  <a:txBody>
                    <a:bodyPr/>
                    <a:lstStyle/>
                    <a:p>
                      <a:pPr algn="l" fontAlgn="b">
                        <a:spcBef>
                          <a:spcPts val="0"/>
                        </a:spcBef>
                      </a:pPr>
                      <a:r>
                        <a:rPr lang="en-US" sz="1300" b="1" u="none" strike="noStrike" spc="-100" baseline="0" dirty="0" smtClean="0">
                          <a:latin typeface="Arial" pitchFamily="34" charset="0"/>
                          <a:cs typeface="Arial" pitchFamily="34" charset="0"/>
                        </a:rPr>
                        <a:t>Max Planck Institute for Meteorology  (Germany)</a:t>
                      </a:r>
                      <a:endParaRPr lang="en-US" sz="1300" b="1" u="none" strike="noStrike" spc="-100" baseline="0" dirty="0">
                        <a:latin typeface="Arial" pitchFamily="34" charset="0"/>
                        <a:cs typeface="Arial" pitchFamily="34" charset="0"/>
                      </a:endParaRPr>
                    </a:p>
                  </a:txBody>
                  <a:tcPr marL="0" marR="104503" marT="34290" marB="34290" anchor="ctr" anchorCtr="1">
                    <a:solidFill>
                      <a:srgbClr val="FFE197"/>
                    </a:solidFill>
                  </a:tcPr>
                </a:tc>
                <a:tc>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i="0" u="none" strike="noStrike" dirty="0" smtClean="0">
                          <a:solidFill>
                            <a:srgbClr val="3366FF"/>
                          </a:solidFill>
                          <a:latin typeface="Arial" pitchFamily="34" charset="0"/>
                          <a:cs typeface="Arial" pitchFamily="34" charset="0"/>
                        </a:rPr>
                        <a:t>MPI-ECHAM5</a:t>
                      </a:r>
                      <a:endParaRPr lang="en-US" sz="1300" u="none" strike="noStrike" spc="-100" baseline="0" dirty="0">
                        <a:solidFill>
                          <a:srgbClr val="3366FF"/>
                        </a:solidFill>
                        <a:latin typeface="Arial" pitchFamily="34" charset="0"/>
                        <a:cs typeface="Arial" pitchFamily="34" charset="0"/>
                      </a:endParaRPr>
                    </a:p>
                  </a:txBody>
                  <a:tcPr marL="0" marR="95416" marT="68580" marB="68580" anchor="ctr" anchorCtr="1">
                    <a:solidFill>
                      <a:srgbClr val="FFE197"/>
                    </a:solidFill>
                  </a:tcPr>
                </a:tc>
                <a:tc>
                  <a:txBody>
                    <a:bodyPr/>
                    <a:lstStyle/>
                    <a:p>
                      <a:pPr algn="ctr" fontAlgn="b">
                        <a:spcBef>
                          <a:spcPts val="0"/>
                        </a:spcBef>
                      </a:pPr>
                      <a:r>
                        <a:rPr lang="en-US" sz="1300" b="1" u="none" strike="noStrike" spc="-100" baseline="0" dirty="0" smtClean="0">
                          <a:solidFill>
                            <a:srgbClr val="3366FF"/>
                          </a:solidFill>
                          <a:latin typeface="Arial" pitchFamily="34" charset="0"/>
                          <a:cs typeface="Arial" pitchFamily="34" charset="0"/>
                        </a:rPr>
                        <a:t>63</a:t>
                      </a:r>
                      <a:endParaRPr lang="en-US" sz="1300" b="1" u="none" strike="noStrike" spc="-100" baseline="0" dirty="0">
                        <a:solidFill>
                          <a:srgbClr val="3366FF"/>
                        </a:solidFill>
                        <a:latin typeface="Arial" pitchFamily="34" charset="0"/>
                        <a:cs typeface="Arial" pitchFamily="34" charset="0"/>
                      </a:endParaRPr>
                    </a:p>
                  </a:txBody>
                  <a:tcPr marL="0" marR="95416" marT="68580" marB="68580" anchor="ctr" anchorCtr="1">
                    <a:solidFill>
                      <a:srgbClr val="FFE197"/>
                    </a:solidFill>
                  </a:tcPr>
                </a:tc>
                <a:tc>
                  <a:txBody>
                    <a:bodyPr/>
                    <a:lstStyle/>
                    <a:p>
                      <a:pPr algn="ctr" fontAlgn="b">
                        <a:spcBef>
                          <a:spcPts val="0"/>
                        </a:spcBef>
                      </a:pPr>
                      <a:r>
                        <a:rPr lang="en-US" sz="1300" b="1" u="none" strike="noStrike" spc="-100" baseline="0" dirty="0" smtClean="0">
                          <a:solidFill>
                            <a:srgbClr val="3366FF"/>
                          </a:solidFill>
                          <a:latin typeface="Arial" pitchFamily="34" charset="0"/>
                          <a:cs typeface="Arial" pitchFamily="34" charset="0"/>
                        </a:rPr>
                        <a:t>83</a:t>
                      </a:r>
                      <a:endParaRPr lang="en-US" sz="1300" b="1" u="none" strike="noStrike" spc="-100" baseline="0" dirty="0">
                        <a:solidFill>
                          <a:srgbClr val="3366FF"/>
                        </a:solidFill>
                        <a:latin typeface="Arial" pitchFamily="34" charset="0"/>
                        <a:cs typeface="Arial" pitchFamily="34" charset="0"/>
                      </a:endParaRPr>
                    </a:p>
                  </a:txBody>
                  <a:tcPr marL="0" marR="95416" marT="68580" marB="68580" anchor="ctr" anchorCtr="1">
                    <a:solidFill>
                      <a:srgbClr val="FFE197"/>
                    </a:solidFill>
                  </a:tcPr>
                </a:tc>
                <a:tc>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i="0" u="none" strike="noStrike" dirty="0" smtClean="0">
                          <a:solidFill>
                            <a:srgbClr val="C00000"/>
                          </a:solidFill>
                          <a:latin typeface="Arial" pitchFamily="34" charset="0"/>
                          <a:cs typeface="Arial" pitchFamily="34" charset="0"/>
                        </a:rPr>
                        <a:t>MPI-ESM1-LR</a:t>
                      </a:r>
                      <a:endParaRPr lang="en-US" sz="1300" u="none" strike="noStrike" spc="-100" baseline="0" dirty="0">
                        <a:solidFill>
                          <a:srgbClr val="C00000"/>
                        </a:solidFill>
                        <a:latin typeface="Arial" pitchFamily="34" charset="0"/>
                        <a:cs typeface="Arial" pitchFamily="34" charset="0"/>
                      </a:endParaRPr>
                    </a:p>
                  </a:txBody>
                  <a:tcPr marL="0" marR="95416" marT="68580" marB="68580" anchor="ctr" anchorCtr="1">
                    <a:solidFill>
                      <a:srgbClr val="FFE197"/>
                    </a:solidFill>
                  </a:tcPr>
                </a:tc>
                <a:tc>
                  <a:txBody>
                    <a:bodyPr/>
                    <a:lstStyle/>
                    <a:p>
                      <a:pPr algn="l" fontAlgn="b">
                        <a:spcBef>
                          <a:spcPts val="0"/>
                        </a:spcBef>
                      </a:pPr>
                      <a:r>
                        <a:rPr lang="en-US" sz="1300" b="1" u="none" strike="noStrike" spc="-100" baseline="0" dirty="0" smtClean="0">
                          <a:solidFill>
                            <a:srgbClr val="C00000"/>
                          </a:solidFill>
                          <a:latin typeface="Arial" pitchFamily="34" charset="0"/>
                          <a:cs typeface="Arial" pitchFamily="34" charset="0"/>
                        </a:rPr>
                        <a:t>63</a:t>
                      </a:r>
                      <a:endParaRPr lang="en-US" sz="1300" b="1" u="none" strike="noStrike" spc="-100" baseline="0" dirty="0">
                        <a:solidFill>
                          <a:srgbClr val="C00000"/>
                        </a:solidFill>
                        <a:latin typeface="Arial" pitchFamily="34" charset="0"/>
                        <a:cs typeface="Arial" pitchFamily="34" charset="0"/>
                      </a:endParaRPr>
                    </a:p>
                  </a:txBody>
                  <a:tcPr marL="0" marR="95416" marT="68580" marB="68580" anchor="ctr" anchorCtr="1">
                    <a:solidFill>
                      <a:srgbClr val="FFE197"/>
                    </a:solidFill>
                  </a:tcPr>
                </a:tc>
                <a:tc>
                  <a:txBody>
                    <a:bodyPr/>
                    <a:lstStyle/>
                    <a:p>
                      <a:pPr algn="l" fontAlgn="b">
                        <a:spcBef>
                          <a:spcPts val="0"/>
                        </a:spcBef>
                      </a:pPr>
                      <a:r>
                        <a:rPr lang="en-US" sz="1300" b="1" u="none" strike="noStrike" spc="-100" baseline="0" dirty="0" smtClean="0">
                          <a:solidFill>
                            <a:srgbClr val="C00000"/>
                          </a:solidFill>
                          <a:latin typeface="Arial" pitchFamily="34" charset="0"/>
                          <a:cs typeface="Arial" pitchFamily="34" charset="0"/>
                        </a:rPr>
                        <a:t>83</a:t>
                      </a:r>
                      <a:endParaRPr lang="en-US" sz="1300" b="1" u="none" strike="noStrike" spc="-100" baseline="0" dirty="0">
                        <a:solidFill>
                          <a:srgbClr val="C00000"/>
                        </a:solidFill>
                        <a:latin typeface="Arial" pitchFamily="34" charset="0"/>
                        <a:cs typeface="Arial" pitchFamily="34" charset="0"/>
                      </a:endParaRPr>
                    </a:p>
                  </a:txBody>
                  <a:tcPr marL="0" marR="95416" marT="68580" marB="68580" anchor="ctr" anchorCtr="1">
                    <a:solidFill>
                      <a:srgbClr val="FFE197"/>
                    </a:solidFill>
                  </a:tcPr>
                </a:tc>
              </a:tr>
              <a:tr h="360925">
                <a:tc>
                  <a:txBody>
                    <a:bodyPr/>
                    <a:lstStyle/>
                    <a:p>
                      <a:pPr algn="l" fontAlgn="b"/>
                      <a:r>
                        <a:rPr lang="en-US" sz="1300" b="1" u="none" strike="noStrike" spc="-100" baseline="0" dirty="0" smtClean="0">
                          <a:latin typeface="Arial" pitchFamily="34" charset="0"/>
                          <a:cs typeface="Arial" pitchFamily="34" charset="0"/>
                        </a:rPr>
                        <a:t>Meteorological Research Institute (Japan)</a:t>
                      </a:r>
                      <a:endParaRPr lang="en-US" sz="1300" b="1" i="0" u="none" strike="noStrike" spc="-100" baseline="0" dirty="0">
                        <a:solidFill>
                          <a:srgbClr val="000000"/>
                        </a:solidFill>
                        <a:latin typeface="Arial" pitchFamily="34" charset="0"/>
                        <a:cs typeface="Arial" pitchFamily="34" charset="0"/>
                      </a:endParaRPr>
                    </a:p>
                  </a:txBody>
                  <a:tcPr marL="0" marR="104503" marT="34290" marB="34290" anchor="ctr" anchorCtr="1">
                    <a:solidFill>
                      <a:srgbClr val="FFCC66"/>
                    </a:solidFill>
                  </a:tcPr>
                </a:tc>
                <a:tc>
                  <a:txBody>
                    <a:bodyPr/>
                    <a:lstStyle/>
                    <a:p>
                      <a:pPr algn="ctr" fontAlgn="b"/>
                      <a:r>
                        <a:rPr lang="en-US" sz="1300" b="1" u="none" strike="noStrike" dirty="0" smtClean="0">
                          <a:solidFill>
                            <a:srgbClr val="3366FF"/>
                          </a:solidFill>
                          <a:latin typeface="Arial" pitchFamily="34" charset="0"/>
                          <a:cs typeface="Arial" pitchFamily="34" charset="0"/>
                        </a:rPr>
                        <a:t>MRI-CGCM2-3-2a</a:t>
                      </a:r>
                      <a:endParaRPr lang="en-US" sz="1300" b="0" i="0" u="none" strike="noStrike" spc="-100" baseline="0" dirty="0">
                        <a:solidFill>
                          <a:srgbClr val="3366FF"/>
                        </a:solidFill>
                        <a:latin typeface="Arial" pitchFamily="34" charset="0"/>
                        <a:cs typeface="Arial" pitchFamily="34" charset="0"/>
                      </a:endParaRPr>
                    </a:p>
                  </a:txBody>
                  <a:tcPr marL="0" marR="95416" marT="68580" marB="68580" anchor="ctr" anchorCtr="1">
                    <a:solidFill>
                      <a:srgbClr val="FFCC66"/>
                    </a:solidFill>
                  </a:tcPr>
                </a:tc>
                <a:tc>
                  <a:txBody>
                    <a:bodyPr/>
                    <a:lstStyle/>
                    <a:p>
                      <a:pPr algn="ctr" fontAlgn="b"/>
                      <a:r>
                        <a:rPr lang="en-US" sz="1300" b="1" i="0" u="none" strike="noStrike" spc="-100" baseline="0" dirty="0" smtClean="0">
                          <a:solidFill>
                            <a:srgbClr val="3366FF"/>
                          </a:solidFill>
                          <a:latin typeface="Arial" pitchFamily="34" charset="0"/>
                          <a:cs typeface="Arial" pitchFamily="34" charset="0"/>
                        </a:rPr>
                        <a:t>63</a:t>
                      </a:r>
                      <a:endParaRPr lang="en-US" sz="1300" b="1" i="0" u="none" strike="noStrike" spc="-100" baseline="0" dirty="0">
                        <a:solidFill>
                          <a:srgbClr val="3366FF"/>
                        </a:solidFill>
                        <a:latin typeface="Arial" pitchFamily="34" charset="0"/>
                        <a:cs typeface="Arial" pitchFamily="34" charset="0"/>
                      </a:endParaRPr>
                    </a:p>
                  </a:txBody>
                  <a:tcPr marL="0" marR="95416" marT="68580" marB="68580" anchor="ctr" anchorCtr="1">
                    <a:solidFill>
                      <a:srgbClr val="FFCC66"/>
                    </a:solidFill>
                  </a:tcPr>
                </a:tc>
                <a:tc>
                  <a:txBody>
                    <a:bodyPr/>
                    <a:lstStyle/>
                    <a:p>
                      <a:pPr algn="ctr" fontAlgn="b"/>
                      <a:r>
                        <a:rPr lang="en-US" sz="1300" b="1" i="0" u="none" strike="noStrike" spc="-100" baseline="0" dirty="0" smtClean="0">
                          <a:solidFill>
                            <a:srgbClr val="3366FF"/>
                          </a:solidFill>
                          <a:latin typeface="Arial" pitchFamily="34" charset="0"/>
                          <a:cs typeface="Arial" pitchFamily="34" charset="0"/>
                        </a:rPr>
                        <a:t>82</a:t>
                      </a:r>
                      <a:endParaRPr lang="en-US" sz="1300" b="1" i="0" u="none" strike="noStrike" spc="-100" baseline="0" dirty="0">
                        <a:solidFill>
                          <a:srgbClr val="3366FF"/>
                        </a:solidFill>
                        <a:latin typeface="Arial" pitchFamily="34" charset="0"/>
                        <a:cs typeface="Arial" pitchFamily="34" charset="0"/>
                      </a:endParaRPr>
                    </a:p>
                  </a:txBody>
                  <a:tcPr marL="0" marR="95416" marT="68580" marB="68580" anchor="ctr" anchorCtr="1">
                    <a:solidFill>
                      <a:srgbClr val="FFCC66"/>
                    </a:solidFill>
                  </a:tcPr>
                </a:tc>
                <a:tc>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u="none" strike="noStrike" dirty="0" smtClean="0">
                          <a:solidFill>
                            <a:srgbClr val="C00000"/>
                          </a:solidFill>
                          <a:latin typeface="Arial" pitchFamily="34" charset="0"/>
                          <a:cs typeface="Arial" pitchFamily="34" charset="0"/>
                        </a:rPr>
                        <a:t> MRI-CGCM3</a:t>
                      </a:r>
                      <a:endParaRPr lang="en-US" sz="1300" b="0" i="0" u="none" strike="noStrike" spc="-100" baseline="0" dirty="0">
                        <a:solidFill>
                          <a:srgbClr val="C00000"/>
                        </a:solidFill>
                        <a:latin typeface="Arial" pitchFamily="34" charset="0"/>
                        <a:cs typeface="Arial" pitchFamily="34" charset="0"/>
                      </a:endParaRPr>
                    </a:p>
                  </a:txBody>
                  <a:tcPr marL="0" marR="95416" marT="68580" marB="68580" anchor="ctr" anchorCtr="1">
                    <a:solidFill>
                      <a:srgbClr val="FFCC66"/>
                    </a:solidFill>
                  </a:tcPr>
                </a:tc>
                <a:tc>
                  <a:txBody>
                    <a:bodyPr/>
                    <a:lstStyle/>
                    <a:p>
                      <a:pPr algn="l" fontAlgn="b"/>
                      <a:r>
                        <a:rPr lang="en-US" sz="1300" b="1" i="0" u="none" strike="noStrike" spc="-100" baseline="0" dirty="0" smtClean="0">
                          <a:solidFill>
                            <a:srgbClr val="C00000"/>
                          </a:solidFill>
                          <a:latin typeface="Arial" pitchFamily="34" charset="0"/>
                          <a:cs typeface="Arial" pitchFamily="34" charset="0"/>
                        </a:rPr>
                        <a:t>60</a:t>
                      </a:r>
                      <a:endParaRPr lang="en-US" sz="1300" b="1" i="0" u="none" strike="noStrike" spc="-100" baseline="0" dirty="0">
                        <a:solidFill>
                          <a:srgbClr val="C00000"/>
                        </a:solidFill>
                        <a:latin typeface="Arial" pitchFamily="34" charset="0"/>
                        <a:cs typeface="Arial" pitchFamily="34" charset="0"/>
                      </a:endParaRPr>
                    </a:p>
                  </a:txBody>
                  <a:tcPr marL="0" marR="95416" marT="68580" marB="68580" anchor="ctr" anchorCtr="1">
                    <a:solidFill>
                      <a:srgbClr val="FFCC66"/>
                    </a:solidFill>
                  </a:tcPr>
                </a:tc>
                <a:tc>
                  <a:txBody>
                    <a:bodyPr/>
                    <a:lstStyle/>
                    <a:p>
                      <a:pPr algn="l" fontAlgn="b"/>
                      <a:r>
                        <a:rPr lang="en-US" sz="1300" b="1" i="0" u="none" strike="noStrike" spc="-100" baseline="0" dirty="0" smtClean="0">
                          <a:solidFill>
                            <a:srgbClr val="C00000"/>
                          </a:solidFill>
                          <a:latin typeface="Arial" pitchFamily="34" charset="0"/>
                          <a:cs typeface="Arial" pitchFamily="34" charset="0"/>
                        </a:rPr>
                        <a:t>81</a:t>
                      </a:r>
                      <a:endParaRPr lang="en-US" sz="1300" b="1" i="0" u="none" strike="noStrike" spc="-100" baseline="0" dirty="0">
                        <a:solidFill>
                          <a:srgbClr val="C00000"/>
                        </a:solidFill>
                        <a:latin typeface="Arial" pitchFamily="34" charset="0"/>
                        <a:cs typeface="Arial" pitchFamily="34" charset="0"/>
                      </a:endParaRPr>
                    </a:p>
                  </a:txBody>
                  <a:tcPr marL="0" marR="95416" marT="68580" marB="68580" anchor="ctr" anchorCtr="1">
                    <a:solidFill>
                      <a:srgbClr val="FFCC66"/>
                    </a:solidFill>
                  </a:tcPr>
                </a:tc>
              </a:tr>
              <a:tr h="360925">
                <a:tc>
                  <a:txBody>
                    <a:bodyPr/>
                    <a:lstStyle/>
                    <a:p>
                      <a:pPr algn="l" fontAlgn="b"/>
                      <a:r>
                        <a:rPr lang="en-US" sz="1300" b="1" i="0" u="none" strike="noStrike" dirty="0" smtClean="0">
                          <a:solidFill>
                            <a:srgbClr val="000000"/>
                          </a:solidFill>
                          <a:latin typeface="Arial" pitchFamily="34" charset="0"/>
                          <a:cs typeface="Arial" pitchFamily="34" charset="0"/>
                        </a:rPr>
                        <a:t>Norwegian Climate Centre (Norway)</a:t>
                      </a:r>
                      <a:endParaRPr lang="en-US" sz="1300" b="1" i="0" u="none" strike="noStrike" dirty="0">
                        <a:solidFill>
                          <a:srgbClr val="000000"/>
                        </a:solidFill>
                        <a:latin typeface="Arial" pitchFamily="34" charset="0"/>
                        <a:cs typeface="Arial" pitchFamily="34" charset="0"/>
                      </a:endParaRPr>
                    </a:p>
                  </a:txBody>
                  <a:tcPr marL="0" marR="104503" marT="34290" marB="34290" anchor="ctr" anchorCtr="1">
                    <a:solidFill>
                      <a:srgbClr val="FFE197"/>
                    </a:solidFill>
                  </a:tcPr>
                </a:tc>
                <a:tc>
                  <a:txBody>
                    <a:bodyPr/>
                    <a:lstStyle/>
                    <a:p>
                      <a:pPr marL="0" marR="0" indent="0" algn="ctr" defTabSz="791230" rtl="0" eaLnBrk="1" fontAlgn="b" latinLnBrk="0" hangingPunct="1">
                        <a:lnSpc>
                          <a:spcPct val="100000"/>
                        </a:lnSpc>
                        <a:spcBef>
                          <a:spcPts val="1200"/>
                        </a:spcBef>
                        <a:spcAft>
                          <a:spcPts val="0"/>
                        </a:spcAft>
                        <a:buClrTx/>
                        <a:buSzTx/>
                        <a:buFontTx/>
                        <a:buNone/>
                        <a:tabLst/>
                        <a:defRPr/>
                      </a:pPr>
                      <a:r>
                        <a:rPr lang="en-US" sz="1300" b="1" i="0" u="none" strike="noStrike" dirty="0" smtClean="0">
                          <a:solidFill>
                            <a:srgbClr val="3366FF"/>
                          </a:solidFill>
                          <a:latin typeface="Arial" pitchFamily="34" charset="0"/>
                          <a:cs typeface="Arial" pitchFamily="34" charset="0"/>
                        </a:rPr>
                        <a:t>BCCR-BCM2.0</a:t>
                      </a:r>
                      <a:endParaRPr lang="en-US" sz="1300" b="0" i="0" u="none" strike="noStrike" dirty="0">
                        <a:solidFill>
                          <a:srgbClr val="3366FF"/>
                        </a:solidFill>
                        <a:latin typeface="Arial" pitchFamily="34" charset="0"/>
                        <a:cs typeface="Arial" pitchFamily="34" charset="0"/>
                      </a:endParaRPr>
                    </a:p>
                  </a:txBody>
                  <a:tcPr marL="0" marR="95416" marT="68580" marB="68580" anchor="ctr" anchorCtr="1">
                    <a:solidFill>
                      <a:srgbClr val="FFE197"/>
                    </a:solidFill>
                  </a:tcPr>
                </a:tc>
                <a:tc>
                  <a:txBody>
                    <a:bodyPr/>
                    <a:lstStyle/>
                    <a:p>
                      <a:pPr algn="ctr" fontAlgn="b"/>
                      <a:r>
                        <a:rPr lang="en-US" sz="1300" b="1" i="0" u="none" strike="noStrike" dirty="0" smtClean="0">
                          <a:solidFill>
                            <a:srgbClr val="3366FF"/>
                          </a:solidFill>
                          <a:latin typeface="Arial" pitchFamily="34" charset="0"/>
                          <a:cs typeface="Arial" pitchFamily="34" charset="0"/>
                        </a:rPr>
                        <a:t>55</a:t>
                      </a:r>
                      <a:endParaRPr lang="en-US" sz="1300" b="1" i="0" u="none" strike="noStrike" dirty="0">
                        <a:solidFill>
                          <a:srgbClr val="3366FF"/>
                        </a:solidFill>
                        <a:latin typeface="Arial" pitchFamily="34" charset="0"/>
                        <a:cs typeface="Arial" pitchFamily="34" charset="0"/>
                      </a:endParaRPr>
                    </a:p>
                  </a:txBody>
                  <a:tcPr marL="0" marR="95416" marT="68580" marB="68580" anchor="ctr" anchorCtr="1">
                    <a:solidFill>
                      <a:srgbClr val="FFE197"/>
                    </a:solidFill>
                  </a:tcPr>
                </a:tc>
                <a:tc>
                  <a:txBody>
                    <a:bodyPr/>
                    <a:lstStyle/>
                    <a:p>
                      <a:pPr algn="ctr" fontAlgn="b"/>
                      <a:r>
                        <a:rPr lang="en-US" sz="1300" b="1" i="0" u="none" strike="noStrike" dirty="0" smtClean="0">
                          <a:solidFill>
                            <a:srgbClr val="3366FF"/>
                          </a:solidFill>
                          <a:latin typeface="Arial" pitchFamily="34" charset="0"/>
                          <a:cs typeface="Arial" pitchFamily="34" charset="0"/>
                        </a:rPr>
                        <a:t>74</a:t>
                      </a:r>
                      <a:endParaRPr lang="en-US" sz="1300" b="1" i="0" u="none" strike="noStrike" dirty="0">
                        <a:solidFill>
                          <a:srgbClr val="3366FF"/>
                        </a:solidFill>
                        <a:latin typeface="Arial" pitchFamily="34" charset="0"/>
                        <a:cs typeface="Arial" pitchFamily="34" charset="0"/>
                      </a:endParaRPr>
                    </a:p>
                  </a:txBody>
                  <a:tcPr marL="0" marR="95416" marT="68580" marB="68580" anchor="ctr" anchorCtr="1">
                    <a:solidFill>
                      <a:srgbClr val="FFE197"/>
                    </a:solidFill>
                  </a:tcPr>
                </a:tc>
                <a:tc>
                  <a:txBody>
                    <a:bodyPr/>
                    <a:lstStyle/>
                    <a:p>
                      <a:pPr marL="0" marR="0" indent="0" algn="ctr" defTabSz="791230" rtl="0" eaLnBrk="1" fontAlgn="b" latinLnBrk="0" hangingPunct="1">
                        <a:lnSpc>
                          <a:spcPct val="100000"/>
                        </a:lnSpc>
                        <a:spcBef>
                          <a:spcPts val="0"/>
                        </a:spcBef>
                        <a:spcAft>
                          <a:spcPts val="0"/>
                        </a:spcAft>
                        <a:buClrTx/>
                        <a:buSzTx/>
                        <a:buFontTx/>
                        <a:buNone/>
                        <a:tabLst/>
                        <a:defRPr/>
                      </a:pPr>
                      <a:r>
                        <a:rPr lang="en-US" sz="1300" b="1" i="0" u="none" strike="noStrike" dirty="0" smtClean="0">
                          <a:solidFill>
                            <a:srgbClr val="C00000"/>
                          </a:solidFill>
                          <a:latin typeface="Arial" pitchFamily="34" charset="0"/>
                          <a:cs typeface="Arial" pitchFamily="34" charset="0"/>
                        </a:rPr>
                        <a:t>NorESM1-M</a:t>
                      </a:r>
                      <a:endParaRPr lang="en-US" sz="1300" b="0" i="0" u="none" strike="noStrike" dirty="0">
                        <a:solidFill>
                          <a:srgbClr val="C00000"/>
                        </a:solidFill>
                        <a:latin typeface="Arial" pitchFamily="34" charset="0"/>
                        <a:cs typeface="Arial" pitchFamily="34" charset="0"/>
                      </a:endParaRPr>
                    </a:p>
                  </a:txBody>
                  <a:tcPr marL="0" marR="95416" marT="68580" marB="68580" anchor="ctr" anchorCtr="1">
                    <a:solidFill>
                      <a:srgbClr val="FFE197"/>
                    </a:solidFill>
                  </a:tcPr>
                </a:tc>
                <a:tc>
                  <a:txBody>
                    <a:bodyPr/>
                    <a:lstStyle/>
                    <a:p>
                      <a:pPr algn="l" fontAlgn="b"/>
                      <a:r>
                        <a:rPr lang="en-US" sz="1300" b="1" i="0" u="none" strike="noStrike" dirty="0" smtClean="0">
                          <a:solidFill>
                            <a:srgbClr val="C00000"/>
                          </a:solidFill>
                          <a:latin typeface="Arial" pitchFamily="34" charset="0"/>
                          <a:cs typeface="Arial" pitchFamily="34" charset="0"/>
                        </a:rPr>
                        <a:t>62</a:t>
                      </a:r>
                      <a:endParaRPr lang="en-US" sz="1300" b="1" i="0" u="none" strike="noStrike" dirty="0">
                        <a:solidFill>
                          <a:srgbClr val="C00000"/>
                        </a:solidFill>
                        <a:latin typeface="Arial" pitchFamily="34" charset="0"/>
                        <a:cs typeface="Arial" pitchFamily="34" charset="0"/>
                      </a:endParaRPr>
                    </a:p>
                  </a:txBody>
                  <a:tcPr marL="0" marR="95416" marT="68580" marB="68580" anchor="ctr" anchorCtr="1">
                    <a:solidFill>
                      <a:srgbClr val="FFE197"/>
                    </a:solidFill>
                  </a:tcPr>
                </a:tc>
                <a:tc>
                  <a:txBody>
                    <a:bodyPr/>
                    <a:lstStyle/>
                    <a:p>
                      <a:pPr algn="l" fontAlgn="b"/>
                      <a:r>
                        <a:rPr lang="en-US" sz="1300" b="1" i="0" u="none" strike="noStrike" dirty="0" smtClean="0">
                          <a:solidFill>
                            <a:srgbClr val="C00000"/>
                          </a:solidFill>
                          <a:latin typeface="Arial" pitchFamily="34" charset="0"/>
                          <a:cs typeface="Arial" pitchFamily="34" charset="0"/>
                        </a:rPr>
                        <a:t>79</a:t>
                      </a:r>
                      <a:endParaRPr lang="en-US" sz="1300" b="1" i="0" u="none" strike="noStrike" dirty="0">
                        <a:solidFill>
                          <a:srgbClr val="C00000"/>
                        </a:solidFill>
                        <a:latin typeface="Arial" pitchFamily="34" charset="0"/>
                        <a:cs typeface="Arial" pitchFamily="34" charset="0"/>
                      </a:endParaRPr>
                    </a:p>
                  </a:txBody>
                  <a:tcPr marL="0" marR="95416" marT="68580" marB="68580" anchor="ctr" anchorCtr="1">
                    <a:solidFill>
                      <a:srgbClr val="FFE197"/>
                    </a:solidFill>
                  </a:tcPr>
                </a:tc>
              </a:tr>
              <a:tr h="360925">
                <a:tc>
                  <a:txBody>
                    <a:bodyPr/>
                    <a:lstStyle/>
                    <a:p>
                      <a:pPr algn="l" fontAlgn="b"/>
                      <a:endParaRPr lang="en-US" sz="1300" b="1" i="0" u="none" strike="noStrike" dirty="0">
                        <a:solidFill>
                          <a:srgbClr val="000000"/>
                        </a:solidFill>
                        <a:latin typeface="Arial" pitchFamily="34" charset="0"/>
                        <a:cs typeface="Arial" pitchFamily="34" charset="0"/>
                      </a:endParaRPr>
                    </a:p>
                  </a:txBody>
                  <a:tcPr marL="0" marR="104503" marT="34290" marB="34290" anchor="ctr" anchorCtr="1">
                    <a:solidFill>
                      <a:srgbClr val="FF9900"/>
                    </a:solidFill>
                  </a:tcPr>
                </a:tc>
                <a:tc>
                  <a:txBody>
                    <a:bodyPr/>
                    <a:lstStyle/>
                    <a:p>
                      <a:pPr marL="0" marR="0" indent="0" algn="ctr" defTabSz="791230" rtl="0" eaLnBrk="1" fontAlgn="b" latinLnBrk="0" hangingPunct="1">
                        <a:lnSpc>
                          <a:spcPct val="100000"/>
                        </a:lnSpc>
                        <a:spcBef>
                          <a:spcPts val="1200"/>
                        </a:spcBef>
                        <a:spcAft>
                          <a:spcPts val="0"/>
                        </a:spcAft>
                        <a:buClrTx/>
                        <a:buSzTx/>
                        <a:buFontTx/>
                        <a:buNone/>
                        <a:tabLst/>
                        <a:defRPr/>
                      </a:pPr>
                      <a:endParaRPr lang="en-US" sz="1300" b="0" i="0" u="none" strike="noStrike" dirty="0">
                        <a:solidFill>
                          <a:srgbClr val="3366FF"/>
                        </a:solidFill>
                        <a:latin typeface="Arial" pitchFamily="34" charset="0"/>
                        <a:cs typeface="Arial" pitchFamily="34" charset="0"/>
                      </a:endParaRPr>
                    </a:p>
                  </a:txBody>
                  <a:tcPr marL="0" marR="95416" marT="68580" marB="68580" anchor="ctr" anchorCtr="1">
                    <a:solidFill>
                      <a:srgbClr val="FF9900"/>
                    </a:solidFill>
                  </a:tcPr>
                </a:tc>
                <a:tc>
                  <a:txBody>
                    <a:bodyPr/>
                    <a:lstStyle/>
                    <a:p>
                      <a:pPr algn="ctr" fontAlgn="b"/>
                      <a:endParaRPr lang="en-US" sz="1300" b="1" i="0" u="none" strike="noStrike" dirty="0">
                        <a:solidFill>
                          <a:srgbClr val="3366FF"/>
                        </a:solidFill>
                        <a:latin typeface="Arial" pitchFamily="34" charset="0"/>
                        <a:cs typeface="Arial" pitchFamily="34" charset="0"/>
                      </a:endParaRPr>
                    </a:p>
                  </a:txBody>
                  <a:tcPr marL="0" marR="95416" marT="68580" marB="68580" anchor="ctr" anchorCtr="1">
                    <a:solidFill>
                      <a:srgbClr val="FF9900"/>
                    </a:solidFill>
                  </a:tcPr>
                </a:tc>
                <a:tc>
                  <a:txBody>
                    <a:bodyPr/>
                    <a:lstStyle/>
                    <a:p>
                      <a:pPr algn="ctr" fontAlgn="b"/>
                      <a:endParaRPr lang="en-US" sz="1300" b="1" i="0" u="none" strike="noStrike" dirty="0">
                        <a:solidFill>
                          <a:srgbClr val="3366FF"/>
                        </a:solidFill>
                        <a:latin typeface="Arial" pitchFamily="34" charset="0"/>
                        <a:cs typeface="Arial" pitchFamily="34" charset="0"/>
                      </a:endParaRPr>
                    </a:p>
                  </a:txBody>
                  <a:tcPr marL="0" marR="95416" marT="68580" marB="68580" anchor="ctr" anchorCtr="1">
                    <a:solidFill>
                      <a:srgbClr val="FF9900"/>
                    </a:solidFill>
                  </a:tcPr>
                </a:tc>
                <a:tc>
                  <a:txBody>
                    <a:bodyPr/>
                    <a:lstStyle/>
                    <a:p>
                      <a:pPr marL="0" marR="0" indent="0" algn="ctr" defTabSz="791230" rtl="0" eaLnBrk="1" fontAlgn="b" latinLnBrk="0" hangingPunct="1">
                        <a:lnSpc>
                          <a:spcPct val="100000"/>
                        </a:lnSpc>
                        <a:spcBef>
                          <a:spcPts val="0"/>
                        </a:spcBef>
                        <a:spcAft>
                          <a:spcPts val="0"/>
                        </a:spcAft>
                        <a:buClrTx/>
                        <a:buSzTx/>
                        <a:buFontTx/>
                        <a:buNone/>
                        <a:tabLst/>
                        <a:defRPr/>
                      </a:pPr>
                      <a:endParaRPr lang="en-US" sz="1300" b="0" i="0" u="none" strike="noStrike" dirty="0">
                        <a:solidFill>
                          <a:srgbClr val="C00000"/>
                        </a:solidFill>
                        <a:latin typeface="Arial" pitchFamily="34" charset="0"/>
                        <a:cs typeface="Arial" pitchFamily="34" charset="0"/>
                      </a:endParaRPr>
                    </a:p>
                  </a:txBody>
                  <a:tcPr marL="0" marR="95416" marT="68580" marB="68580" anchor="ctr" anchorCtr="1">
                    <a:solidFill>
                      <a:srgbClr val="FF9900"/>
                    </a:solidFill>
                  </a:tcPr>
                </a:tc>
                <a:tc gridSpan="2">
                  <a:txBody>
                    <a:bodyPr/>
                    <a:lstStyle/>
                    <a:p>
                      <a:pPr algn="l" fontAlgn="b"/>
                      <a:r>
                        <a:rPr lang="en-US" sz="1300" b="1" i="0" u="none" strike="noStrike" dirty="0" smtClean="0">
                          <a:solidFill>
                            <a:srgbClr val="C00000"/>
                          </a:solidFill>
                          <a:latin typeface="Arial" pitchFamily="34" charset="0"/>
                          <a:cs typeface="Arial" pitchFamily="34" charset="0"/>
                        </a:rPr>
                        <a:t>* ESM</a:t>
                      </a:r>
                      <a:r>
                        <a:rPr lang="en-US" sz="1300" b="1" i="0" u="none" strike="noStrike" baseline="0" dirty="0" smtClean="0">
                          <a:solidFill>
                            <a:srgbClr val="C00000"/>
                          </a:solidFill>
                          <a:latin typeface="Arial" pitchFamily="34" charset="0"/>
                          <a:cs typeface="Arial" pitchFamily="34" charset="0"/>
                        </a:rPr>
                        <a:t> h</a:t>
                      </a:r>
                      <a:r>
                        <a:rPr lang="en-US" sz="1300" b="1" i="0" u="none" strike="noStrike" dirty="0" smtClean="0">
                          <a:solidFill>
                            <a:srgbClr val="C00000"/>
                          </a:solidFill>
                          <a:latin typeface="Arial" pitchFamily="34" charset="0"/>
                          <a:cs typeface="Arial" pitchFamily="34" charset="0"/>
                        </a:rPr>
                        <a:t>istorical</a:t>
                      </a:r>
                      <a:r>
                        <a:rPr lang="en-US" sz="1300" b="1" i="0" u="none" strike="noStrike" baseline="0" dirty="0" smtClean="0">
                          <a:solidFill>
                            <a:srgbClr val="C00000"/>
                          </a:solidFill>
                          <a:latin typeface="Arial" pitchFamily="34" charset="0"/>
                          <a:cs typeface="Arial" pitchFamily="34" charset="0"/>
                        </a:rPr>
                        <a:t> simulation with prescribed greenhouse-gas </a:t>
                      </a:r>
                      <a:r>
                        <a:rPr lang="en-US" sz="1300" b="1" i="1" u="none" strike="noStrike" baseline="0" dirty="0" smtClean="0">
                          <a:solidFill>
                            <a:srgbClr val="C00000"/>
                          </a:solidFill>
                          <a:latin typeface="Arial" pitchFamily="34" charset="0"/>
                          <a:cs typeface="Arial" pitchFamily="34" charset="0"/>
                        </a:rPr>
                        <a:t>emissions</a:t>
                      </a:r>
                      <a:endParaRPr lang="en-US" sz="1300" b="1" i="1" u="none" strike="noStrike" dirty="0">
                        <a:solidFill>
                          <a:srgbClr val="C00000"/>
                        </a:solidFill>
                        <a:latin typeface="Arial" pitchFamily="34" charset="0"/>
                        <a:cs typeface="Arial" pitchFamily="34" charset="0"/>
                      </a:endParaRPr>
                    </a:p>
                  </a:txBody>
                  <a:tcPr marL="0" marR="95416" marT="68580" marB="68580" anchor="ctr" anchorCtr="1">
                    <a:solidFill>
                      <a:srgbClr val="FF9900"/>
                    </a:solidFill>
                  </a:tcPr>
                </a:tc>
                <a:tc hMerge="1">
                  <a:txBody>
                    <a:bodyPr/>
                    <a:lstStyle/>
                    <a:p>
                      <a:pPr algn="l" fontAlgn="b"/>
                      <a:endParaRPr lang="en-US" sz="1600" b="0" i="0" u="none" strike="noStrike" dirty="0">
                        <a:solidFill>
                          <a:srgbClr val="3366FF"/>
                        </a:solidFill>
                        <a:latin typeface="Arial" pitchFamily="34" charset="0"/>
                        <a:cs typeface="Arial" pitchFamily="34" charset="0"/>
                      </a:endParaRPr>
                    </a:p>
                  </a:txBody>
                  <a:tcPr marL="83489" marR="83489" marT="91440" marB="91440" anchor="ctr" anchorCtr="1">
                    <a:solidFill>
                      <a:srgbClr val="FFE197"/>
                    </a:solidFill>
                  </a:tcPr>
                </a:tc>
              </a:tr>
            </a:tbl>
          </a:graphicData>
        </a:graphic>
      </p:graphicFrame>
      <p:graphicFrame>
        <p:nvGraphicFramePr>
          <p:cNvPr id="115" name="Table 114"/>
          <p:cNvGraphicFramePr>
            <a:graphicFrameLocks noGrp="1"/>
          </p:cNvGraphicFramePr>
          <p:nvPr>
            <p:extLst>
              <p:ext uri="{D42A27DB-BD31-4B8C-83A1-F6EECF244321}">
                <p14:modId xmlns:p14="http://schemas.microsoft.com/office/powerpoint/2010/main" val="1867229685"/>
              </p:ext>
            </p:extLst>
          </p:nvPr>
        </p:nvGraphicFramePr>
        <p:xfrm>
          <a:off x="318052" y="11985950"/>
          <a:ext cx="14073809" cy="17029104"/>
        </p:xfrm>
        <a:graphic>
          <a:graphicData uri="http://schemas.openxmlformats.org/drawingml/2006/table">
            <a:tbl>
              <a:tblPr firstRow="1" bandRow="1">
                <a:tableStyleId>{5C22544A-7EE6-4342-B048-85BDC9FD1C3A}</a:tableStyleId>
              </a:tblPr>
              <a:tblGrid>
                <a:gridCol w="6468858"/>
                <a:gridCol w="7604951"/>
              </a:tblGrid>
              <a:tr h="1143000">
                <a:tc>
                  <a:txBody>
                    <a:bodyPr/>
                    <a:lstStyle/>
                    <a:p>
                      <a:pPr algn="ctr"/>
                      <a:endParaRPr lang="en-US" sz="2400" b="1" u="none" dirty="0" smtClean="0">
                        <a:solidFill>
                          <a:schemeClr val="tx1"/>
                        </a:solidFill>
                        <a:latin typeface="Arial" pitchFamily="34" charset="0"/>
                        <a:cs typeface="Arial" pitchFamily="34" charset="0"/>
                      </a:endParaRPr>
                    </a:p>
                    <a:p>
                      <a:pPr algn="l"/>
                      <a:r>
                        <a:rPr lang="en-US" sz="2100" b="1" u="sng" dirty="0" err="1" smtClean="0">
                          <a:solidFill>
                            <a:schemeClr val="tx1"/>
                          </a:solidFill>
                          <a:latin typeface="Arial" pitchFamily="34" charset="0"/>
                          <a:cs typeface="Arial" pitchFamily="34" charset="0"/>
                        </a:rPr>
                        <a:t>Koeppen</a:t>
                      </a:r>
                      <a:r>
                        <a:rPr lang="en-US" sz="2100" b="1" u="sng" dirty="0" smtClean="0">
                          <a:solidFill>
                            <a:schemeClr val="tx1"/>
                          </a:solidFill>
                          <a:latin typeface="Arial" pitchFamily="34" charset="0"/>
                          <a:cs typeface="Arial" pitchFamily="34" charset="0"/>
                        </a:rPr>
                        <a:t> Zones/Classes/Vegetation Types</a:t>
                      </a:r>
                      <a:r>
                        <a:rPr lang="en-US" sz="2100" b="1" u="none" baseline="30000" dirty="0" smtClean="0">
                          <a:solidFill>
                            <a:schemeClr val="tx1"/>
                          </a:solidFill>
                          <a:latin typeface="Arial" pitchFamily="34" charset="0"/>
                          <a:cs typeface="Arial" pitchFamily="34" charset="0"/>
                        </a:rPr>
                        <a:t>*</a:t>
                      </a:r>
                    </a:p>
                    <a:p>
                      <a:pPr algn="ctr"/>
                      <a:endParaRPr lang="en-US" sz="2400" u="none" dirty="0">
                        <a:solidFill>
                          <a:schemeClr val="tx1"/>
                        </a:solidFill>
                      </a:endParaRPr>
                    </a:p>
                  </a:txBody>
                  <a:tcPr marL="95416" marR="95416" marT="34290" marB="34290" anchor="ctr"/>
                </a:tc>
                <a:tc>
                  <a:txBody>
                    <a:bodyPr/>
                    <a:lstStyle/>
                    <a:p>
                      <a:pPr algn="l"/>
                      <a:r>
                        <a:rPr lang="en-US" sz="2100" b="1" u="sng" dirty="0" smtClean="0">
                          <a:solidFill>
                            <a:schemeClr val="tx1"/>
                          </a:solidFill>
                          <a:latin typeface="Arial" pitchFamily="34" charset="0"/>
                          <a:cs typeface="Arial" pitchFamily="34" charset="0"/>
                        </a:rPr>
                        <a:t>Climatic Criteria</a:t>
                      </a:r>
                      <a:r>
                        <a:rPr lang="en-US" sz="2100" b="1" u="none" baseline="30000" dirty="0" smtClean="0">
                          <a:solidFill>
                            <a:schemeClr val="tx1"/>
                          </a:solidFill>
                          <a:latin typeface="Arial" pitchFamily="34" charset="0"/>
                          <a:cs typeface="Arial" pitchFamily="34" charset="0"/>
                        </a:rPr>
                        <a:t>*</a:t>
                      </a:r>
                      <a:endParaRPr lang="en-US" sz="2100" u="none" baseline="30000" dirty="0">
                        <a:solidFill>
                          <a:schemeClr val="tx1"/>
                        </a:solidFill>
                      </a:endParaRPr>
                    </a:p>
                  </a:txBody>
                  <a:tcPr marL="95416" marR="95416" marT="34290" marB="34290" anchor="ctr">
                    <a:solidFill>
                      <a:srgbClr val="00CC99"/>
                    </a:solidFill>
                  </a:tcPr>
                </a:tc>
              </a:tr>
              <a:tr h="594360">
                <a:tc>
                  <a:txBody>
                    <a:bodyPr/>
                    <a:lstStyle/>
                    <a:p>
                      <a:pPr algn="l"/>
                      <a:r>
                        <a:rPr lang="en-US" sz="1700" b="1" dirty="0" smtClean="0">
                          <a:latin typeface="Arial" pitchFamily="34" charset="0"/>
                          <a:cs typeface="Arial" pitchFamily="34" charset="0"/>
                        </a:rPr>
                        <a:t>1      </a:t>
                      </a:r>
                      <a:r>
                        <a:rPr lang="en-US" sz="1700" b="1" dirty="0" err="1" smtClean="0">
                          <a:latin typeface="Arial" pitchFamily="34" charset="0"/>
                          <a:cs typeface="Arial" pitchFamily="34" charset="0"/>
                        </a:rPr>
                        <a:t>Ef</a:t>
                      </a:r>
                      <a:r>
                        <a:rPr lang="en-US" sz="1700" dirty="0" smtClean="0">
                          <a:latin typeface="Arial" pitchFamily="34" charset="0"/>
                          <a:cs typeface="Arial" pitchFamily="34" charset="0"/>
                        </a:rPr>
                        <a:t>:   Polar Desert Vegetation</a:t>
                      </a:r>
                      <a:endParaRPr lang="en-US" sz="1700" dirty="0">
                        <a:latin typeface="Arial" pitchFamily="34" charset="0"/>
                        <a:cs typeface="Arial" pitchFamily="34" charset="0"/>
                      </a:endParaRPr>
                    </a:p>
                  </a:txBody>
                  <a:tcPr marL="95416" marR="95416" marT="34290" marB="34290" anchor="ctr"/>
                </a:tc>
                <a:tc>
                  <a:txBody>
                    <a:bodyPr/>
                    <a:lstStyle/>
                    <a:p>
                      <a:pPr>
                        <a:lnSpc>
                          <a:spcPct val="100000"/>
                        </a:lnSpc>
                      </a:pPr>
                      <a:r>
                        <a:rPr lang="en-US" sz="1700" dirty="0" err="1" smtClean="0">
                          <a:latin typeface="Arial" pitchFamily="34" charset="0"/>
                          <a:cs typeface="Arial" pitchFamily="34" charset="0"/>
                        </a:rPr>
                        <a:t>T</a:t>
                      </a:r>
                      <a:r>
                        <a:rPr lang="en-US" sz="1700" baseline="-25000" dirty="0" err="1" smtClean="0">
                          <a:latin typeface="Arial" pitchFamily="34" charset="0"/>
                          <a:cs typeface="Arial" pitchFamily="34" charset="0"/>
                        </a:rPr>
                        <a:t>max</a:t>
                      </a:r>
                      <a:r>
                        <a:rPr lang="en-US" sz="1700" dirty="0" smtClean="0">
                          <a:latin typeface="Arial" pitchFamily="34" charset="0"/>
                          <a:cs typeface="Arial" pitchFamily="34" charset="0"/>
                        </a:rPr>
                        <a:t> &lt; 0 deg C</a:t>
                      </a:r>
                      <a:endParaRPr lang="en-US" sz="1700" dirty="0">
                        <a:latin typeface="Arial" pitchFamily="34" charset="0"/>
                        <a:cs typeface="Arial" pitchFamily="34" charset="0"/>
                      </a:endParaRPr>
                    </a:p>
                  </a:txBody>
                  <a:tcPr marL="95416" marR="95416" marT="34290" marB="34290" anchor="ctr"/>
                </a:tc>
              </a:tr>
              <a:tr h="628650">
                <a:tc>
                  <a:txBody>
                    <a:bodyPr/>
                    <a:lstStyle/>
                    <a:p>
                      <a:pPr algn="l"/>
                      <a:r>
                        <a:rPr lang="en-US" sz="1700" b="1" dirty="0" smtClean="0">
                          <a:latin typeface="Arial" pitchFamily="34" charset="0"/>
                          <a:cs typeface="Arial" pitchFamily="34" charset="0"/>
                        </a:rPr>
                        <a:t>2</a:t>
                      </a:r>
                      <a:r>
                        <a:rPr lang="en-US" sz="1700" dirty="0" smtClean="0">
                          <a:latin typeface="Arial" pitchFamily="34" charset="0"/>
                          <a:cs typeface="Arial" pitchFamily="34" charset="0"/>
                        </a:rPr>
                        <a:t>      </a:t>
                      </a:r>
                      <a:r>
                        <a:rPr lang="en-US" sz="1700" b="1" dirty="0" smtClean="0">
                          <a:latin typeface="Arial" pitchFamily="34" charset="0"/>
                          <a:cs typeface="Arial" pitchFamily="34" charset="0"/>
                        </a:rPr>
                        <a:t>Et</a:t>
                      </a:r>
                      <a:r>
                        <a:rPr lang="en-US" sz="1700" dirty="0" smtClean="0">
                          <a:latin typeface="Arial" pitchFamily="34" charset="0"/>
                          <a:cs typeface="Arial" pitchFamily="34" charset="0"/>
                        </a:rPr>
                        <a:t>:   Tundra Vegetation</a:t>
                      </a:r>
                      <a:endParaRPr lang="en-US" sz="1700" dirty="0">
                        <a:latin typeface="Arial" pitchFamily="34" charset="0"/>
                        <a:cs typeface="Arial" pitchFamily="34" charset="0"/>
                      </a:endParaRPr>
                    </a:p>
                  </a:txBody>
                  <a:tcPr marL="95416" marR="95416" marT="34290" marB="34290" anchor="ctr"/>
                </a:tc>
                <a:tc>
                  <a:txBody>
                    <a:bodyPr/>
                    <a:lstStyle/>
                    <a:p>
                      <a:pPr>
                        <a:lnSpc>
                          <a:spcPct val="100000"/>
                        </a:lnSpc>
                      </a:pPr>
                      <a:r>
                        <a:rPr lang="en-US" sz="1700" dirty="0" smtClean="0">
                          <a:latin typeface="Arial" pitchFamily="34" charset="0"/>
                          <a:cs typeface="Arial" pitchFamily="34" charset="0"/>
                        </a:rPr>
                        <a:t>0 C &lt; </a:t>
                      </a:r>
                      <a:r>
                        <a:rPr lang="en-US" sz="1700" dirty="0" err="1" smtClean="0">
                          <a:latin typeface="Arial" pitchFamily="34" charset="0"/>
                          <a:cs typeface="Arial" pitchFamily="34" charset="0"/>
                        </a:rPr>
                        <a:t>T</a:t>
                      </a:r>
                      <a:r>
                        <a:rPr lang="en-US" sz="1700" baseline="-25000" dirty="0" err="1" smtClean="0">
                          <a:latin typeface="Arial" pitchFamily="34" charset="0"/>
                          <a:cs typeface="Arial" pitchFamily="34" charset="0"/>
                        </a:rPr>
                        <a:t>max</a:t>
                      </a:r>
                      <a:r>
                        <a:rPr lang="en-US" sz="1700" dirty="0" smtClean="0">
                          <a:latin typeface="Arial" pitchFamily="34" charset="0"/>
                          <a:cs typeface="Arial" pitchFamily="34" charset="0"/>
                        </a:rPr>
                        <a:t> &lt; 10 C</a:t>
                      </a:r>
                      <a:r>
                        <a:rPr lang="en-US" sz="1700" baseline="0" dirty="0" smtClean="0">
                          <a:latin typeface="Arial" pitchFamily="34" charset="0"/>
                          <a:cs typeface="Arial" pitchFamily="34" charset="0"/>
                        </a:rPr>
                        <a:t> and</a:t>
                      </a:r>
                      <a:r>
                        <a:rPr lang="en-US" sz="1700" dirty="0" smtClean="0">
                          <a:latin typeface="Arial" pitchFamily="34" charset="0"/>
                          <a:cs typeface="Arial" pitchFamily="34" charset="0"/>
                        </a:rPr>
                        <a:t> </a:t>
                      </a:r>
                      <a:r>
                        <a:rPr lang="en-US" sz="1700" dirty="0" err="1" smtClean="0">
                          <a:latin typeface="Arial" pitchFamily="34" charset="0"/>
                          <a:cs typeface="Arial" pitchFamily="34" charset="0"/>
                        </a:rPr>
                        <a:t>T</a:t>
                      </a:r>
                      <a:r>
                        <a:rPr lang="en-US" sz="1700" baseline="-25000" dirty="0" err="1" smtClean="0">
                          <a:latin typeface="Arial" pitchFamily="34" charset="0"/>
                          <a:cs typeface="Arial" pitchFamily="34" charset="0"/>
                        </a:rPr>
                        <a:t>min</a:t>
                      </a:r>
                      <a:r>
                        <a:rPr lang="en-US" sz="1700" baseline="-25000" dirty="0" smtClean="0">
                          <a:latin typeface="Arial" pitchFamily="34" charset="0"/>
                          <a:cs typeface="Arial" pitchFamily="34" charset="0"/>
                        </a:rPr>
                        <a:t> </a:t>
                      </a:r>
                      <a:r>
                        <a:rPr lang="en-US" sz="1700" dirty="0" smtClean="0">
                          <a:latin typeface="Arial" pitchFamily="34" charset="0"/>
                          <a:cs typeface="Arial" pitchFamily="34" charset="0"/>
                        </a:rPr>
                        <a:t>&lt; -3 C</a:t>
                      </a:r>
                      <a:endParaRPr lang="en-US" sz="1700" dirty="0">
                        <a:latin typeface="Arial" pitchFamily="34" charset="0"/>
                        <a:cs typeface="Arial" pitchFamily="34" charset="0"/>
                      </a:endParaRPr>
                    </a:p>
                  </a:txBody>
                  <a:tcPr marL="95416" marR="95416" marT="34290" marB="34290" anchor="ctr"/>
                </a:tc>
              </a:tr>
              <a:tr h="1028700">
                <a:tc>
                  <a:txBody>
                    <a:bodyPr/>
                    <a:lstStyle/>
                    <a:p>
                      <a:pPr marL="457200" indent="-457200" algn="l">
                        <a:buAutoNum type="arabicPlain" startAt="3"/>
                      </a:pPr>
                      <a:r>
                        <a:rPr lang="en-US" sz="1700" b="1" dirty="0" smtClean="0">
                          <a:latin typeface="Arial" pitchFamily="34" charset="0"/>
                          <a:cs typeface="Arial" pitchFamily="34" charset="0"/>
                        </a:rPr>
                        <a:t>Dc</a:t>
                      </a:r>
                      <a:r>
                        <a:rPr lang="en-US" sz="1700" dirty="0" smtClean="0">
                          <a:latin typeface="Arial" pitchFamily="34" charset="0"/>
                          <a:cs typeface="Arial" pitchFamily="34" charset="0"/>
                        </a:rPr>
                        <a:t>:  Evergreen Forest </a:t>
                      </a:r>
                    </a:p>
                    <a:p>
                      <a:pPr marL="457200" indent="-457200" algn="l">
                        <a:buNone/>
                      </a:pPr>
                      <a:r>
                        <a:rPr lang="en-US" sz="1700" dirty="0" smtClean="0">
                          <a:latin typeface="Arial" pitchFamily="34" charset="0"/>
                          <a:cs typeface="Arial" pitchFamily="34" charset="0"/>
                        </a:rPr>
                        <a:t>              (cold winters</a:t>
                      </a:r>
                      <a:r>
                        <a:rPr lang="en-US" sz="1700" baseline="0" dirty="0" smtClean="0">
                          <a:latin typeface="Arial" pitchFamily="34" charset="0"/>
                          <a:cs typeface="Arial" pitchFamily="34" charset="0"/>
                        </a:rPr>
                        <a:t>, </a:t>
                      </a:r>
                      <a:r>
                        <a:rPr lang="en-US" sz="1700" dirty="0" smtClean="0">
                          <a:latin typeface="Arial" pitchFamily="34" charset="0"/>
                          <a:cs typeface="Arial" pitchFamily="34" charset="0"/>
                        </a:rPr>
                        <a:t>cool summers) </a:t>
                      </a:r>
                      <a:endParaRPr lang="en-US" sz="1700" dirty="0">
                        <a:latin typeface="Arial" pitchFamily="34" charset="0"/>
                        <a:cs typeface="Arial" pitchFamily="34" charset="0"/>
                      </a:endParaRPr>
                    </a:p>
                  </a:txBody>
                  <a:tcPr marL="95416" marR="95416" marT="34290" marB="34290" anchor="ctr"/>
                </a:tc>
                <a:tc>
                  <a:txBody>
                    <a:bodyPr/>
                    <a:lstStyle/>
                    <a:p>
                      <a:pPr marL="0" marR="0" indent="0" algn="l" defTabSz="791230" rtl="0" eaLnBrk="1" fontAlgn="auto" latinLnBrk="0" hangingPunct="1">
                        <a:lnSpc>
                          <a:spcPct val="100000"/>
                        </a:lnSpc>
                        <a:spcBef>
                          <a:spcPts val="0"/>
                        </a:spcBef>
                        <a:spcAft>
                          <a:spcPts val="0"/>
                        </a:spcAft>
                        <a:buClrTx/>
                        <a:buSzTx/>
                        <a:buFontTx/>
                        <a:buNone/>
                        <a:tabLst/>
                        <a:defRPr/>
                      </a:pPr>
                      <a:r>
                        <a:rPr lang="en-US" sz="1700" dirty="0" err="1" smtClean="0">
                          <a:latin typeface="Arial" pitchFamily="34" charset="0"/>
                          <a:cs typeface="Arial" pitchFamily="34" charset="0"/>
                        </a:rPr>
                        <a:t>T</a:t>
                      </a:r>
                      <a:r>
                        <a:rPr lang="en-US" sz="1700" baseline="-25000" dirty="0" err="1" smtClean="0">
                          <a:latin typeface="Arial" pitchFamily="34" charset="0"/>
                          <a:cs typeface="Arial" pitchFamily="34" charset="0"/>
                        </a:rPr>
                        <a:t>min</a:t>
                      </a:r>
                      <a:r>
                        <a:rPr lang="en-US" sz="1700" dirty="0" smtClean="0">
                          <a:latin typeface="Arial" pitchFamily="34" charset="0"/>
                          <a:cs typeface="Arial" pitchFamily="34" charset="0"/>
                        </a:rPr>
                        <a:t>  &lt; -3 C </a:t>
                      </a:r>
                      <a:r>
                        <a:rPr lang="en-US" sz="1700" b="0" dirty="0" smtClean="0">
                          <a:latin typeface="Arial" pitchFamily="34" charset="0"/>
                          <a:cs typeface="Arial" pitchFamily="34" charset="0"/>
                        </a:rPr>
                        <a:t>and &gt; </a:t>
                      </a:r>
                      <a:r>
                        <a:rPr lang="en-US" sz="1700" dirty="0" smtClean="0">
                          <a:latin typeface="Arial" pitchFamily="34" charset="0"/>
                          <a:cs typeface="Arial" pitchFamily="34" charset="0"/>
                        </a:rPr>
                        <a:t>4 months warmer than 10 C,  but</a:t>
                      </a:r>
                      <a:r>
                        <a:rPr lang="en-US" sz="1700" baseline="0" dirty="0" smtClean="0">
                          <a:latin typeface="Arial" pitchFamily="34" charset="0"/>
                          <a:cs typeface="Arial" pitchFamily="34" charset="0"/>
                        </a:rPr>
                        <a:t> </a:t>
                      </a:r>
                      <a:r>
                        <a:rPr lang="en-US" sz="1700" i="1" baseline="0" dirty="0" smtClean="0">
                          <a:latin typeface="Arial" pitchFamily="34" charset="0"/>
                          <a:cs typeface="Arial" pitchFamily="34" charset="0"/>
                        </a:rPr>
                        <a:t>not</a:t>
                      </a:r>
                      <a:r>
                        <a:rPr lang="en-US" sz="1700" baseline="0" dirty="0" smtClean="0">
                          <a:latin typeface="Arial" pitchFamily="34" charset="0"/>
                          <a:cs typeface="Arial" pitchFamily="34" charset="0"/>
                        </a:rPr>
                        <a:t> zones/classes       </a:t>
                      </a:r>
                      <a:r>
                        <a:rPr lang="en-US" sz="1700" dirty="0" smtClean="0">
                          <a:latin typeface="Arial" pitchFamily="34" charset="0"/>
                          <a:cs typeface="Arial" pitchFamily="34" charset="0"/>
                        </a:rPr>
                        <a:t> </a:t>
                      </a:r>
                      <a:r>
                        <a:rPr lang="en-US" sz="1700" b="1" dirty="0" smtClean="0">
                          <a:latin typeface="Arial" pitchFamily="34" charset="0"/>
                          <a:cs typeface="Arial" pitchFamily="34" charset="0"/>
                        </a:rPr>
                        <a:t>BS</a:t>
                      </a:r>
                      <a:r>
                        <a:rPr lang="en-US" sz="1700" dirty="0" smtClean="0">
                          <a:latin typeface="Arial" pitchFamily="34" charset="0"/>
                          <a:cs typeface="Arial" pitchFamily="34" charset="0"/>
                        </a:rPr>
                        <a:t> or </a:t>
                      </a:r>
                      <a:r>
                        <a:rPr lang="en-US" sz="1700" b="1" dirty="0" smtClean="0">
                          <a:latin typeface="Arial" pitchFamily="34" charset="0"/>
                          <a:cs typeface="Arial" pitchFamily="34" charset="0"/>
                        </a:rPr>
                        <a:t>BW </a:t>
                      </a:r>
                      <a:r>
                        <a:rPr lang="en-US" sz="1700" b="0" dirty="0" smtClean="0">
                          <a:latin typeface="Arial" pitchFamily="34" charset="0"/>
                          <a:cs typeface="Arial" pitchFamily="34" charset="0"/>
                        </a:rPr>
                        <a:t>(</a:t>
                      </a:r>
                      <a:r>
                        <a:rPr lang="en-US" sz="1700" b="0" baseline="0" dirty="0" smtClean="0">
                          <a:latin typeface="Arial" pitchFamily="34" charset="0"/>
                          <a:cs typeface="Arial" pitchFamily="34" charset="0"/>
                        </a:rPr>
                        <a:t>see </a:t>
                      </a:r>
                      <a:r>
                        <a:rPr lang="en-US" sz="1700" b="0" baseline="0" dirty="0" err="1" smtClean="0">
                          <a:latin typeface="Arial" pitchFamily="34" charset="0"/>
                          <a:cs typeface="Arial" pitchFamily="34" charset="0"/>
                        </a:rPr>
                        <a:t>Koeppen</a:t>
                      </a:r>
                      <a:r>
                        <a:rPr lang="en-US" sz="1700" b="0" baseline="0" dirty="0" smtClean="0">
                          <a:latin typeface="Arial" pitchFamily="34" charset="0"/>
                          <a:cs typeface="Arial" pitchFamily="34" charset="0"/>
                        </a:rPr>
                        <a:t> zones/classes/vegetation types </a:t>
                      </a:r>
                      <a:r>
                        <a:rPr lang="en-US" sz="1700" b="1" baseline="0" dirty="0" smtClean="0">
                          <a:latin typeface="Arial" pitchFamily="34" charset="0"/>
                          <a:cs typeface="Arial" pitchFamily="34" charset="0"/>
                        </a:rPr>
                        <a:t>!3</a:t>
                      </a:r>
                      <a:r>
                        <a:rPr lang="en-US" sz="1700" b="0" baseline="0" dirty="0" smtClean="0">
                          <a:latin typeface="Arial" pitchFamily="34" charset="0"/>
                          <a:cs typeface="Arial" pitchFamily="34" charset="0"/>
                        </a:rPr>
                        <a:t> and </a:t>
                      </a:r>
                      <a:r>
                        <a:rPr lang="en-US" sz="1700" b="1" baseline="0" dirty="0" smtClean="0">
                          <a:latin typeface="Arial" pitchFamily="34" charset="0"/>
                          <a:cs typeface="Arial" pitchFamily="34" charset="0"/>
                        </a:rPr>
                        <a:t>14</a:t>
                      </a:r>
                      <a:r>
                        <a:rPr lang="en-US" sz="1700" b="0" baseline="0" dirty="0" smtClean="0">
                          <a:latin typeface="Arial" pitchFamily="34" charset="0"/>
                          <a:cs typeface="Arial" pitchFamily="34" charset="0"/>
                        </a:rPr>
                        <a:t> below)</a:t>
                      </a:r>
                      <a:endParaRPr lang="en-US" sz="1700" b="0" dirty="0" smtClean="0">
                        <a:latin typeface="Arial" pitchFamily="34" charset="0"/>
                        <a:cs typeface="Arial" pitchFamily="34" charset="0"/>
                      </a:endParaRPr>
                    </a:p>
                  </a:txBody>
                  <a:tcPr marL="95416" marR="95416" marT="34290" marB="34290" anchor="ctr"/>
                </a:tc>
              </a:tr>
              <a:tr h="971550">
                <a:tc>
                  <a:txBody>
                    <a:bodyPr/>
                    <a:lstStyle/>
                    <a:p>
                      <a:pPr marL="457200" indent="-457200" algn="l">
                        <a:buAutoNum type="arabicPlain" startAt="4"/>
                      </a:pPr>
                      <a:r>
                        <a:rPr lang="en-US" sz="1700" b="1" dirty="0" smtClean="0">
                          <a:latin typeface="Arial" pitchFamily="34" charset="0"/>
                          <a:cs typeface="Arial" pitchFamily="34" charset="0"/>
                        </a:rPr>
                        <a:t>Dab</a:t>
                      </a:r>
                      <a:r>
                        <a:rPr lang="en-US" sz="1700" dirty="0" smtClean="0">
                          <a:latin typeface="Arial" pitchFamily="34" charset="0"/>
                          <a:cs typeface="Arial" pitchFamily="34" charset="0"/>
                        </a:rPr>
                        <a:t>: Deciduous</a:t>
                      </a:r>
                      <a:r>
                        <a:rPr lang="en-US" sz="1700" baseline="0" dirty="0" smtClean="0">
                          <a:latin typeface="Arial" pitchFamily="34" charset="0"/>
                          <a:cs typeface="Arial" pitchFamily="34" charset="0"/>
                        </a:rPr>
                        <a:t> </a:t>
                      </a:r>
                      <a:r>
                        <a:rPr lang="en-US" sz="1700" dirty="0" smtClean="0">
                          <a:latin typeface="Arial" pitchFamily="34" charset="0"/>
                          <a:cs typeface="Arial" pitchFamily="34" charset="0"/>
                        </a:rPr>
                        <a:t>Forest </a:t>
                      </a:r>
                    </a:p>
                    <a:p>
                      <a:pPr marL="457200" indent="-457200" algn="l">
                        <a:buNone/>
                      </a:pPr>
                      <a:r>
                        <a:rPr lang="en-US" sz="1700" dirty="0" smtClean="0">
                          <a:latin typeface="Arial" pitchFamily="34" charset="0"/>
                          <a:cs typeface="Arial" pitchFamily="34" charset="0"/>
                        </a:rPr>
                        <a:t>                (cold winters</a:t>
                      </a:r>
                      <a:r>
                        <a:rPr lang="en-US" sz="1700" baseline="0" dirty="0" smtClean="0">
                          <a:latin typeface="Arial" pitchFamily="34" charset="0"/>
                          <a:cs typeface="Arial" pitchFamily="34" charset="0"/>
                        </a:rPr>
                        <a:t>, </a:t>
                      </a:r>
                      <a:r>
                        <a:rPr lang="en-US" sz="1700" dirty="0" smtClean="0">
                          <a:latin typeface="Arial" pitchFamily="34" charset="0"/>
                          <a:cs typeface="Arial" pitchFamily="34" charset="0"/>
                        </a:rPr>
                        <a:t>warm</a:t>
                      </a:r>
                      <a:r>
                        <a:rPr lang="en-US" sz="1700" baseline="0" dirty="0" smtClean="0">
                          <a:latin typeface="Arial" pitchFamily="34" charset="0"/>
                          <a:cs typeface="Arial" pitchFamily="34" charset="0"/>
                        </a:rPr>
                        <a:t> </a:t>
                      </a:r>
                      <a:r>
                        <a:rPr lang="en-US" sz="1700" dirty="0" smtClean="0">
                          <a:latin typeface="Arial" pitchFamily="34" charset="0"/>
                          <a:cs typeface="Arial" pitchFamily="34" charset="0"/>
                        </a:rPr>
                        <a:t>summers) </a:t>
                      </a:r>
                      <a:endParaRPr lang="en-US" sz="1700" dirty="0">
                        <a:latin typeface="Arial" pitchFamily="34" charset="0"/>
                        <a:cs typeface="Arial" pitchFamily="34" charset="0"/>
                      </a:endParaRPr>
                    </a:p>
                  </a:txBody>
                  <a:tcPr marL="95416" marR="95416" marT="34290" marB="34290" anchor="ctr"/>
                </a:tc>
                <a:tc>
                  <a:txBody>
                    <a:bodyPr/>
                    <a:lstStyle/>
                    <a:p>
                      <a:pPr>
                        <a:lnSpc>
                          <a:spcPct val="100000"/>
                        </a:lnSpc>
                        <a:spcBef>
                          <a:spcPts val="600"/>
                        </a:spcBef>
                      </a:pPr>
                      <a:r>
                        <a:rPr lang="en-US" sz="1700" dirty="0" err="1" smtClean="0">
                          <a:latin typeface="Arial" pitchFamily="34" charset="0"/>
                          <a:cs typeface="Arial" pitchFamily="34" charset="0"/>
                        </a:rPr>
                        <a:t>T</a:t>
                      </a:r>
                      <a:r>
                        <a:rPr lang="en-US" sz="1700" baseline="-25000" dirty="0" err="1" smtClean="0">
                          <a:latin typeface="Arial" pitchFamily="34" charset="0"/>
                          <a:cs typeface="Arial" pitchFamily="34" charset="0"/>
                        </a:rPr>
                        <a:t>min</a:t>
                      </a:r>
                      <a:r>
                        <a:rPr lang="en-US" sz="1700" dirty="0" smtClean="0">
                          <a:latin typeface="Arial" pitchFamily="34" charset="0"/>
                          <a:cs typeface="Arial" pitchFamily="34" charset="0"/>
                        </a:rPr>
                        <a:t>  &lt; -3 C ,</a:t>
                      </a:r>
                      <a:r>
                        <a:rPr lang="en-US" sz="1700" dirty="0" err="1" smtClean="0">
                          <a:latin typeface="Arial" pitchFamily="34" charset="0"/>
                          <a:cs typeface="Arial" pitchFamily="34" charset="0"/>
                        </a:rPr>
                        <a:t>T</a:t>
                      </a:r>
                      <a:r>
                        <a:rPr lang="en-US" sz="1700" baseline="-25000" dirty="0" err="1" smtClean="0">
                          <a:latin typeface="Arial" pitchFamily="34" charset="0"/>
                          <a:cs typeface="Arial" pitchFamily="34" charset="0"/>
                        </a:rPr>
                        <a:t>max</a:t>
                      </a:r>
                      <a:r>
                        <a:rPr lang="en-US" sz="1700" dirty="0" smtClean="0">
                          <a:latin typeface="Arial" pitchFamily="34" charset="0"/>
                          <a:cs typeface="Arial" pitchFamily="34" charset="0"/>
                        </a:rPr>
                        <a:t> &gt; 10 C</a:t>
                      </a:r>
                      <a:r>
                        <a:rPr lang="en-US" sz="1700" baseline="0" dirty="0" smtClean="0">
                          <a:latin typeface="Arial" pitchFamily="34" charset="0"/>
                          <a:cs typeface="Arial" pitchFamily="34" charset="0"/>
                        </a:rPr>
                        <a:t> and &gt; </a:t>
                      </a:r>
                      <a:r>
                        <a:rPr lang="en-US" sz="1700" dirty="0" smtClean="0">
                          <a:latin typeface="Arial" pitchFamily="34" charset="0"/>
                          <a:cs typeface="Arial" pitchFamily="34" charset="0"/>
                        </a:rPr>
                        <a:t>4  months warmer than 10 C, but </a:t>
                      </a:r>
                      <a:r>
                        <a:rPr lang="en-US" sz="1700" i="1" dirty="0" smtClean="0">
                          <a:latin typeface="Arial" pitchFamily="34" charset="0"/>
                          <a:cs typeface="Arial" pitchFamily="34" charset="0"/>
                        </a:rPr>
                        <a:t>not</a:t>
                      </a:r>
                      <a:r>
                        <a:rPr lang="en-US" sz="1700" dirty="0" smtClean="0">
                          <a:latin typeface="Arial" pitchFamily="34" charset="0"/>
                          <a:cs typeface="Arial" pitchFamily="34" charset="0"/>
                        </a:rPr>
                        <a:t>      zones/classes/vegetation types  </a:t>
                      </a:r>
                      <a:r>
                        <a:rPr lang="en-US" sz="1700" b="1" dirty="0" smtClean="0">
                          <a:latin typeface="Arial" pitchFamily="34" charset="0"/>
                          <a:cs typeface="Arial" pitchFamily="34" charset="0"/>
                        </a:rPr>
                        <a:t>BS</a:t>
                      </a:r>
                      <a:r>
                        <a:rPr lang="en-US" sz="1700" b="0" baseline="0" dirty="0" smtClean="0">
                          <a:latin typeface="Arial" pitchFamily="34" charset="0"/>
                          <a:cs typeface="Arial" pitchFamily="34" charset="0"/>
                        </a:rPr>
                        <a:t> </a:t>
                      </a:r>
                      <a:r>
                        <a:rPr lang="en-US" sz="1700" dirty="0" smtClean="0">
                          <a:latin typeface="Arial" pitchFamily="34" charset="0"/>
                          <a:cs typeface="Arial" pitchFamily="34" charset="0"/>
                        </a:rPr>
                        <a:t>or </a:t>
                      </a:r>
                      <a:r>
                        <a:rPr lang="en-US" sz="1700" b="1" dirty="0" smtClean="0">
                          <a:latin typeface="Arial" pitchFamily="34" charset="0"/>
                          <a:cs typeface="Arial" pitchFamily="34" charset="0"/>
                        </a:rPr>
                        <a:t>BW</a:t>
                      </a:r>
                      <a:endParaRPr lang="en-US" sz="1700" dirty="0">
                        <a:latin typeface="Arial" pitchFamily="34" charset="0"/>
                        <a:cs typeface="Arial" pitchFamily="34" charset="0"/>
                      </a:endParaRPr>
                    </a:p>
                  </a:txBody>
                  <a:tcPr marL="95416" marR="95416" marT="34290" marB="34290" anchor="ctr"/>
                </a:tc>
              </a:tr>
              <a:tr h="971550">
                <a:tc>
                  <a:txBody>
                    <a:bodyPr/>
                    <a:lstStyle/>
                    <a:p>
                      <a:pPr marL="457200" indent="-457200" algn="l">
                        <a:buAutoNum type="arabicPlain" startAt="5"/>
                      </a:pPr>
                      <a:r>
                        <a:rPr lang="en-US" sz="1700" b="1" dirty="0" err="1" smtClean="0">
                          <a:latin typeface="Arial" pitchFamily="34" charset="0"/>
                          <a:cs typeface="Arial" pitchFamily="34" charset="0"/>
                        </a:rPr>
                        <a:t>Cw</a:t>
                      </a:r>
                      <a:r>
                        <a:rPr lang="en-US" sz="1700" dirty="0" smtClean="0">
                          <a:latin typeface="Arial" pitchFamily="34" charset="0"/>
                          <a:cs typeface="Arial" pitchFamily="34" charset="0"/>
                        </a:rPr>
                        <a:t>: Evergreen Forest </a:t>
                      </a:r>
                    </a:p>
                    <a:p>
                      <a:pPr marL="457200" indent="-457200" algn="l">
                        <a:buNone/>
                      </a:pPr>
                      <a:r>
                        <a:rPr lang="en-US" sz="1700" dirty="0" smtClean="0">
                          <a:latin typeface="Arial" pitchFamily="34" charset="0"/>
                          <a:cs typeface="Arial" pitchFamily="34" charset="0"/>
                        </a:rPr>
                        <a:t>              (temperate, wet summers)</a:t>
                      </a:r>
                      <a:endParaRPr lang="en-US" sz="1700" dirty="0">
                        <a:latin typeface="Arial" pitchFamily="34" charset="0"/>
                        <a:cs typeface="Arial" pitchFamily="34" charset="0"/>
                      </a:endParaRPr>
                    </a:p>
                  </a:txBody>
                  <a:tcPr marL="95416" marR="95416" marT="34290" marB="34290" anchor="ctr"/>
                </a:tc>
                <a:tc>
                  <a:txBody>
                    <a:bodyPr/>
                    <a:lstStyle/>
                    <a:p>
                      <a:pPr>
                        <a:lnSpc>
                          <a:spcPct val="100000"/>
                        </a:lnSpc>
                      </a:pPr>
                      <a:r>
                        <a:rPr lang="en-US" sz="1700" dirty="0" smtClean="0">
                          <a:latin typeface="Arial" pitchFamily="34" charset="0"/>
                          <a:cs typeface="Arial" pitchFamily="34" charset="0"/>
                        </a:rPr>
                        <a:t>-3 C&lt; </a:t>
                      </a:r>
                      <a:r>
                        <a:rPr lang="en-US" sz="1700" dirty="0" err="1" smtClean="0">
                          <a:latin typeface="Arial" pitchFamily="34" charset="0"/>
                          <a:cs typeface="Arial" pitchFamily="34" charset="0"/>
                        </a:rPr>
                        <a:t>T</a:t>
                      </a:r>
                      <a:r>
                        <a:rPr lang="en-US" sz="1700" baseline="-25000" dirty="0" err="1" smtClean="0">
                          <a:latin typeface="Arial" pitchFamily="34" charset="0"/>
                          <a:cs typeface="Arial" pitchFamily="34" charset="0"/>
                        </a:rPr>
                        <a:t>min</a:t>
                      </a:r>
                      <a:r>
                        <a:rPr lang="en-US" sz="1700" dirty="0" smtClean="0">
                          <a:latin typeface="Arial" pitchFamily="34" charset="0"/>
                          <a:cs typeface="Arial" pitchFamily="34" charset="0"/>
                        </a:rPr>
                        <a:t> &lt; 18 C and </a:t>
                      </a:r>
                      <a:r>
                        <a:rPr lang="en-US" sz="1700" dirty="0" err="1" smtClean="0">
                          <a:latin typeface="Arial" pitchFamily="34" charset="0"/>
                          <a:cs typeface="Arial" pitchFamily="34" charset="0"/>
                        </a:rPr>
                        <a:t>P</a:t>
                      </a:r>
                      <a:r>
                        <a:rPr lang="en-US" sz="1700" baseline="-25000" dirty="0" err="1" smtClean="0">
                          <a:latin typeface="Arial" pitchFamily="34" charset="0"/>
                          <a:cs typeface="Arial" pitchFamily="34" charset="0"/>
                        </a:rPr>
                        <a:t>max</a:t>
                      </a:r>
                      <a:r>
                        <a:rPr lang="en-US" sz="1700" dirty="0" smtClean="0">
                          <a:latin typeface="Arial" pitchFamily="34" charset="0"/>
                          <a:cs typeface="Arial" pitchFamily="34" charset="0"/>
                        </a:rPr>
                        <a:t> &gt; 10P</a:t>
                      </a:r>
                      <a:r>
                        <a:rPr lang="en-US" sz="1700" baseline="-25000" dirty="0" smtClean="0">
                          <a:latin typeface="Arial" pitchFamily="34" charset="0"/>
                          <a:cs typeface="Arial" pitchFamily="34" charset="0"/>
                        </a:rPr>
                        <a:t>min</a:t>
                      </a:r>
                      <a:r>
                        <a:rPr lang="en-US" sz="1700" baseline="0" dirty="0" smtClean="0">
                          <a:latin typeface="Arial" pitchFamily="34" charset="0"/>
                          <a:cs typeface="Arial" pitchFamily="34" charset="0"/>
                        </a:rPr>
                        <a:t> </a:t>
                      </a:r>
                      <a:r>
                        <a:rPr lang="en-US" sz="1700" dirty="0" smtClean="0">
                          <a:latin typeface="Arial" pitchFamily="34" charset="0"/>
                          <a:cs typeface="Arial" pitchFamily="34" charset="0"/>
                        </a:rPr>
                        <a:t> with </a:t>
                      </a:r>
                      <a:r>
                        <a:rPr lang="en-US" sz="1700" dirty="0" err="1" smtClean="0">
                          <a:latin typeface="Arial" pitchFamily="34" charset="0"/>
                          <a:cs typeface="Arial" pitchFamily="34" charset="0"/>
                        </a:rPr>
                        <a:t>P</a:t>
                      </a:r>
                      <a:r>
                        <a:rPr lang="en-US" sz="1700" baseline="-25000" dirty="0" err="1" smtClean="0">
                          <a:latin typeface="Arial" pitchFamily="34" charset="0"/>
                          <a:cs typeface="Arial" pitchFamily="34" charset="0"/>
                        </a:rPr>
                        <a:t>max</a:t>
                      </a:r>
                      <a:r>
                        <a:rPr lang="en-US" sz="1700" dirty="0" smtClean="0">
                          <a:latin typeface="Arial" pitchFamily="34" charset="0"/>
                          <a:cs typeface="Arial" pitchFamily="34" charset="0"/>
                        </a:rPr>
                        <a:t>  occurring in summer and </a:t>
                      </a:r>
                      <a:r>
                        <a:rPr lang="en-US" sz="1700" dirty="0" err="1" smtClean="0">
                          <a:latin typeface="Arial" pitchFamily="34" charset="0"/>
                          <a:cs typeface="Arial" pitchFamily="34" charset="0"/>
                        </a:rPr>
                        <a:t>P</a:t>
                      </a:r>
                      <a:r>
                        <a:rPr lang="en-US" sz="1700" baseline="-25000" dirty="0" err="1" smtClean="0">
                          <a:latin typeface="Arial" pitchFamily="34" charset="0"/>
                          <a:cs typeface="Arial" pitchFamily="34" charset="0"/>
                        </a:rPr>
                        <a:t>min</a:t>
                      </a:r>
                      <a:r>
                        <a:rPr lang="en-US" sz="1700" dirty="0" smtClean="0">
                          <a:latin typeface="Arial" pitchFamily="34" charset="0"/>
                          <a:cs typeface="Arial" pitchFamily="34" charset="0"/>
                        </a:rPr>
                        <a:t>  in winter, but </a:t>
                      </a:r>
                      <a:r>
                        <a:rPr lang="en-US" sz="1700" i="1" dirty="0" smtClean="0">
                          <a:latin typeface="Arial" pitchFamily="34" charset="0"/>
                          <a:cs typeface="Arial" pitchFamily="34" charset="0"/>
                        </a:rPr>
                        <a:t>not</a:t>
                      </a:r>
                      <a:r>
                        <a:rPr lang="en-US" sz="1700" dirty="0" smtClean="0">
                          <a:latin typeface="Arial" pitchFamily="34" charset="0"/>
                          <a:cs typeface="Arial" pitchFamily="34" charset="0"/>
                        </a:rPr>
                        <a:t> zones/classes/vegetation types </a:t>
                      </a:r>
                      <a:r>
                        <a:rPr lang="en-US" sz="1700" b="1" dirty="0" smtClean="0">
                          <a:latin typeface="Arial" pitchFamily="34" charset="0"/>
                          <a:cs typeface="Arial" pitchFamily="34" charset="0"/>
                        </a:rPr>
                        <a:t>BS</a:t>
                      </a:r>
                      <a:r>
                        <a:rPr lang="en-US" sz="1700" dirty="0" smtClean="0">
                          <a:latin typeface="Arial" pitchFamily="34" charset="0"/>
                          <a:cs typeface="Arial" pitchFamily="34" charset="0"/>
                        </a:rPr>
                        <a:t> or </a:t>
                      </a:r>
                      <a:r>
                        <a:rPr lang="en-US" sz="1700" b="1" dirty="0" smtClean="0">
                          <a:latin typeface="Arial" pitchFamily="34" charset="0"/>
                          <a:cs typeface="Arial" pitchFamily="34" charset="0"/>
                        </a:rPr>
                        <a:t>BW</a:t>
                      </a:r>
                      <a:endParaRPr lang="en-US" sz="1700" dirty="0">
                        <a:latin typeface="Arial" pitchFamily="34" charset="0"/>
                        <a:cs typeface="Arial" pitchFamily="34" charset="0"/>
                      </a:endParaRPr>
                    </a:p>
                  </a:txBody>
                  <a:tcPr marL="95416" marR="95416" marT="34290" marB="34290" anchor="ctr"/>
                </a:tc>
              </a:tr>
              <a:tr h="1028700">
                <a:tc>
                  <a:txBody>
                    <a:bodyPr/>
                    <a:lstStyle/>
                    <a:p>
                      <a:pPr algn="l"/>
                      <a:r>
                        <a:rPr lang="en-US" sz="1700" dirty="0" smtClean="0">
                          <a:latin typeface="Arial" pitchFamily="34" charset="0"/>
                          <a:cs typeface="Arial" pitchFamily="34" charset="0"/>
                        </a:rPr>
                        <a:t> </a:t>
                      </a:r>
                      <a:r>
                        <a:rPr lang="en-US" sz="1700" b="1" dirty="0" smtClean="0">
                          <a:latin typeface="Arial" pitchFamily="34" charset="0"/>
                          <a:cs typeface="Arial" pitchFamily="34" charset="0"/>
                        </a:rPr>
                        <a:t>6</a:t>
                      </a:r>
                      <a:r>
                        <a:rPr lang="en-US" sz="1700" dirty="0" smtClean="0">
                          <a:latin typeface="Arial" pitchFamily="34" charset="0"/>
                          <a:cs typeface="Arial" pitchFamily="34" charset="0"/>
                        </a:rPr>
                        <a:t>     </a:t>
                      </a:r>
                      <a:r>
                        <a:rPr lang="en-US" sz="1700" b="1" dirty="0" smtClean="0">
                          <a:latin typeface="Arial" pitchFamily="34" charset="0"/>
                          <a:cs typeface="Arial" pitchFamily="34" charset="0"/>
                        </a:rPr>
                        <a:t>Cs</a:t>
                      </a:r>
                      <a:r>
                        <a:rPr lang="en-US" sz="1700" dirty="0" smtClean="0">
                          <a:latin typeface="Arial" pitchFamily="34" charset="0"/>
                          <a:cs typeface="Arial" pitchFamily="34" charset="0"/>
                        </a:rPr>
                        <a:t>:  Evergreen Broad-Leaf </a:t>
                      </a:r>
                    </a:p>
                    <a:p>
                      <a:pPr algn="l"/>
                      <a:r>
                        <a:rPr lang="en-US" sz="1700" dirty="0" smtClean="0">
                          <a:latin typeface="Arial" pitchFamily="34" charset="0"/>
                          <a:cs typeface="Arial" pitchFamily="34" charset="0"/>
                        </a:rPr>
                        <a:t>               (temperate, wet winters)</a:t>
                      </a:r>
                      <a:endParaRPr lang="en-US" sz="1700" dirty="0">
                        <a:latin typeface="Arial" pitchFamily="34" charset="0"/>
                        <a:cs typeface="Arial" pitchFamily="34" charset="0"/>
                      </a:endParaRPr>
                    </a:p>
                  </a:txBody>
                  <a:tcPr marL="95416" marR="95416" marT="34290" marB="34290" anchor="ctr"/>
                </a:tc>
                <a:tc>
                  <a:txBody>
                    <a:bodyPr/>
                    <a:lstStyle/>
                    <a:p>
                      <a:pPr>
                        <a:lnSpc>
                          <a:spcPct val="100000"/>
                        </a:lnSpc>
                      </a:pPr>
                      <a:r>
                        <a:rPr lang="en-US" sz="1700" dirty="0" smtClean="0">
                          <a:latin typeface="Arial" pitchFamily="34" charset="0"/>
                          <a:cs typeface="Arial" pitchFamily="34" charset="0"/>
                        </a:rPr>
                        <a:t>18 C &gt; </a:t>
                      </a:r>
                      <a:r>
                        <a:rPr lang="en-US" sz="1700" dirty="0" err="1" smtClean="0">
                          <a:latin typeface="Arial" pitchFamily="34" charset="0"/>
                          <a:cs typeface="Arial" pitchFamily="34" charset="0"/>
                        </a:rPr>
                        <a:t>T</a:t>
                      </a:r>
                      <a:r>
                        <a:rPr lang="en-US" sz="1700" baseline="-25000" dirty="0" err="1" smtClean="0">
                          <a:latin typeface="Arial" pitchFamily="34" charset="0"/>
                          <a:cs typeface="Arial" pitchFamily="34" charset="0"/>
                        </a:rPr>
                        <a:t>min</a:t>
                      </a:r>
                      <a:r>
                        <a:rPr lang="en-US" sz="1700" dirty="0" smtClean="0">
                          <a:latin typeface="Arial" pitchFamily="34" charset="0"/>
                          <a:cs typeface="Arial" pitchFamily="34" charset="0"/>
                        </a:rPr>
                        <a:t> &gt; -3 C and </a:t>
                      </a:r>
                      <a:r>
                        <a:rPr lang="en-US" sz="1700" dirty="0" err="1" smtClean="0">
                          <a:latin typeface="Arial" pitchFamily="34" charset="0"/>
                          <a:cs typeface="Arial" pitchFamily="34" charset="0"/>
                        </a:rPr>
                        <a:t>P</a:t>
                      </a:r>
                      <a:r>
                        <a:rPr lang="en-US" sz="1700" baseline="-25000" dirty="0" err="1" smtClean="0">
                          <a:latin typeface="Arial" pitchFamily="34" charset="0"/>
                          <a:cs typeface="Arial" pitchFamily="34" charset="0"/>
                        </a:rPr>
                        <a:t>max</a:t>
                      </a:r>
                      <a:r>
                        <a:rPr lang="en-US" sz="1700" dirty="0" smtClean="0">
                          <a:latin typeface="Arial" pitchFamily="34" charset="0"/>
                          <a:cs typeface="Arial" pitchFamily="34" charset="0"/>
                        </a:rPr>
                        <a:t> &gt; 3P</a:t>
                      </a:r>
                      <a:r>
                        <a:rPr lang="en-US" sz="1700" baseline="-25000" dirty="0" smtClean="0">
                          <a:latin typeface="Arial" pitchFamily="34" charset="0"/>
                          <a:cs typeface="Arial" pitchFamily="34" charset="0"/>
                        </a:rPr>
                        <a:t>min</a:t>
                      </a:r>
                      <a:r>
                        <a:rPr lang="en-US" sz="1700" dirty="0" smtClean="0">
                          <a:latin typeface="Arial" pitchFamily="34" charset="0"/>
                          <a:cs typeface="Arial" pitchFamily="34" charset="0"/>
                        </a:rPr>
                        <a:t> , with </a:t>
                      </a:r>
                      <a:r>
                        <a:rPr lang="en-US" sz="1700" dirty="0" err="1" smtClean="0">
                          <a:latin typeface="Arial" pitchFamily="34" charset="0"/>
                          <a:cs typeface="Arial" pitchFamily="34" charset="0"/>
                        </a:rPr>
                        <a:t>P</a:t>
                      </a:r>
                      <a:r>
                        <a:rPr lang="en-US" sz="1700" baseline="-25000" dirty="0" err="1" smtClean="0">
                          <a:latin typeface="Arial" pitchFamily="34" charset="0"/>
                          <a:cs typeface="Arial" pitchFamily="34" charset="0"/>
                        </a:rPr>
                        <a:t>max</a:t>
                      </a:r>
                      <a:r>
                        <a:rPr lang="en-US" sz="1700" dirty="0" smtClean="0">
                          <a:latin typeface="Arial" pitchFamily="34" charset="0"/>
                          <a:cs typeface="Arial" pitchFamily="34" charset="0"/>
                        </a:rPr>
                        <a:t> </a:t>
                      </a:r>
                      <a:r>
                        <a:rPr lang="en-US" sz="1700" baseline="0" dirty="0" smtClean="0">
                          <a:latin typeface="Arial" pitchFamily="34" charset="0"/>
                          <a:cs typeface="Arial" pitchFamily="34" charset="0"/>
                        </a:rPr>
                        <a:t> occurring in winter a</a:t>
                      </a:r>
                      <a:r>
                        <a:rPr lang="en-US" sz="1700" dirty="0" smtClean="0">
                          <a:latin typeface="Arial" pitchFamily="34" charset="0"/>
                          <a:cs typeface="Arial" pitchFamily="34" charset="0"/>
                        </a:rPr>
                        <a:t>nd  </a:t>
                      </a:r>
                      <a:r>
                        <a:rPr lang="en-US" sz="1700" dirty="0" err="1" smtClean="0">
                          <a:latin typeface="Arial" pitchFamily="34" charset="0"/>
                          <a:cs typeface="Arial" pitchFamily="34" charset="0"/>
                        </a:rPr>
                        <a:t>P</a:t>
                      </a:r>
                      <a:r>
                        <a:rPr lang="en-US" sz="1700" baseline="-25000" dirty="0" err="1" smtClean="0">
                          <a:latin typeface="Arial" pitchFamily="34" charset="0"/>
                          <a:cs typeface="Arial" pitchFamily="34" charset="0"/>
                        </a:rPr>
                        <a:t>min</a:t>
                      </a:r>
                      <a:r>
                        <a:rPr lang="en-US" sz="1700" dirty="0" smtClean="0">
                          <a:latin typeface="Arial" pitchFamily="34" charset="0"/>
                          <a:cs typeface="Arial" pitchFamily="34" charset="0"/>
                        </a:rPr>
                        <a:t>  in summer,  but </a:t>
                      </a:r>
                      <a:r>
                        <a:rPr lang="en-US" sz="1700" i="1" dirty="0" smtClean="0">
                          <a:latin typeface="Arial" pitchFamily="34" charset="0"/>
                          <a:cs typeface="Arial" pitchFamily="34" charset="0"/>
                        </a:rPr>
                        <a:t>not</a:t>
                      </a:r>
                      <a:r>
                        <a:rPr lang="en-US" sz="1700" dirty="0" smtClean="0">
                          <a:latin typeface="Arial" pitchFamily="34" charset="0"/>
                          <a:cs typeface="Arial" pitchFamily="34" charset="0"/>
                        </a:rPr>
                        <a:t> zones/classes/vegetation types</a:t>
                      </a:r>
                      <a:r>
                        <a:rPr lang="en-US" sz="1700" baseline="0" dirty="0" smtClean="0">
                          <a:latin typeface="Arial" pitchFamily="34" charset="0"/>
                          <a:cs typeface="Arial" pitchFamily="34" charset="0"/>
                        </a:rPr>
                        <a:t> </a:t>
                      </a:r>
                      <a:r>
                        <a:rPr lang="en-US" sz="1700" b="1" dirty="0" smtClean="0">
                          <a:latin typeface="Arial" pitchFamily="34" charset="0"/>
                          <a:cs typeface="Arial" pitchFamily="34" charset="0"/>
                        </a:rPr>
                        <a:t>BS</a:t>
                      </a:r>
                      <a:r>
                        <a:rPr lang="en-US" sz="1700" dirty="0" smtClean="0">
                          <a:latin typeface="Arial" pitchFamily="34" charset="0"/>
                          <a:cs typeface="Arial" pitchFamily="34" charset="0"/>
                        </a:rPr>
                        <a:t> or </a:t>
                      </a:r>
                      <a:r>
                        <a:rPr lang="en-US" sz="1700" b="1" dirty="0" smtClean="0">
                          <a:latin typeface="Arial" pitchFamily="34" charset="0"/>
                          <a:cs typeface="Arial" pitchFamily="34" charset="0"/>
                        </a:rPr>
                        <a:t>BW</a:t>
                      </a:r>
                      <a:endParaRPr lang="en-US" sz="1700" dirty="0">
                        <a:latin typeface="Arial" pitchFamily="34" charset="0"/>
                        <a:cs typeface="Arial" pitchFamily="34" charset="0"/>
                      </a:endParaRPr>
                    </a:p>
                  </a:txBody>
                  <a:tcPr marL="95416" marR="95416" marT="34290" marB="34290" anchor="ctr"/>
                </a:tc>
              </a:tr>
              <a:tr h="1143000">
                <a:tc>
                  <a:txBody>
                    <a:bodyPr/>
                    <a:lstStyle/>
                    <a:p>
                      <a:pPr marL="457200" indent="-457200" algn="l">
                        <a:buAutoNum type="arabicPlain" startAt="7"/>
                      </a:pPr>
                      <a:r>
                        <a:rPr lang="en-US" sz="1700" b="1" dirty="0" smtClean="0">
                          <a:latin typeface="Arial" pitchFamily="34" charset="0"/>
                          <a:cs typeface="Arial" pitchFamily="34" charset="0"/>
                        </a:rPr>
                        <a:t>Cfc</a:t>
                      </a:r>
                      <a:r>
                        <a:rPr lang="en-US" sz="1700" dirty="0" smtClean="0">
                          <a:latin typeface="Arial" pitchFamily="34" charset="0"/>
                          <a:cs typeface="Arial" pitchFamily="34" charset="0"/>
                        </a:rPr>
                        <a:t>: Needle-Tree Forest </a:t>
                      </a:r>
                    </a:p>
                    <a:p>
                      <a:pPr marL="457200" indent="-457200" algn="l">
                        <a:buNone/>
                      </a:pPr>
                      <a:r>
                        <a:rPr lang="en-US" sz="1700" dirty="0" smtClean="0">
                          <a:latin typeface="Arial" pitchFamily="34" charset="0"/>
                          <a:cs typeface="Arial" pitchFamily="34" charset="0"/>
                        </a:rPr>
                        <a:t>              (cool, moist temperate) </a:t>
                      </a:r>
                      <a:endParaRPr lang="en-US" sz="1700" dirty="0">
                        <a:latin typeface="Arial" pitchFamily="34" charset="0"/>
                        <a:cs typeface="Arial" pitchFamily="34" charset="0"/>
                      </a:endParaRPr>
                    </a:p>
                  </a:txBody>
                  <a:tcPr marL="95416" marR="95416" marT="34290" marB="34290" anchor="ctr"/>
                </a:tc>
                <a:tc>
                  <a:txBody>
                    <a:bodyPr/>
                    <a:lstStyle/>
                    <a:p>
                      <a:pPr>
                        <a:lnSpc>
                          <a:spcPct val="100000"/>
                        </a:lnSpc>
                        <a:spcBef>
                          <a:spcPts val="600"/>
                        </a:spcBef>
                      </a:pPr>
                      <a:r>
                        <a:rPr lang="en-US" sz="1700" dirty="0" smtClean="0">
                          <a:latin typeface="Arial" pitchFamily="34" charset="0"/>
                          <a:cs typeface="Arial" pitchFamily="34" charset="0"/>
                        </a:rPr>
                        <a:t>-3 C &lt; </a:t>
                      </a:r>
                      <a:r>
                        <a:rPr lang="en-US" sz="1700" dirty="0" err="1" smtClean="0">
                          <a:latin typeface="Arial" pitchFamily="34" charset="0"/>
                          <a:cs typeface="Arial" pitchFamily="34" charset="0"/>
                        </a:rPr>
                        <a:t>T</a:t>
                      </a:r>
                      <a:r>
                        <a:rPr lang="en-US" sz="1700" baseline="-25000" dirty="0" err="1" smtClean="0">
                          <a:latin typeface="Arial" pitchFamily="34" charset="0"/>
                          <a:cs typeface="Arial" pitchFamily="34" charset="0"/>
                        </a:rPr>
                        <a:t>min</a:t>
                      </a:r>
                      <a:r>
                        <a:rPr lang="en-US" sz="1700" dirty="0" smtClean="0">
                          <a:latin typeface="Arial" pitchFamily="34" charset="0"/>
                          <a:cs typeface="Arial" pitchFamily="34" charset="0"/>
                        </a:rPr>
                        <a:t>  &lt; 18 and </a:t>
                      </a:r>
                      <a:r>
                        <a:rPr lang="en-US" sz="1700" dirty="0" err="1" smtClean="0">
                          <a:latin typeface="Arial" pitchFamily="34" charset="0"/>
                          <a:cs typeface="Arial" pitchFamily="34" charset="0"/>
                        </a:rPr>
                        <a:t>T</a:t>
                      </a:r>
                      <a:r>
                        <a:rPr lang="en-US" sz="1700" baseline="-25000" dirty="0" err="1" smtClean="0">
                          <a:latin typeface="Arial" pitchFamily="34" charset="0"/>
                          <a:cs typeface="Arial" pitchFamily="34" charset="0"/>
                        </a:rPr>
                        <a:t>max</a:t>
                      </a:r>
                      <a:r>
                        <a:rPr lang="en-US" sz="1700" dirty="0" smtClean="0">
                          <a:latin typeface="Arial" pitchFamily="34" charset="0"/>
                          <a:cs typeface="Arial" pitchFamily="34" charset="0"/>
                        </a:rPr>
                        <a:t> &lt; 22C, and with &lt; 4 months warmer than 10 C, but</a:t>
                      </a:r>
                      <a:r>
                        <a:rPr lang="en-US" sz="1700" baseline="0" dirty="0" smtClean="0">
                          <a:latin typeface="Arial" pitchFamily="34" charset="0"/>
                          <a:cs typeface="Arial" pitchFamily="34" charset="0"/>
                        </a:rPr>
                        <a:t> </a:t>
                      </a:r>
                      <a:r>
                        <a:rPr lang="en-US" sz="1700" i="1" dirty="0" smtClean="0">
                          <a:latin typeface="Arial" pitchFamily="34" charset="0"/>
                          <a:cs typeface="Arial" pitchFamily="34" charset="0"/>
                        </a:rPr>
                        <a:t>not</a:t>
                      </a:r>
                      <a:r>
                        <a:rPr lang="en-US" sz="1700" dirty="0" smtClean="0">
                          <a:latin typeface="Arial" pitchFamily="34" charset="0"/>
                          <a:cs typeface="Arial" pitchFamily="34" charset="0"/>
                        </a:rPr>
                        <a:t> zones/classes/vegetation types </a:t>
                      </a:r>
                      <a:r>
                        <a:rPr lang="en-US" sz="1700" b="1" dirty="0" smtClean="0">
                          <a:latin typeface="Arial" pitchFamily="34" charset="0"/>
                          <a:cs typeface="Arial" pitchFamily="34" charset="0"/>
                        </a:rPr>
                        <a:t>BS</a:t>
                      </a:r>
                      <a:r>
                        <a:rPr lang="en-US" sz="1700" b="0" dirty="0" smtClean="0">
                          <a:latin typeface="Arial" pitchFamily="34" charset="0"/>
                          <a:cs typeface="Arial" pitchFamily="34" charset="0"/>
                        </a:rPr>
                        <a:t>,</a:t>
                      </a:r>
                      <a:r>
                        <a:rPr lang="en-US" sz="1700" b="0" baseline="0" dirty="0" smtClean="0">
                          <a:latin typeface="Arial" pitchFamily="34" charset="0"/>
                          <a:cs typeface="Arial" pitchFamily="34" charset="0"/>
                        </a:rPr>
                        <a:t> </a:t>
                      </a:r>
                      <a:r>
                        <a:rPr lang="en-US" sz="1700" b="1" dirty="0" smtClean="0">
                          <a:latin typeface="Arial" pitchFamily="34" charset="0"/>
                          <a:cs typeface="Arial" pitchFamily="34" charset="0"/>
                        </a:rPr>
                        <a:t>BW</a:t>
                      </a:r>
                      <a:r>
                        <a:rPr lang="en-US" sz="1700" b="0" dirty="0" smtClean="0">
                          <a:latin typeface="Arial" pitchFamily="34" charset="0"/>
                          <a:cs typeface="Arial" pitchFamily="34" charset="0"/>
                        </a:rPr>
                        <a:t>,</a:t>
                      </a:r>
                      <a:r>
                        <a:rPr lang="en-US" sz="1700" dirty="0" smtClean="0">
                          <a:latin typeface="Arial" pitchFamily="34" charset="0"/>
                          <a:cs typeface="Arial" pitchFamily="34" charset="0"/>
                        </a:rPr>
                        <a:t> </a:t>
                      </a:r>
                      <a:r>
                        <a:rPr lang="en-US" sz="1700" b="1" dirty="0" smtClean="0">
                          <a:latin typeface="Arial" pitchFamily="34" charset="0"/>
                          <a:cs typeface="Arial" pitchFamily="34" charset="0"/>
                        </a:rPr>
                        <a:t>Cs</a:t>
                      </a:r>
                      <a:r>
                        <a:rPr lang="en-US" sz="1700" dirty="0" smtClean="0">
                          <a:latin typeface="Arial" pitchFamily="34" charset="0"/>
                          <a:cs typeface="Arial" pitchFamily="34" charset="0"/>
                        </a:rPr>
                        <a:t>, or</a:t>
                      </a:r>
                      <a:r>
                        <a:rPr lang="en-US" sz="1700" b="1" dirty="0" smtClean="0">
                          <a:latin typeface="Arial" pitchFamily="34" charset="0"/>
                          <a:cs typeface="Arial" pitchFamily="34" charset="0"/>
                        </a:rPr>
                        <a:t> </a:t>
                      </a:r>
                      <a:r>
                        <a:rPr lang="en-US" sz="1700" b="1" dirty="0" err="1" smtClean="0">
                          <a:latin typeface="Arial" pitchFamily="34" charset="0"/>
                          <a:cs typeface="Arial" pitchFamily="34" charset="0"/>
                        </a:rPr>
                        <a:t>Cw</a:t>
                      </a:r>
                      <a:endParaRPr lang="en-US" sz="1700" dirty="0">
                        <a:latin typeface="Arial" pitchFamily="34" charset="0"/>
                        <a:cs typeface="Arial" pitchFamily="34" charset="0"/>
                      </a:endParaRPr>
                    </a:p>
                  </a:txBody>
                  <a:tcPr marL="95416" marR="95416" marT="34290" marB="34290" anchor="ctr"/>
                </a:tc>
              </a:tr>
              <a:tr h="1143000">
                <a:tc>
                  <a:txBody>
                    <a:bodyPr/>
                    <a:lstStyle/>
                    <a:p>
                      <a:pPr marL="457200" indent="-457200" algn="l">
                        <a:buAutoNum type="arabicPlain" startAt="8"/>
                      </a:pPr>
                      <a:r>
                        <a:rPr lang="en-US" sz="1700" b="1" dirty="0" err="1" smtClean="0">
                          <a:latin typeface="Arial" pitchFamily="34" charset="0"/>
                          <a:cs typeface="Arial" pitchFamily="34" charset="0"/>
                        </a:rPr>
                        <a:t>Cfb</a:t>
                      </a:r>
                      <a:r>
                        <a:rPr lang="en-US" sz="1700" dirty="0" smtClean="0">
                          <a:latin typeface="Arial" pitchFamily="34" charset="0"/>
                          <a:cs typeface="Arial" pitchFamily="34" charset="0"/>
                        </a:rPr>
                        <a:t>: Broad-Leaf Forest</a:t>
                      </a:r>
                      <a:r>
                        <a:rPr lang="en-US" sz="1700" baseline="0" dirty="0" smtClean="0">
                          <a:latin typeface="Arial" pitchFamily="34" charset="0"/>
                          <a:cs typeface="Arial" pitchFamily="34" charset="0"/>
                        </a:rPr>
                        <a:t> </a:t>
                      </a:r>
                    </a:p>
                    <a:p>
                      <a:pPr marL="457200" indent="-457200" algn="l">
                        <a:buNone/>
                      </a:pPr>
                      <a:r>
                        <a:rPr lang="en-US" sz="1700" baseline="0" dirty="0" smtClean="0">
                          <a:latin typeface="Arial" pitchFamily="34" charset="0"/>
                          <a:cs typeface="Arial" pitchFamily="34" charset="0"/>
                        </a:rPr>
                        <a:t>               </a:t>
                      </a:r>
                      <a:r>
                        <a:rPr lang="en-US" sz="1700" dirty="0" smtClean="0">
                          <a:latin typeface="Arial" pitchFamily="34" charset="0"/>
                          <a:cs typeface="Arial" pitchFamily="34" charset="0"/>
                        </a:rPr>
                        <a:t>(warm, moist temperate)</a:t>
                      </a:r>
                      <a:endParaRPr lang="en-US" sz="1700" dirty="0">
                        <a:latin typeface="Arial" pitchFamily="34" charset="0"/>
                        <a:cs typeface="Arial" pitchFamily="34" charset="0"/>
                      </a:endParaRPr>
                    </a:p>
                  </a:txBody>
                  <a:tcPr marL="95416" marR="95416" marT="34290" marB="34290" anchor="ctr"/>
                </a:tc>
                <a:tc>
                  <a:txBody>
                    <a:bodyPr/>
                    <a:lstStyle/>
                    <a:p>
                      <a:pPr>
                        <a:lnSpc>
                          <a:spcPct val="100000"/>
                        </a:lnSpc>
                        <a:spcBef>
                          <a:spcPts val="600"/>
                        </a:spcBef>
                      </a:pPr>
                      <a:r>
                        <a:rPr lang="en-US" sz="1700" dirty="0" smtClean="0">
                          <a:latin typeface="Arial" pitchFamily="34" charset="0"/>
                          <a:cs typeface="Arial" pitchFamily="34" charset="0"/>
                        </a:rPr>
                        <a:t>-3 C &lt; </a:t>
                      </a:r>
                      <a:r>
                        <a:rPr lang="en-US" sz="1700" dirty="0" err="1" smtClean="0">
                          <a:latin typeface="Arial" pitchFamily="34" charset="0"/>
                          <a:cs typeface="Arial" pitchFamily="34" charset="0"/>
                        </a:rPr>
                        <a:t>T</a:t>
                      </a:r>
                      <a:r>
                        <a:rPr lang="en-US" sz="1700" baseline="-25000" dirty="0" err="1" smtClean="0">
                          <a:latin typeface="Arial" pitchFamily="34" charset="0"/>
                          <a:cs typeface="Arial" pitchFamily="34" charset="0"/>
                        </a:rPr>
                        <a:t>min</a:t>
                      </a:r>
                      <a:r>
                        <a:rPr lang="en-US" sz="1700" dirty="0" smtClean="0">
                          <a:latin typeface="Arial" pitchFamily="34" charset="0"/>
                          <a:cs typeface="Arial" pitchFamily="34" charset="0"/>
                        </a:rPr>
                        <a:t> &lt; 18 and </a:t>
                      </a:r>
                      <a:r>
                        <a:rPr lang="en-US" sz="1700" dirty="0" err="1" smtClean="0">
                          <a:latin typeface="Arial" pitchFamily="34" charset="0"/>
                          <a:cs typeface="Arial" pitchFamily="34" charset="0"/>
                        </a:rPr>
                        <a:t>T</a:t>
                      </a:r>
                      <a:r>
                        <a:rPr lang="en-US" sz="1700" baseline="-25000" dirty="0" err="1" smtClean="0">
                          <a:latin typeface="Arial" pitchFamily="34" charset="0"/>
                          <a:cs typeface="Arial" pitchFamily="34" charset="0"/>
                        </a:rPr>
                        <a:t>max</a:t>
                      </a:r>
                      <a:r>
                        <a:rPr lang="en-US" sz="1700" dirty="0" smtClean="0">
                          <a:latin typeface="Arial" pitchFamily="34" charset="0"/>
                          <a:cs typeface="Arial" pitchFamily="34" charset="0"/>
                        </a:rPr>
                        <a:t> &lt; 22C, and with &gt; 4 months warmer than 10C, but </a:t>
                      </a:r>
                      <a:r>
                        <a:rPr lang="en-US" sz="1700" i="1" dirty="0" smtClean="0">
                          <a:latin typeface="Arial" pitchFamily="34" charset="0"/>
                          <a:cs typeface="Arial" pitchFamily="34" charset="0"/>
                        </a:rPr>
                        <a:t>not</a:t>
                      </a:r>
                      <a:r>
                        <a:rPr lang="en-US" sz="1700" dirty="0" smtClean="0">
                          <a:latin typeface="Arial" pitchFamily="34" charset="0"/>
                          <a:cs typeface="Arial" pitchFamily="34" charset="0"/>
                        </a:rPr>
                        <a:t> zones/classes/vegetation</a:t>
                      </a:r>
                      <a:r>
                        <a:rPr lang="en-US" sz="1700" baseline="0" dirty="0" smtClean="0">
                          <a:latin typeface="Arial" pitchFamily="34" charset="0"/>
                          <a:cs typeface="Arial" pitchFamily="34" charset="0"/>
                        </a:rPr>
                        <a:t> types </a:t>
                      </a:r>
                      <a:r>
                        <a:rPr lang="en-US" sz="1700" b="1" dirty="0" smtClean="0">
                          <a:latin typeface="Arial" pitchFamily="34" charset="0"/>
                          <a:cs typeface="Arial" pitchFamily="34" charset="0"/>
                        </a:rPr>
                        <a:t>BS</a:t>
                      </a:r>
                      <a:r>
                        <a:rPr lang="en-US" sz="1700" dirty="0" smtClean="0">
                          <a:latin typeface="Arial" pitchFamily="34" charset="0"/>
                          <a:cs typeface="Arial" pitchFamily="34" charset="0"/>
                        </a:rPr>
                        <a:t>,</a:t>
                      </a:r>
                      <a:r>
                        <a:rPr lang="en-US" sz="1700" baseline="0" dirty="0" smtClean="0">
                          <a:latin typeface="Arial" pitchFamily="34" charset="0"/>
                          <a:cs typeface="Arial" pitchFamily="34" charset="0"/>
                        </a:rPr>
                        <a:t> </a:t>
                      </a:r>
                      <a:r>
                        <a:rPr lang="en-US" sz="1700" b="1" dirty="0" smtClean="0">
                          <a:latin typeface="Arial" pitchFamily="34" charset="0"/>
                          <a:cs typeface="Arial" pitchFamily="34" charset="0"/>
                        </a:rPr>
                        <a:t>BW</a:t>
                      </a:r>
                      <a:r>
                        <a:rPr lang="en-US" sz="1700" dirty="0" smtClean="0">
                          <a:latin typeface="Arial" pitchFamily="34" charset="0"/>
                          <a:cs typeface="Arial" pitchFamily="34" charset="0"/>
                        </a:rPr>
                        <a:t>, </a:t>
                      </a:r>
                      <a:r>
                        <a:rPr lang="en-US" sz="1700" b="1" dirty="0" smtClean="0">
                          <a:latin typeface="Arial" pitchFamily="34" charset="0"/>
                          <a:cs typeface="Arial" pitchFamily="34" charset="0"/>
                        </a:rPr>
                        <a:t>Cs</a:t>
                      </a:r>
                      <a:r>
                        <a:rPr lang="en-US" sz="1700" dirty="0" smtClean="0">
                          <a:latin typeface="Arial" pitchFamily="34" charset="0"/>
                          <a:cs typeface="Arial" pitchFamily="34" charset="0"/>
                        </a:rPr>
                        <a:t>, or </a:t>
                      </a:r>
                      <a:r>
                        <a:rPr lang="en-US" sz="1700" b="1" dirty="0" err="1" smtClean="0">
                          <a:latin typeface="Arial" pitchFamily="34" charset="0"/>
                          <a:cs typeface="Arial" pitchFamily="34" charset="0"/>
                        </a:rPr>
                        <a:t>Cw</a:t>
                      </a:r>
                      <a:endParaRPr lang="en-US" sz="1700" b="1" dirty="0">
                        <a:latin typeface="Arial" pitchFamily="34" charset="0"/>
                        <a:cs typeface="Arial" pitchFamily="34" charset="0"/>
                      </a:endParaRPr>
                    </a:p>
                  </a:txBody>
                  <a:tcPr marL="95416" marR="95416" marT="34290" marB="34290" anchor="ctr"/>
                </a:tc>
              </a:tr>
              <a:tr h="1143000">
                <a:tc>
                  <a:txBody>
                    <a:bodyPr/>
                    <a:lstStyle/>
                    <a:p>
                      <a:pPr marL="457200" indent="-457200" algn="l">
                        <a:buAutoNum type="arabicPlain" startAt="9"/>
                      </a:pPr>
                      <a:r>
                        <a:rPr lang="en-US" sz="1700" b="1" dirty="0" err="1" smtClean="0">
                          <a:latin typeface="Arial" pitchFamily="34" charset="0"/>
                          <a:cs typeface="Arial" pitchFamily="34" charset="0"/>
                        </a:rPr>
                        <a:t>Cfa</a:t>
                      </a:r>
                      <a:r>
                        <a:rPr lang="en-US" sz="1700" dirty="0" smtClean="0">
                          <a:latin typeface="Arial" pitchFamily="34" charset="0"/>
                          <a:cs typeface="Arial" pitchFamily="34" charset="0"/>
                        </a:rPr>
                        <a:t>: Broad-Leaf Forest</a:t>
                      </a:r>
                    </a:p>
                    <a:p>
                      <a:pPr marL="457200" indent="-457200" algn="l">
                        <a:buNone/>
                      </a:pPr>
                      <a:r>
                        <a:rPr lang="en-US" sz="1700" dirty="0" smtClean="0">
                          <a:latin typeface="Arial" pitchFamily="34" charset="0"/>
                          <a:cs typeface="Arial" pitchFamily="34" charset="0"/>
                        </a:rPr>
                        <a:t>              (hot, moist temperate)</a:t>
                      </a:r>
                      <a:endParaRPr lang="en-US" sz="1700" dirty="0">
                        <a:latin typeface="Arial" pitchFamily="34" charset="0"/>
                        <a:cs typeface="Arial" pitchFamily="34" charset="0"/>
                      </a:endParaRPr>
                    </a:p>
                  </a:txBody>
                  <a:tcPr marL="95416" marR="95416" marT="34290" marB="34290" anchor="ctr"/>
                </a:tc>
                <a:tc>
                  <a:txBody>
                    <a:bodyPr/>
                    <a:lstStyle/>
                    <a:p>
                      <a:pPr marL="0" marR="0" indent="0" algn="l" defTabSz="791230" rtl="0" eaLnBrk="1" fontAlgn="auto" latinLnBrk="0" hangingPunct="1">
                        <a:lnSpc>
                          <a:spcPct val="100000"/>
                        </a:lnSpc>
                        <a:spcBef>
                          <a:spcPts val="0"/>
                        </a:spcBef>
                        <a:spcAft>
                          <a:spcPts val="0"/>
                        </a:spcAft>
                        <a:buClrTx/>
                        <a:buSzTx/>
                        <a:buFontTx/>
                        <a:buNone/>
                        <a:tabLst/>
                        <a:defRPr/>
                      </a:pPr>
                      <a:r>
                        <a:rPr lang="en-US" sz="1700" dirty="0" smtClean="0">
                          <a:latin typeface="Arial" pitchFamily="34" charset="0"/>
                          <a:cs typeface="Arial" pitchFamily="34" charset="0"/>
                        </a:rPr>
                        <a:t>-3C &lt;  </a:t>
                      </a:r>
                      <a:r>
                        <a:rPr lang="en-US" sz="1700" dirty="0" err="1" smtClean="0">
                          <a:latin typeface="Arial" pitchFamily="34" charset="0"/>
                          <a:cs typeface="Arial" pitchFamily="34" charset="0"/>
                        </a:rPr>
                        <a:t>T</a:t>
                      </a:r>
                      <a:r>
                        <a:rPr lang="en-US" sz="1700" baseline="-25000" dirty="0" err="1" smtClean="0">
                          <a:latin typeface="Arial" pitchFamily="34" charset="0"/>
                          <a:cs typeface="Arial" pitchFamily="34" charset="0"/>
                        </a:rPr>
                        <a:t>min</a:t>
                      </a:r>
                      <a:r>
                        <a:rPr lang="en-US" sz="1700" dirty="0" smtClean="0">
                          <a:latin typeface="Arial" pitchFamily="34" charset="0"/>
                          <a:cs typeface="Arial" pitchFamily="34" charset="0"/>
                        </a:rPr>
                        <a:t> &lt;18C</a:t>
                      </a:r>
                      <a:r>
                        <a:rPr lang="en-US" sz="1700" baseline="0" dirty="0" smtClean="0">
                          <a:latin typeface="Arial" pitchFamily="34" charset="0"/>
                          <a:cs typeface="Arial" pitchFamily="34" charset="0"/>
                        </a:rPr>
                        <a:t>  </a:t>
                      </a:r>
                      <a:r>
                        <a:rPr lang="en-US" sz="1700" dirty="0" smtClean="0">
                          <a:latin typeface="Arial" pitchFamily="34" charset="0"/>
                          <a:cs typeface="Arial" pitchFamily="34" charset="0"/>
                        </a:rPr>
                        <a:t>and </a:t>
                      </a:r>
                      <a:r>
                        <a:rPr lang="en-US" sz="1700" dirty="0" err="1" smtClean="0">
                          <a:latin typeface="Arial" pitchFamily="34" charset="0"/>
                          <a:cs typeface="Arial" pitchFamily="34" charset="0"/>
                        </a:rPr>
                        <a:t>T</a:t>
                      </a:r>
                      <a:r>
                        <a:rPr lang="en-US" sz="1700" baseline="-25000" dirty="0" err="1" smtClean="0">
                          <a:latin typeface="Arial" pitchFamily="34" charset="0"/>
                          <a:cs typeface="Arial" pitchFamily="34" charset="0"/>
                        </a:rPr>
                        <a:t>max</a:t>
                      </a:r>
                      <a:r>
                        <a:rPr lang="en-US" sz="1700" dirty="0" smtClean="0">
                          <a:latin typeface="Arial" pitchFamily="34" charset="0"/>
                          <a:cs typeface="Arial" pitchFamily="34" charset="0"/>
                        </a:rPr>
                        <a:t> &gt; 22C, but </a:t>
                      </a:r>
                      <a:r>
                        <a:rPr lang="en-US" sz="1700" i="1" dirty="0" smtClean="0">
                          <a:latin typeface="Arial" pitchFamily="34" charset="0"/>
                          <a:cs typeface="Arial" pitchFamily="34" charset="0"/>
                        </a:rPr>
                        <a:t>not</a:t>
                      </a:r>
                      <a:r>
                        <a:rPr lang="en-US" sz="1700" dirty="0" smtClean="0">
                          <a:latin typeface="Arial" pitchFamily="34" charset="0"/>
                          <a:cs typeface="Arial" pitchFamily="34" charset="0"/>
                        </a:rPr>
                        <a:t> zones/classes/vegetation types  </a:t>
                      </a:r>
                      <a:r>
                        <a:rPr lang="en-US" sz="1700" b="1" dirty="0" smtClean="0">
                          <a:latin typeface="Arial" pitchFamily="34" charset="0"/>
                          <a:cs typeface="Arial" pitchFamily="34" charset="0"/>
                        </a:rPr>
                        <a:t>BS</a:t>
                      </a:r>
                      <a:r>
                        <a:rPr lang="en-US" sz="1700" dirty="0" smtClean="0">
                          <a:latin typeface="Arial" pitchFamily="34" charset="0"/>
                          <a:cs typeface="Arial" pitchFamily="34" charset="0"/>
                        </a:rPr>
                        <a:t>, </a:t>
                      </a:r>
                      <a:r>
                        <a:rPr lang="en-US" sz="1700" b="1" dirty="0" smtClean="0">
                          <a:latin typeface="Arial" pitchFamily="34" charset="0"/>
                          <a:cs typeface="Arial" pitchFamily="34" charset="0"/>
                        </a:rPr>
                        <a:t>BW</a:t>
                      </a:r>
                      <a:r>
                        <a:rPr lang="en-US" sz="1700" dirty="0" smtClean="0">
                          <a:latin typeface="Arial" pitchFamily="34" charset="0"/>
                          <a:cs typeface="Arial" pitchFamily="34" charset="0"/>
                        </a:rPr>
                        <a:t>, </a:t>
                      </a:r>
                      <a:r>
                        <a:rPr lang="en-US" sz="1700" b="1" dirty="0" smtClean="0">
                          <a:latin typeface="Arial" pitchFamily="34" charset="0"/>
                          <a:cs typeface="Arial" pitchFamily="34" charset="0"/>
                        </a:rPr>
                        <a:t>Cs</a:t>
                      </a:r>
                      <a:r>
                        <a:rPr lang="en-US" sz="1700" dirty="0" smtClean="0">
                          <a:latin typeface="Arial" pitchFamily="34" charset="0"/>
                          <a:cs typeface="Arial" pitchFamily="34" charset="0"/>
                        </a:rPr>
                        <a:t>, or </a:t>
                      </a:r>
                      <a:r>
                        <a:rPr lang="en-US" sz="1700" b="1" dirty="0" err="1" smtClean="0">
                          <a:latin typeface="Arial" pitchFamily="34" charset="0"/>
                          <a:cs typeface="Arial" pitchFamily="34" charset="0"/>
                        </a:rPr>
                        <a:t>Cw</a:t>
                      </a:r>
                      <a:endParaRPr lang="en-US" sz="1700" dirty="0" smtClean="0">
                        <a:latin typeface="Arial" pitchFamily="34" charset="0"/>
                        <a:cs typeface="Arial" pitchFamily="34" charset="0"/>
                      </a:endParaRPr>
                    </a:p>
                  </a:txBody>
                  <a:tcPr marL="95416" marR="95416" marT="34290" marB="34290" anchor="ctr"/>
                </a:tc>
              </a:tr>
              <a:tr h="914400">
                <a:tc>
                  <a:txBody>
                    <a:bodyPr/>
                    <a:lstStyle/>
                    <a:p>
                      <a:pPr algn="l"/>
                      <a:r>
                        <a:rPr lang="en-US" sz="1700" b="1" dirty="0" smtClean="0">
                          <a:latin typeface="Arial" pitchFamily="34" charset="0"/>
                          <a:cs typeface="Arial" pitchFamily="34" charset="0"/>
                        </a:rPr>
                        <a:t>10 </a:t>
                      </a:r>
                      <a:r>
                        <a:rPr lang="en-US" sz="1700" dirty="0" smtClean="0">
                          <a:latin typeface="Arial" pitchFamily="34" charset="0"/>
                          <a:cs typeface="Arial" pitchFamily="34" charset="0"/>
                        </a:rPr>
                        <a:t>   </a:t>
                      </a:r>
                      <a:r>
                        <a:rPr lang="en-US" sz="1700" b="1" dirty="0" err="1" smtClean="0">
                          <a:latin typeface="Arial" pitchFamily="34" charset="0"/>
                          <a:cs typeface="Arial" pitchFamily="34" charset="0"/>
                        </a:rPr>
                        <a:t>Af</a:t>
                      </a:r>
                      <a:r>
                        <a:rPr lang="en-US" sz="1700" dirty="0" smtClean="0">
                          <a:latin typeface="Arial" pitchFamily="34" charset="0"/>
                          <a:cs typeface="Arial" pitchFamily="34" charset="0"/>
                        </a:rPr>
                        <a:t>:  Tropical Wet Evergreen Forest</a:t>
                      </a:r>
                      <a:endParaRPr lang="en-US" sz="1700" dirty="0">
                        <a:latin typeface="Arial" pitchFamily="34" charset="0"/>
                        <a:cs typeface="Arial" pitchFamily="34" charset="0"/>
                      </a:endParaRPr>
                    </a:p>
                  </a:txBody>
                  <a:tcPr marL="95416" marR="95416" marT="34290" marB="34290" anchor="ctr"/>
                </a:tc>
                <a:tc>
                  <a:txBody>
                    <a:bodyPr/>
                    <a:lstStyle/>
                    <a:p>
                      <a:pPr marL="0" marR="0" indent="0" algn="l" defTabSz="791230" rtl="0" eaLnBrk="1" fontAlgn="auto" latinLnBrk="0" hangingPunct="1">
                        <a:lnSpc>
                          <a:spcPct val="100000"/>
                        </a:lnSpc>
                        <a:spcBef>
                          <a:spcPts val="0"/>
                        </a:spcBef>
                        <a:spcAft>
                          <a:spcPts val="0"/>
                        </a:spcAft>
                        <a:buClrTx/>
                        <a:buSzTx/>
                        <a:buFontTx/>
                        <a:buNone/>
                        <a:tabLst/>
                        <a:defRPr/>
                      </a:pPr>
                      <a:r>
                        <a:rPr lang="en-US" sz="1700" dirty="0" err="1" smtClean="0">
                          <a:latin typeface="Arial" pitchFamily="34" charset="0"/>
                          <a:cs typeface="Arial" pitchFamily="34" charset="0"/>
                        </a:rPr>
                        <a:t>T</a:t>
                      </a:r>
                      <a:r>
                        <a:rPr lang="en-US" sz="1700" baseline="-25000" dirty="0" err="1" smtClean="0">
                          <a:latin typeface="Arial" pitchFamily="34" charset="0"/>
                          <a:cs typeface="Arial" pitchFamily="34" charset="0"/>
                        </a:rPr>
                        <a:t>min</a:t>
                      </a:r>
                      <a:r>
                        <a:rPr lang="en-US" sz="1700" dirty="0" smtClean="0">
                          <a:latin typeface="Arial" pitchFamily="34" charset="0"/>
                          <a:cs typeface="Arial" pitchFamily="34" charset="0"/>
                        </a:rPr>
                        <a:t> &gt; 18C and </a:t>
                      </a:r>
                      <a:r>
                        <a:rPr lang="en-US" sz="1700" dirty="0" err="1" smtClean="0">
                          <a:latin typeface="Arial" pitchFamily="34" charset="0"/>
                          <a:cs typeface="Arial" pitchFamily="34" charset="0"/>
                        </a:rPr>
                        <a:t>P</a:t>
                      </a:r>
                      <a:r>
                        <a:rPr lang="en-US" sz="1700" baseline="-25000" dirty="0" err="1" smtClean="0">
                          <a:latin typeface="Arial" pitchFamily="34" charset="0"/>
                          <a:cs typeface="Arial" pitchFamily="34" charset="0"/>
                        </a:rPr>
                        <a:t>min</a:t>
                      </a:r>
                      <a:r>
                        <a:rPr lang="en-US" sz="1700" dirty="0" smtClean="0">
                          <a:latin typeface="Arial" pitchFamily="34" charset="0"/>
                          <a:cs typeface="Arial" pitchFamily="34" charset="0"/>
                        </a:rPr>
                        <a:t> &gt; 6 cm, but </a:t>
                      </a:r>
                      <a:r>
                        <a:rPr lang="en-US" sz="1700" i="1" dirty="0" smtClean="0">
                          <a:latin typeface="Arial" pitchFamily="34" charset="0"/>
                          <a:cs typeface="Arial" pitchFamily="34" charset="0"/>
                        </a:rPr>
                        <a:t>not</a:t>
                      </a:r>
                      <a:r>
                        <a:rPr lang="en-US" sz="1700" dirty="0" smtClean="0">
                          <a:latin typeface="Arial" pitchFamily="34" charset="0"/>
                          <a:cs typeface="Arial" pitchFamily="34" charset="0"/>
                        </a:rPr>
                        <a:t> zones/classes/vegetation types            </a:t>
                      </a:r>
                      <a:r>
                        <a:rPr lang="en-US" sz="1700" b="1" dirty="0" smtClean="0">
                          <a:latin typeface="Arial" pitchFamily="34" charset="0"/>
                          <a:cs typeface="Arial" pitchFamily="34" charset="0"/>
                        </a:rPr>
                        <a:t>BS</a:t>
                      </a:r>
                      <a:r>
                        <a:rPr lang="en-US" sz="1700" b="0" baseline="0" dirty="0" smtClean="0">
                          <a:latin typeface="Arial" pitchFamily="34" charset="0"/>
                          <a:cs typeface="Arial" pitchFamily="34" charset="0"/>
                        </a:rPr>
                        <a:t> or </a:t>
                      </a:r>
                      <a:r>
                        <a:rPr lang="en-US" sz="1700" b="1" dirty="0" smtClean="0">
                          <a:latin typeface="Arial" pitchFamily="34" charset="0"/>
                          <a:cs typeface="Arial" pitchFamily="34" charset="0"/>
                        </a:rPr>
                        <a:t>BW</a:t>
                      </a:r>
                      <a:r>
                        <a:rPr lang="en-US" sz="1700" dirty="0" smtClean="0">
                          <a:latin typeface="Arial" pitchFamily="34" charset="0"/>
                          <a:cs typeface="Arial" pitchFamily="34" charset="0"/>
                        </a:rPr>
                        <a:t> </a:t>
                      </a:r>
                    </a:p>
                  </a:txBody>
                  <a:tcPr marL="95416" marR="95416" marT="34290" marB="34290" anchor="ctr"/>
                </a:tc>
              </a:tr>
              <a:tr h="1314450">
                <a:tc>
                  <a:txBody>
                    <a:bodyPr/>
                    <a:lstStyle/>
                    <a:p>
                      <a:pPr algn="l"/>
                      <a:r>
                        <a:rPr lang="en-US" sz="1700" b="1" dirty="0" smtClean="0">
                          <a:latin typeface="Arial" pitchFamily="34" charset="0"/>
                          <a:cs typeface="Arial" pitchFamily="34" charset="0"/>
                        </a:rPr>
                        <a:t>11 </a:t>
                      </a:r>
                      <a:r>
                        <a:rPr lang="en-US" sz="1700" dirty="0" smtClean="0">
                          <a:latin typeface="Arial" pitchFamily="34" charset="0"/>
                          <a:cs typeface="Arial" pitchFamily="34" charset="0"/>
                        </a:rPr>
                        <a:t>   </a:t>
                      </a:r>
                      <a:r>
                        <a:rPr lang="en-US" sz="1700" b="1" dirty="0" smtClean="0">
                          <a:latin typeface="Arial" pitchFamily="34" charset="0"/>
                          <a:cs typeface="Arial" pitchFamily="34" charset="0"/>
                        </a:rPr>
                        <a:t>Am</a:t>
                      </a:r>
                      <a:r>
                        <a:rPr lang="en-US" sz="1700" dirty="0" smtClean="0">
                          <a:latin typeface="Arial" pitchFamily="34" charset="0"/>
                          <a:cs typeface="Arial" pitchFamily="34" charset="0"/>
                        </a:rPr>
                        <a:t>: Tropical Moist Evergreen Forest</a:t>
                      </a:r>
                      <a:endParaRPr lang="en-US" sz="1700" dirty="0">
                        <a:latin typeface="Arial" pitchFamily="34" charset="0"/>
                        <a:cs typeface="Arial" pitchFamily="34" charset="0"/>
                      </a:endParaRPr>
                    </a:p>
                  </a:txBody>
                  <a:tcPr marL="95416" marR="95416" marT="34290" marB="34290" anchor="ctr"/>
                </a:tc>
                <a:tc>
                  <a:txBody>
                    <a:bodyPr/>
                    <a:lstStyle/>
                    <a:p>
                      <a:pPr marL="0" marR="0" indent="0" algn="l" defTabSz="791230" rtl="0" eaLnBrk="1" fontAlgn="auto" latinLnBrk="0" hangingPunct="1">
                        <a:lnSpc>
                          <a:spcPct val="100000"/>
                        </a:lnSpc>
                        <a:spcBef>
                          <a:spcPts val="600"/>
                        </a:spcBef>
                        <a:spcAft>
                          <a:spcPts val="0"/>
                        </a:spcAft>
                        <a:buClrTx/>
                        <a:buSzTx/>
                        <a:buFontTx/>
                        <a:buNone/>
                        <a:tabLst/>
                        <a:defRPr/>
                      </a:pPr>
                      <a:r>
                        <a:rPr lang="en-US" sz="1700" dirty="0" err="1" smtClean="0">
                          <a:latin typeface="Arial" pitchFamily="34" charset="0"/>
                          <a:cs typeface="Arial" pitchFamily="34" charset="0"/>
                        </a:rPr>
                        <a:t>T</a:t>
                      </a:r>
                      <a:r>
                        <a:rPr lang="en-US" sz="1700" baseline="-25000" dirty="0" err="1" smtClean="0">
                          <a:latin typeface="Arial" pitchFamily="34" charset="0"/>
                          <a:cs typeface="Arial" pitchFamily="34" charset="0"/>
                        </a:rPr>
                        <a:t>min</a:t>
                      </a:r>
                      <a:r>
                        <a:rPr lang="en-US" sz="1700" dirty="0" smtClean="0">
                          <a:latin typeface="Arial" pitchFamily="34" charset="0"/>
                          <a:cs typeface="Arial" pitchFamily="34" charset="0"/>
                        </a:rPr>
                        <a:t> &gt; 18C and (250 cm – </a:t>
                      </a:r>
                      <a:r>
                        <a:rPr lang="en-US" sz="1700" dirty="0" err="1" smtClean="0">
                          <a:latin typeface="Arial" pitchFamily="34" charset="0"/>
                          <a:cs typeface="Arial" pitchFamily="34" charset="0"/>
                        </a:rPr>
                        <a:t>P</a:t>
                      </a:r>
                      <a:r>
                        <a:rPr lang="en-US" sz="1700" baseline="-25000" dirty="0" err="1" smtClean="0">
                          <a:latin typeface="Arial" pitchFamily="34" charset="0"/>
                          <a:cs typeface="Arial" pitchFamily="34" charset="0"/>
                        </a:rPr>
                        <a:t>year</a:t>
                      </a:r>
                      <a:r>
                        <a:rPr lang="en-US" sz="1700" dirty="0" smtClean="0">
                          <a:latin typeface="Arial" pitchFamily="34" charset="0"/>
                          <a:cs typeface="Arial" pitchFamily="34" charset="0"/>
                        </a:rPr>
                        <a:t>)/25 &lt; </a:t>
                      </a:r>
                      <a:r>
                        <a:rPr lang="en-US" sz="1700" dirty="0" err="1" smtClean="0">
                          <a:latin typeface="Arial" pitchFamily="34" charset="0"/>
                          <a:cs typeface="Arial" pitchFamily="34" charset="0"/>
                        </a:rPr>
                        <a:t>P</a:t>
                      </a:r>
                      <a:r>
                        <a:rPr lang="en-US" sz="1700" baseline="-25000" dirty="0" err="1" smtClean="0">
                          <a:latin typeface="Arial" pitchFamily="34" charset="0"/>
                          <a:cs typeface="Arial" pitchFamily="34" charset="0"/>
                        </a:rPr>
                        <a:t>min</a:t>
                      </a:r>
                      <a:r>
                        <a:rPr lang="en-US" sz="1700" dirty="0" smtClean="0">
                          <a:latin typeface="Arial" pitchFamily="34" charset="0"/>
                          <a:cs typeface="Arial" pitchFamily="34" charset="0"/>
                        </a:rPr>
                        <a:t> &lt; 6cm, but  </a:t>
                      </a:r>
                      <a:r>
                        <a:rPr lang="en-US" sz="1700" i="1" dirty="0" smtClean="0">
                          <a:latin typeface="Arial" pitchFamily="34" charset="0"/>
                          <a:cs typeface="Arial" pitchFamily="34" charset="0"/>
                        </a:rPr>
                        <a:t>not</a:t>
                      </a:r>
                      <a:r>
                        <a:rPr lang="en-US" sz="1700" dirty="0" smtClean="0">
                          <a:latin typeface="Arial" pitchFamily="34" charset="0"/>
                          <a:cs typeface="Arial" pitchFamily="34" charset="0"/>
                        </a:rPr>
                        <a:t>  zones/classes/vegetation types    </a:t>
                      </a:r>
                      <a:r>
                        <a:rPr lang="en-US" sz="1700" b="1" dirty="0" smtClean="0">
                          <a:latin typeface="Arial" pitchFamily="34" charset="0"/>
                          <a:cs typeface="Arial" pitchFamily="34" charset="0"/>
                        </a:rPr>
                        <a:t>BS</a:t>
                      </a:r>
                      <a:r>
                        <a:rPr lang="en-US" sz="1700" dirty="0" smtClean="0">
                          <a:latin typeface="Arial" pitchFamily="34" charset="0"/>
                          <a:cs typeface="Arial" pitchFamily="34" charset="0"/>
                        </a:rPr>
                        <a:t> or </a:t>
                      </a:r>
                      <a:r>
                        <a:rPr lang="en-US" sz="1700" b="1" dirty="0" smtClean="0">
                          <a:latin typeface="Arial" pitchFamily="34" charset="0"/>
                          <a:cs typeface="Arial" pitchFamily="34" charset="0"/>
                        </a:rPr>
                        <a:t>BW</a:t>
                      </a:r>
                      <a:endParaRPr lang="en-US" sz="1700" dirty="0" smtClean="0">
                        <a:latin typeface="Arial" pitchFamily="34" charset="0"/>
                        <a:cs typeface="Arial" pitchFamily="34" charset="0"/>
                      </a:endParaRPr>
                    </a:p>
                  </a:txBody>
                  <a:tcPr marL="95416" marR="95416" marT="34290" marB="34290" anchor="ctr"/>
                </a:tc>
              </a:tr>
              <a:tr h="1085850">
                <a:tc>
                  <a:txBody>
                    <a:bodyPr/>
                    <a:lstStyle/>
                    <a:p>
                      <a:pPr marL="457200" indent="-457200" algn="l">
                        <a:buAutoNum type="arabicPlain" startAt="12"/>
                      </a:pPr>
                      <a:r>
                        <a:rPr lang="en-US" sz="1700" b="1" dirty="0" smtClean="0">
                          <a:latin typeface="Arial" pitchFamily="34" charset="0"/>
                          <a:cs typeface="Arial" pitchFamily="34" charset="0"/>
                        </a:rPr>
                        <a:t> Aw</a:t>
                      </a:r>
                      <a:r>
                        <a:rPr lang="en-US" sz="1700" dirty="0" smtClean="0">
                          <a:latin typeface="Arial" pitchFamily="34" charset="0"/>
                          <a:cs typeface="Arial" pitchFamily="34" charset="0"/>
                        </a:rPr>
                        <a:t>: Tropical Dry Vegetation</a:t>
                      </a:r>
                    </a:p>
                    <a:p>
                      <a:pPr marL="457200" indent="-457200" algn="l">
                        <a:buNone/>
                      </a:pPr>
                      <a:r>
                        <a:rPr lang="en-US" sz="1700" dirty="0" smtClean="0">
                          <a:latin typeface="Arial" pitchFamily="34" charset="0"/>
                          <a:cs typeface="Arial" pitchFamily="34" charset="0"/>
                        </a:rPr>
                        <a:t>                (savanna/woodland) </a:t>
                      </a:r>
                      <a:endParaRPr lang="en-US" sz="1700" dirty="0">
                        <a:latin typeface="Arial" pitchFamily="34" charset="0"/>
                        <a:cs typeface="Arial" pitchFamily="34" charset="0"/>
                      </a:endParaRPr>
                    </a:p>
                  </a:txBody>
                  <a:tcPr marL="95416" marR="95416" marT="34290" marB="34290" anchor="ctr"/>
                </a:tc>
                <a:tc>
                  <a:txBody>
                    <a:bodyPr/>
                    <a:lstStyle/>
                    <a:p>
                      <a:pPr>
                        <a:lnSpc>
                          <a:spcPct val="100000"/>
                        </a:lnSpc>
                      </a:pPr>
                      <a:r>
                        <a:rPr lang="en-US" sz="1600" dirty="0" err="1" smtClean="0">
                          <a:latin typeface="Arial" pitchFamily="34" charset="0"/>
                          <a:cs typeface="Arial" pitchFamily="34" charset="0"/>
                        </a:rPr>
                        <a:t>T</a:t>
                      </a:r>
                      <a:r>
                        <a:rPr lang="en-US" sz="1600" baseline="-25000" dirty="0" err="1" smtClean="0">
                          <a:latin typeface="Arial" pitchFamily="34" charset="0"/>
                          <a:cs typeface="Arial" pitchFamily="34" charset="0"/>
                        </a:rPr>
                        <a:t>min</a:t>
                      </a:r>
                      <a:r>
                        <a:rPr lang="en-US" sz="1600" dirty="0" smtClean="0">
                          <a:latin typeface="Arial" pitchFamily="34" charset="0"/>
                          <a:cs typeface="Arial" pitchFamily="34" charset="0"/>
                        </a:rPr>
                        <a:t> &gt; 18C</a:t>
                      </a:r>
                      <a:r>
                        <a:rPr lang="en-US" sz="1600" baseline="0" dirty="0" smtClean="0">
                          <a:latin typeface="Arial" pitchFamily="34" charset="0"/>
                          <a:cs typeface="Arial" pitchFamily="34" charset="0"/>
                        </a:rPr>
                        <a:t> </a:t>
                      </a:r>
                      <a:r>
                        <a:rPr lang="en-US" sz="1600" dirty="0" smtClean="0">
                          <a:latin typeface="Arial" pitchFamily="34" charset="0"/>
                          <a:cs typeface="Arial" pitchFamily="34" charset="0"/>
                        </a:rPr>
                        <a:t> and </a:t>
                      </a:r>
                      <a:r>
                        <a:rPr lang="en-US" sz="1600" dirty="0" err="1" smtClean="0">
                          <a:latin typeface="Arial" pitchFamily="34" charset="0"/>
                          <a:cs typeface="Arial" pitchFamily="34" charset="0"/>
                        </a:rPr>
                        <a:t>P</a:t>
                      </a:r>
                      <a:r>
                        <a:rPr lang="en-US" sz="1600" baseline="-25000" dirty="0" err="1" smtClean="0">
                          <a:latin typeface="Arial" pitchFamily="34" charset="0"/>
                          <a:cs typeface="Arial" pitchFamily="34" charset="0"/>
                        </a:rPr>
                        <a:t>min</a:t>
                      </a:r>
                      <a:r>
                        <a:rPr lang="en-US" sz="1600" baseline="0" dirty="0" smtClean="0">
                          <a:latin typeface="Arial" pitchFamily="34" charset="0"/>
                          <a:cs typeface="Arial" pitchFamily="34" charset="0"/>
                        </a:rPr>
                        <a:t>  &lt; </a:t>
                      </a:r>
                      <a:r>
                        <a:rPr lang="en-US" sz="1600" dirty="0" smtClean="0">
                          <a:latin typeface="Arial" pitchFamily="34" charset="0"/>
                          <a:cs typeface="Arial" pitchFamily="34" charset="0"/>
                        </a:rPr>
                        <a:t>(250 cm -</a:t>
                      </a:r>
                      <a:r>
                        <a:rPr lang="en-US" sz="1600" dirty="0" err="1" smtClean="0">
                          <a:latin typeface="Arial" pitchFamily="34" charset="0"/>
                          <a:cs typeface="Arial" pitchFamily="34" charset="0"/>
                        </a:rPr>
                        <a:t>P</a:t>
                      </a:r>
                      <a:r>
                        <a:rPr lang="en-US" sz="1600" baseline="-25000" dirty="0" err="1" smtClean="0">
                          <a:latin typeface="Arial" pitchFamily="34" charset="0"/>
                          <a:cs typeface="Arial" pitchFamily="34" charset="0"/>
                        </a:rPr>
                        <a:t>year</a:t>
                      </a:r>
                      <a:r>
                        <a:rPr lang="en-US" sz="1600" dirty="0" smtClean="0">
                          <a:latin typeface="Arial" pitchFamily="34" charset="0"/>
                          <a:cs typeface="Arial" pitchFamily="34" charset="0"/>
                        </a:rPr>
                        <a:t>)/25,</a:t>
                      </a:r>
                      <a:r>
                        <a:rPr lang="en-US" sz="1600" baseline="0" dirty="0" smtClean="0">
                          <a:latin typeface="Arial" pitchFamily="34" charset="0"/>
                          <a:cs typeface="Arial" pitchFamily="34" charset="0"/>
                        </a:rPr>
                        <a:t> but </a:t>
                      </a:r>
                      <a:r>
                        <a:rPr lang="en-US" sz="1600" i="1" dirty="0" smtClean="0">
                          <a:latin typeface="Arial" pitchFamily="34" charset="0"/>
                          <a:cs typeface="Arial" pitchFamily="34" charset="0"/>
                        </a:rPr>
                        <a:t>not</a:t>
                      </a:r>
                      <a:r>
                        <a:rPr lang="en-US" sz="1600" dirty="0" smtClean="0">
                          <a:latin typeface="Arial" pitchFamily="34" charset="0"/>
                          <a:cs typeface="Arial" pitchFamily="34" charset="0"/>
                        </a:rPr>
                        <a:t> zones/classes/vegetation types  </a:t>
                      </a:r>
                      <a:r>
                        <a:rPr lang="en-US" sz="1600" b="1" dirty="0" smtClean="0">
                          <a:latin typeface="Arial" pitchFamily="34" charset="0"/>
                          <a:cs typeface="Arial" pitchFamily="34" charset="0"/>
                        </a:rPr>
                        <a:t>BS</a:t>
                      </a:r>
                      <a:r>
                        <a:rPr lang="en-US" sz="1600" dirty="0" smtClean="0">
                          <a:latin typeface="Arial" pitchFamily="34" charset="0"/>
                          <a:cs typeface="Arial" pitchFamily="34" charset="0"/>
                        </a:rPr>
                        <a:t> or </a:t>
                      </a:r>
                      <a:r>
                        <a:rPr lang="en-US" sz="1600" b="1" dirty="0" smtClean="0">
                          <a:latin typeface="Arial" pitchFamily="34" charset="0"/>
                          <a:cs typeface="Arial" pitchFamily="34" charset="0"/>
                        </a:rPr>
                        <a:t>BW</a:t>
                      </a:r>
                      <a:endParaRPr lang="en-US" sz="1600" dirty="0" smtClean="0">
                        <a:latin typeface="Arial" pitchFamily="34" charset="0"/>
                        <a:cs typeface="Arial" pitchFamily="34" charset="0"/>
                      </a:endParaRPr>
                    </a:p>
                  </a:txBody>
                  <a:tcPr marL="95416" marR="95416" marT="34290" marB="34290" anchor="ctr"/>
                </a:tc>
              </a:tr>
              <a:tr h="971550">
                <a:tc>
                  <a:txBody>
                    <a:bodyPr/>
                    <a:lstStyle/>
                    <a:p>
                      <a:pPr marL="457200" indent="-457200" algn="l">
                        <a:buAutoNum type="arabicPlain" startAt="13"/>
                      </a:pPr>
                      <a:r>
                        <a:rPr lang="en-US" sz="1700" b="1" dirty="0" smtClean="0">
                          <a:latin typeface="Arial" pitchFamily="34" charset="0"/>
                          <a:cs typeface="Arial" pitchFamily="34" charset="0"/>
                        </a:rPr>
                        <a:t>BS</a:t>
                      </a:r>
                      <a:r>
                        <a:rPr lang="en-US" sz="1700" dirty="0" smtClean="0">
                          <a:latin typeface="Arial" pitchFamily="34" charset="0"/>
                          <a:cs typeface="Arial" pitchFamily="34" charset="0"/>
                        </a:rPr>
                        <a:t>:  Semiarid Vegetation</a:t>
                      </a:r>
                    </a:p>
                    <a:p>
                      <a:pPr marL="457200" indent="-457200" algn="l">
                        <a:buNone/>
                      </a:pPr>
                      <a:r>
                        <a:rPr lang="en-US" sz="1700" dirty="0" smtClean="0">
                          <a:latin typeface="Arial" pitchFamily="34" charset="0"/>
                          <a:cs typeface="Arial" pitchFamily="34" charset="0"/>
                        </a:rPr>
                        <a:t>                (bush,</a:t>
                      </a:r>
                      <a:r>
                        <a:rPr lang="en-US" sz="1700" baseline="0" dirty="0" smtClean="0">
                          <a:latin typeface="Arial" pitchFamily="34" charset="0"/>
                          <a:cs typeface="Arial" pitchFamily="34" charset="0"/>
                        </a:rPr>
                        <a:t> </a:t>
                      </a:r>
                      <a:r>
                        <a:rPr lang="en-US" sz="1700" dirty="0" smtClean="0">
                          <a:latin typeface="Arial" pitchFamily="34" charset="0"/>
                          <a:cs typeface="Arial" pitchFamily="34" charset="0"/>
                        </a:rPr>
                        <a:t>grassland)</a:t>
                      </a:r>
                      <a:endParaRPr lang="en-US" sz="1700" dirty="0">
                        <a:latin typeface="Arial" pitchFamily="34" charset="0"/>
                        <a:cs typeface="Arial" pitchFamily="34" charset="0"/>
                      </a:endParaRPr>
                    </a:p>
                  </a:txBody>
                  <a:tcPr marL="95416" marR="95416" marT="34290" marB="34290" anchor="ctr"/>
                </a:tc>
                <a:tc>
                  <a:txBody>
                    <a:bodyPr/>
                    <a:lstStyle/>
                    <a:p>
                      <a:pPr>
                        <a:lnSpc>
                          <a:spcPct val="100000"/>
                        </a:lnSpc>
                      </a:pPr>
                      <a:r>
                        <a:rPr lang="en-US" sz="1700" dirty="0" smtClean="0">
                          <a:latin typeface="Arial" pitchFamily="34" charset="0"/>
                          <a:cs typeface="Arial" pitchFamily="34" charset="0"/>
                        </a:rPr>
                        <a:t>(</a:t>
                      </a:r>
                      <a:r>
                        <a:rPr lang="en-US" sz="1700" dirty="0" err="1" smtClean="0">
                          <a:latin typeface="Arial" pitchFamily="34" charset="0"/>
                          <a:cs typeface="Arial" pitchFamily="34" charset="0"/>
                        </a:rPr>
                        <a:t>T</a:t>
                      </a:r>
                      <a:r>
                        <a:rPr lang="en-US" sz="1700" baseline="-25000" dirty="0" err="1" smtClean="0">
                          <a:latin typeface="Arial" pitchFamily="34" charset="0"/>
                          <a:cs typeface="Arial" pitchFamily="34" charset="0"/>
                        </a:rPr>
                        <a:t>avg</a:t>
                      </a:r>
                      <a:r>
                        <a:rPr lang="en-US" sz="1700" dirty="0" smtClean="0">
                          <a:latin typeface="Arial" pitchFamily="34" charset="0"/>
                          <a:cs typeface="Arial" pitchFamily="34" charset="0"/>
                        </a:rPr>
                        <a:t> + </a:t>
                      </a:r>
                      <a:r>
                        <a:rPr lang="en-US" sz="1700" dirty="0" err="1" smtClean="0">
                          <a:latin typeface="Arial" pitchFamily="34" charset="0"/>
                          <a:cs typeface="Arial" pitchFamily="34" charset="0"/>
                        </a:rPr>
                        <a:t>P</a:t>
                      </a:r>
                      <a:r>
                        <a:rPr lang="en-US" sz="1700" baseline="-25000" dirty="0" err="1" smtClean="0">
                          <a:latin typeface="Arial" pitchFamily="34" charset="0"/>
                          <a:cs typeface="Arial" pitchFamily="34" charset="0"/>
                        </a:rPr>
                        <a:t>off</a:t>
                      </a:r>
                      <a:r>
                        <a:rPr lang="en-US" sz="1700" dirty="0" smtClean="0">
                          <a:latin typeface="Arial" pitchFamily="34" charset="0"/>
                          <a:cs typeface="Arial" pitchFamily="34" charset="0"/>
                        </a:rPr>
                        <a:t>) &lt; </a:t>
                      </a:r>
                      <a:r>
                        <a:rPr lang="en-US" sz="1700" dirty="0" err="1" smtClean="0">
                          <a:latin typeface="Arial" pitchFamily="34" charset="0"/>
                          <a:cs typeface="Arial" pitchFamily="34" charset="0"/>
                        </a:rPr>
                        <a:t>P</a:t>
                      </a:r>
                      <a:r>
                        <a:rPr lang="en-US" sz="1700" baseline="-25000" dirty="0" err="1" smtClean="0">
                          <a:latin typeface="Arial" pitchFamily="34" charset="0"/>
                          <a:cs typeface="Arial" pitchFamily="34" charset="0"/>
                        </a:rPr>
                        <a:t>year</a:t>
                      </a:r>
                      <a:r>
                        <a:rPr lang="en-US" sz="1700" dirty="0" smtClean="0">
                          <a:latin typeface="Arial" pitchFamily="34" charset="0"/>
                          <a:cs typeface="Arial" pitchFamily="34" charset="0"/>
                        </a:rPr>
                        <a:t> &lt; 2(</a:t>
                      </a:r>
                      <a:r>
                        <a:rPr lang="en-US" sz="1700" dirty="0" err="1" smtClean="0">
                          <a:latin typeface="Arial" pitchFamily="34" charset="0"/>
                          <a:cs typeface="Arial" pitchFamily="34" charset="0"/>
                        </a:rPr>
                        <a:t>T</a:t>
                      </a:r>
                      <a:r>
                        <a:rPr lang="en-US" sz="1700" baseline="-25000" dirty="0" err="1" smtClean="0">
                          <a:latin typeface="Arial" pitchFamily="34" charset="0"/>
                          <a:cs typeface="Arial" pitchFamily="34" charset="0"/>
                        </a:rPr>
                        <a:t>avg</a:t>
                      </a:r>
                      <a:r>
                        <a:rPr lang="en-US" sz="1700" dirty="0" smtClean="0">
                          <a:latin typeface="Arial" pitchFamily="34" charset="0"/>
                          <a:cs typeface="Arial" pitchFamily="34" charset="0"/>
                        </a:rPr>
                        <a:t> + </a:t>
                      </a:r>
                      <a:r>
                        <a:rPr lang="en-US" sz="1700" dirty="0" err="1" smtClean="0">
                          <a:latin typeface="Arial" pitchFamily="34" charset="0"/>
                          <a:cs typeface="Arial" pitchFamily="34" charset="0"/>
                        </a:rPr>
                        <a:t>P</a:t>
                      </a:r>
                      <a:r>
                        <a:rPr lang="en-US" sz="1700" baseline="-25000" dirty="0" err="1" smtClean="0">
                          <a:latin typeface="Arial" pitchFamily="34" charset="0"/>
                          <a:cs typeface="Arial" pitchFamily="34" charset="0"/>
                        </a:rPr>
                        <a:t>off</a:t>
                      </a:r>
                      <a:r>
                        <a:rPr lang="en-US" sz="1700" dirty="0" smtClean="0">
                          <a:latin typeface="Arial" pitchFamily="34" charset="0"/>
                          <a:cs typeface="Arial" pitchFamily="34" charset="0"/>
                        </a:rPr>
                        <a:t>)</a:t>
                      </a:r>
                      <a:endParaRPr lang="en-US" sz="1700" dirty="0">
                        <a:latin typeface="Arial" pitchFamily="34" charset="0"/>
                        <a:cs typeface="Arial" pitchFamily="34" charset="0"/>
                      </a:endParaRPr>
                    </a:p>
                  </a:txBody>
                  <a:tcPr marL="95416" marR="95416" marT="34290" marB="34290" anchor="ctr"/>
                </a:tc>
              </a:tr>
              <a:tr h="912804">
                <a:tc>
                  <a:txBody>
                    <a:bodyPr/>
                    <a:lstStyle/>
                    <a:p>
                      <a:pPr marL="457200" indent="-457200" algn="l">
                        <a:buAutoNum type="arabicPlain" startAt="14"/>
                      </a:pPr>
                      <a:r>
                        <a:rPr lang="en-US" sz="1700" b="1" dirty="0" smtClean="0">
                          <a:latin typeface="Arial" pitchFamily="34" charset="0"/>
                          <a:cs typeface="Arial" pitchFamily="34" charset="0"/>
                        </a:rPr>
                        <a:t>BW</a:t>
                      </a:r>
                      <a:r>
                        <a:rPr lang="en-US" sz="1700" dirty="0" smtClean="0">
                          <a:latin typeface="Arial" pitchFamily="34" charset="0"/>
                          <a:cs typeface="Arial" pitchFamily="34" charset="0"/>
                        </a:rPr>
                        <a:t>: Desert Vegetation </a:t>
                      </a:r>
                    </a:p>
                    <a:p>
                      <a:pPr marL="457200" indent="-457200" algn="l">
                        <a:buNone/>
                      </a:pPr>
                      <a:r>
                        <a:rPr lang="en-US" sz="1700" dirty="0" smtClean="0">
                          <a:latin typeface="Arial" pitchFamily="34" charset="0"/>
                          <a:cs typeface="Arial" pitchFamily="34" charset="0"/>
                        </a:rPr>
                        <a:t>            </a:t>
                      </a:r>
                      <a:r>
                        <a:rPr lang="en-US" sz="1700" baseline="0" dirty="0" smtClean="0">
                          <a:latin typeface="Arial" pitchFamily="34" charset="0"/>
                          <a:cs typeface="Arial" pitchFamily="34" charset="0"/>
                        </a:rPr>
                        <a:t>    </a:t>
                      </a:r>
                      <a:r>
                        <a:rPr lang="en-US" sz="1700" dirty="0" smtClean="0">
                          <a:latin typeface="Arial" pitchFamily="34" charset="0"/>
                          <a:cs typeface="Arial" pitchFamily="34" charset="0"/>
                        </a:rPr>
                        <a:t>(wasteland,</a:t>
                      </a:r>
                      <a:r>
                        <a:rPr lang="en-US" sz="1700" baseline="0" dirty="0" smtClean="0">
                          <a:latin typeface="Arial" pitchFamily="34" charset="0"/>
                          <a:cs typeface="Arial" pitchFamily="34" charset="0"/>
                        </a:rPr>
                        <a:t> cactus)</a:t>
                      </a:r>
                      <a:endParaRPr lang="en-US" sz="1700" dirty="0">
                        <a:latin typeface="Arial" pitchFamily="34" charset="0"/>
                        <a:cs typeface="Arial" pitchFamily="34" charset="0"/>
                      </a:endParaRPr>
                    </a:p>
                  </a:txBody>
                  <a:tcPr marL="95416" marR="95416" marT="34290" marB="34290" anchor="ctr"/>
                </a:tc>
                <a:tc>
                  <a:txBody>
                    <a:bodyPr/>
                    <a:lstStyle/>
                    <a:p>
                      <a:pPr>
                        <a:lnSpc>
                          <a:spcPct val="100000"/>
                        </a:lnSpc>
                      </a:pPr>
                      <a:r>
                        <a:rPr lang="en-US" sz="1700" dirty="0" smtClean="0">
                          <a:latin typeface="Arial" pitchFamily="34" charset="0"/>
                          <a:cs typeface="Arial" pitchFamily="34" charset="0"/>
                        </a:rPr>
                        <a:t> </a:t>
                      </a:r>
                      <a:r>
                        <a:rPr lang="en-US" sz="1700" dirty="0" err="1" smtClean="0">
                          <a:latin typeface="Arial" pitchFamily="34" charset="0"/>
                          <a:cs typeface="Arial" pitchFamily="34" charset="0"/>
                        </a:rPr>
                        <a:t>P</a:t>
                      </a:r>
                      <a:r>
                        <a:rPr lang="en-US" sz="1700" baseline="-25000" dirty="0" err="1" smtClean="0">
                          <a:latin typeface="Arial" pitchFamily="34" charset="0"/>
                          <a:cs typeface="Arial" pitchFamily="34" charset="0"/>
                        </a:rPr>
                        <a:t>year</a:t>
                      </a:r>
                      <a:r>
                        <a:rPr lang="en-US" sz="1700" dirty="0" smtClean="0">
                          <a:latin typeface="Arial" pitchFamily="34" charset="0"/>
                          <a:cs typeface="Arial" pitchFamily="34" charset="0"/>
                        </a:rPr>
                        <a:t>  &lt;</a:t>
                      </a:r>
                      <a:r>
                        <a:rPr lang="en-US" sz="1700" baseline="0" dirty="0" smtClean="0">
                          <a:latin typeface="Arial" pitchFamily="34" charset="0"/>
                          <a:cs typeface="Arial" pitchFamily="34" charset="0"/>
                        </a:rPr>
                        <a:t> </a:t>
                      </a:r>
                      <a:r>
                        <a:rPr lang="en-US" sz="1700" dirty="0" smtClean="0">
                          <a:latin typeface="Arial" pitchFamily="34" charset="0"/>
                          <a:cs typeface="Arial" pitchFamily="34" charset="0"/>
                        </a:rPr>
                        <a:t>(</a:t>
                      </a:r>
                      <a:r>
                        <a:rPr lang="en-US" sz="1700" dirty="0" err="1" smtClean="0">
                          <a:latin typeface="Arial" pitchFamily="34" charset="0"/>
                          <a:cs typeface="Arial" pitchFamily="34" charset="0"/>
                        </a:rPr>
                        <a:t>T</a:t>
                      </a:r>
                      <a:r>
                        <a:rPr lang="en-US" sz="1700" baseline="-25000" dirty="0" err="1" smtClean="0">
                          <a:latin typeface="Arial" pitchFamily="34" charset="0"/>
                          <a:cs typeface="Arial" pitchFamily="34" charset="0"/>
                        </a:rPr>
                        <a:t>avg</a:t>
                      </a:r>
                      <a:r>
                        <a:rPr lang="en-US" sz="1700" dirty="0" smtClean="0">
                          <a:latin typeface="Arial" pitchFamily="34" charset="0"/>
                          <a:cs typeface="Arial" pitchFamily="34" charset="0"/>
                        </a:rPr>
                        <a:t> + </a:t>
                      </a:r>
                      <a:r>
                        <a:rPr lang="en-US" sz="1700" dirty="0" err="1" smtClean="0">
                          <a:latin typeface="Arial" pitchFamily="34" charset="0"/>
                          <a:cs typeface="Arial" pitchFamily="34" charset="0"/>
                        </a:rPr>
                        <a:t>P</a:t>
                      </a:r>
                      <a:r>
                        <a:rPr lang="en-US" sz="1700" baseline="-25000" dirty="0" err="1" smtClean="0">
                          <a:latin typeface="Arial" pitchFamily="34" charset="0"/>
                          <a:cs typeface="Arial" pitchFamily="34" charset="0"/>
                        </a:rPr>
                        <a:t>off</a:t>
                      </a:r>
                      <a:r>
                        <a:rPr lang="en-US" sz="1700" baseline="-25000" dirty="0" smtClean="0">
                          <a:latin typeface="Arial" pitchFamily="34" charset="0"/>
                          <a:cs typeface="Arial" pitchFamily="34" charset="0"/>
                        </a:rPr>
                        <a:t> </a:t>
                      </a:r>
                      <a:r>
                        <a:rPr lang="en-US" sz="1700" dirty="0" smtClean="0">
                          <a:latin typeface="Arial" pitchFamily="34" charset="0"/>
                          <a:cs typeface="Arial" pitchFamily="34" charset="0"/>
                        </a:rPr>
                        <a:t>) </a:t>
                      </a:r>
                      <a:endParaRPr lang="en-US" sz="1700" dirty="0">
                        <a:latin typeface="Arial" pitchFamily="34" charset="0"/>
                        <a:cs typeface="Arial" pitchFamily="34" charset="0"/>
                      </a:endParaRPr>
                    </a:p>
                  </a:txBody>
                  <a:tcPr marL="95416" marR="95416" marT="34290" marB="34290" anchor="ctr"/>
                </a:tc>
              </a:tr>
              <a:tr h="1975486">
                <a:tc gridSpan="2">
                  <a:txBody>
                    <a:bodyPr/>
                    <a:lstStyle/>
                    <a:p>
                      <a:pPr marL="0" marR="0" indent="0" algn="just" defTabSz="791230" rtl="0" eaLnBrk="1" fontAlgn="auto" latinLnBrk="0" hangingPunct="1">
                        <a:lnSpc>
                          <a:spcPct val="100000"/>
                        </a:lnSpc>
                        <a:spcBef>
                          <a:spcPts val="0"/>
                        </a:spcBef>
                        <a:spcAft>
                          <a:spcPts val="0"/>
                        </a:spcAft>
                        <a:buClrTx/>
                        <a:buSzTx/>
                        <a:buFont typeface="Arial" charset="0"/>
                        <a:buNone/>
                        <a:tabLst/>
                        <a:defRPr/>
                      </a:pPr>
                      <a:endParaRPr lang="en-US" sz="1700" dirty="0" smtClean="0">
                        <a:latin typeface="Arial" pitchFamily="34" charset="0"/>
                        <a:cs typeface="Arial" pitchFamily="34" charset="0"/>
                      </a:endParaRPr>
                    </a:p>
                    <a:p>
                      <a:pPr marL="0" marR="0" indent="0" algn="just" defTabSz="791230" rtl="0" eaLnBrk="1" fontAlgn="auto" latinLnBrk="0" hangingPunct="1">
                        <a:lnSpc>
                          <a:spcPct val="100000"/>
                        </a:lnSpc>
                        <a:spcBef>
                          <a:spcPts val="0"/>
                        </a:spcBef>
                        <a:spcAft>
                          <a:spcPts val="0"/>
                        </a:spcAft>
                        <a:buClrTx/>
                        <a:buSzTx/>
                        <a:buFont typeface="Arial" charset="0"/>
                        <a:buNone/>
                        <a:tabLst/>
                        <a:defRPr/>
                      </a:pPr>
                      <a:r>
                        <a:rPr lang="en-US" sz="2000" baseline="30000" dirty="0" smtClean="0">
                          <a:latin typeface="Arial" pitchFamily="34" charset="0"/>
                          <a:cs typeface="Arial" pitchFamily="34" charset="0"/>
                        </a:rPr>
                        <a:t>*</a:t>
                      </a:r>
                      <a:r>
                        <a:rPr lang="en-US" sz="1700" dirty="0" smtClean="0">
                          <a:latin typeface="Arial" pitchFamily="34" charset="0"/>
                          <a:cs typeface="Arial" pitchFamily="34" charset="0"/>
                        </a:rPr>
                        <a:t> </a:t>
                      </a:r>
                      <a:r>
                        <a:rPr lang="en-US" sz="1600" dirty="0" smtClean="0">
                          <a:latin typeface="Arial" pitchFamily="34" charset="0"/>
                          <a:cs typeface="Arial" pitchFamily="34" charset="0"/>
                        </a:rPr>
                        <a:t>Here the </a:t>
                      </a:r>
                      <a:r>
                        <a:rPr lang="en-US" sz="1600" baseline="0" dirty="0" smtClean="0">
                          <a:latin typeface="Arial" pitchFamily="34" charset="0"/>
                          <a:cs typeface="Arial" pitchFamily="34" charset="0"/>
                        </a:rPr>
                        <a:t>r</a:t>
                      </a:r>
                      <a:r>
                        <a:rPr lang="en-US" sz="1600" dirty="0" smtClean="0">
                          <a:latin typeface="Arial" pitchFamily="34" charset="0"/>
                          <a:cs typeface="Arial" pitchFamily="34" charset="0"/>
                        </a:rPr>
                        <a:t>egional climatic zones/vegetation types are defined after </a:t>
                      </a:r>
                      <a:r>
                        <a:rPr lang="en-US" sz="1600" dirty="0" err="1" smtClean="0">
                          <a:latin typeface="Arial" pitchFamily="34" charset="0"/>
                          <a:cs typeface="Arial" pitchFamily="34" charset="0"/>
                        </a:rPr>
                        <a:t>Gnanadesikan</a:t>
                      </a:r>
                      <a:r>
                        <a:rPr lang="en-US" sz="1600" dirty="0" smtClean="0">
                          <a:latin typeface="Arial" pitchFamily="34" charset="0"/>
                          <a:cs typeface="Arial" pitchFamily="34" charset="0"/>
                        </a:rPr>
                        <a:t> and Stouffer</a:t>
                      </a:r>
                      <a:r>
                        <a:rPr lang="en-US" sz="1600" baseline="0" dirty="0" smtClean="0">
                          <a:latin typeface="Arial" pitchFamily="34" charset="0"/>
                          <a:cs typeface="Arial" pitchFamily="34" charset="0"/>
                        </a:rPr>
                        <a:t> (</a:t>
                      </a:r>
                      <a:r>
                        <a:rPr lang="en-US" sz="1600" dirty="0" smtClean="0">
                          <a:latin typeface="Arial" pitchFamily="34" charset="0"/>
                          <a:cs typeface="Arial" pitchFamily="34" charset="0"/>
                        </a:rPr>
                        <a:t>2006 </a:t>
                      </a:r>
                      <a:r>
                        <a:rPr lang="en-US" sz="1600" baseline="0" dirty="0" smtClean="0">
                          <a:latin typeface="Arial" pitchFamily="34" charset="0"/>
                          <a:cs typeface="Arial" pitchFamily="34" charset="0"/>
                        </a:rPr>
                        <a:t> </a:t>
                      </a:r>
                      <a:r>
                        <a:rPr lang="en-US" sz="1600" i="1" baseline="0" dirty="0" smtClean="0">
                          <a:latin typeface="Arial" pitchFamily="34" charset="0"/>
                          <a:cs typeface="Arial" pitchFamily="34" charset="0"/>
                        </a:rPr>
                        <a:t>GRL</a:t>
                      </a:r>
                      <a:r>
                        <a:rPr lang="en-US" sz="1600" i="0" baseline="0" dirty="0" smtClean="0">
                          <a:latin typeface="Arial" pitchFamily="34" charset="0"/>
                          <a:cs typeface="Arial" pitchFamily="34" charset="0"/>
                        </a:rPr>
                        <a:t>)</a:t>
                      </a:r>
                      <a:r>
                        <a:rPr lang="en-US" sz="1600" dirty="0" smtClean="0">
                          <a:latin typeface="Arial" pitchFamily="34" charset="0"/>
                          <a:cs typeface="Arial" pitchFamily="34" charset="0"/>
                        </a:rPr>
                        <a:t>,</a:t>
                      </a:r>
                      <a:r>
                        <a:rPr lang="en-US" sz="1600" baseline="0" dirty="0" smtClean="0">
                          <a:latin typeface="Arial" pitchFamily="34" charset="0"/>
                          <a:cs typeface="Arial" pitchFamily="34" charset="0"/>
                        </a:rPr>
                        <a:t> </a:t>
                      </a:r>
                      <a:r>
                        <a:rPr lang="en-US" sz="1600" baseline="0" dirty="0" smtClean="0">
                          <a:latin typeface="Arial" pitchFamily="34" charset="0"/>
                          <a:cs typeface="Arial" pitchFamily="34" charset="0"/>
                        </a:rPr>
                        <a:t>using the following notation:</a:t>
                      </a:r>
                      <a:endParaRPr lang="en-US" sz="1600" dirty="0" smtClean="0">
                        <a:latin typeface="Arial" pitchFamily="34" charset="0"/>
                        <a:cs typeface="Arial" pitchFamily="34" charset="0"/>
                      </a:endParaRPr>
                    </a:p>
                    <a:p>
                      <a:pPr marL="182880" marR="0" indent="0" algn="just" defTabSz="791230" rtl="0" eaLnBrk="1" fontAlgn="auto" latinLnBrk="0" hangingPunct="1">
                        <a:lnSpc>
                          <a:spcPct val="100000"/>
                        </a:lnSpc>
                        <a:spcBef>
                          <a:spcPts val="600"/>
                        </a:spcBef>
                        <a:spcAft>
                          <a:spcPts val="0"/>
                        </a:spcAft>
                        <a:buClrTx/>
                        <a:buSzTx/>
                        <a:buFontTx/>
                        <a:buNone/>
                        <a:tabLst/>
                        <a:defRPr/>
                      </a:pPr>
                      <a:r>
                        <a:rPr lang="en-US" sz="1600" dirty="0" err="1" smtClean="0">
                          <a:latin typeface="Arial" pitchFamily="34" charset="0"/>
                          <a:cs typeface="Arial" pitchFamily="34" charset="0"/>
                        </a:rPr>
                        <a:t>T</a:t>
                      </a:r>
                      <a:r>
                        <a:rPr lang="en-US" sz="1600" baseline="-25000" dirty="0" err="1" smtClean="0">
                          <a:latin typeface="Arial" pitchFamily="34" charset="0"/>
                          <a:cs typeface="Arial" pitchFamily="34" charset="0"/>
                        </a:rPr>
                        <a:t>min,max,avg</a:t>
                      </a:r>
                      <a:r>
                        <a:rPr lang="en-US" sz="1600" dirty="0" smtClean="0">
                          <a:latin typeface="Arial" pitchFamily="34" charset="0"/>
                          <a:cs typeface="Arial" pitchFamily="34" charset="0"/>
                        </a:rPr>
                        <a:t>  are the minimum monthly, maximum monthly, and annual-average continental temperature T in </a:t>
                      </a:r>
                      <a:r>
                        <a:rPr lang="en-US" sz="1600" i="1" dirty="0" smtClean="0">
                          <a:latin typeface="Arial" pitchFamily="34" charset="0"/>
                          <a:cs typeface="Arial" pitchFamily="34" charset="0"/>
                        </a:rPr>
                        <a:t>degrees Celsius</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P</a:t>
                      </a:r>
                      <a:r>
                        <a:rPr lang="en-US" sz="1600" baseline="-25000" dirty="0" err="1" smtClean="0">
                          <a:latin typeface="Arial" pitchFamily="34" charset="0"/>
                          <a:cs typeface="Arial" pitchFamily="34" charset="0"/>
                        </a:rPr>
                        <a:t>min,max,year</a:t>
                      </a:r>
                      <a:r>
                        <a:rPr lang="en-US" sz="1600" dirty="0" smtClean="0">
                          <a:latin typeface="Arial" pitchFamily="34" charset="0"/>
                          <a:cs typeface="Arial" pitchFamily="34" charset="0"/>
                        </a:rPr>
                        <a:t> are the minimum monthly, maximum monthly, and annually integrated continental precipitation amount P in </a:t>
                      </a:r>
                      <a:r>
                        <a:rPr lang="en-US" sz="1600" i="1" dirty="0" smtClean="0">
                          <a:latin typeface="Arial" pitchFamily="34" charset="0"/>
                          <a:cs typeface="Arial" pitchFamily="34" charset="0"/>
                        </a:rPr>
                        <a:t>centimeters</a:t>
                      </a:r>
                      <a:r>
                        <a:rPr lang="en-US" sz="1600" dirty="0" smtClean="0">
                          <a:latin typeface="Arial" pitchFamily="34" charset="0"/>
                          <a:cs typeface="Arial" pitchFamily="34" charset="0"/>
                        </a:rPr>
                        <a:t>. </a:t>
                      </a:r>
                    </a:p>
                    <a:p>
                      <a:pPr marL="182880" marR="0" indent="0" algn="just" defTabSz="791230" rtl="0" eaLnBrk="1" fontAlgn="auto" latinLnBrk="0" hangingPunct="1">
                        <a:lnSpc>
                          <a:spcPct val="100000"/>
                        </a:lnSpc>
                        <a:spcBef>
                          <a:spcPts val="600"/>
                        </a:spcBef>
                        <a:spcAft>
                          <a:spcPts val="0"/>
                        </a:spcAft>
                        <a:buClrTx/>
                        <a:buSzTx/>
                        <a:buFontTx/>
                        <a:buNone/>
                        <a:tabLst/>
                        <a:defRPr/>
                      </a:pPr>
                      <a:r>
                        <a:rPr lang="en-US" sz="1600" dirty="0" smtClean="0">
                          <a:latin typeface="Arial" pitchFamily="34" charset="0"/>
                          <a:cs typeface="Arial" pitchFamily="34" charset="0"/>
                        </a:rPr>
                        <a:t>In</a:t>
                      </a:r>
                      <a:r>
                        <a:rPr lang="en-US" sz="1600" baseline="0" dirty="0" smtClean="0">
                          <a:latin typeface="Arial" pitchFamily="34" charset="0"/>
                          <a:cs typeface="Arial" pitchFamily="34" charset="0"/>
                        </a:rPr>
                        <a:t> addition</a:t>
                      </a:r>
                      <a:r>
                        <a:rPr lang="en-US" sz="1600" dirty="0" smtClean="0">
                          <a:latin typeface="Arial" pitchFamily="34" charset="0"/>
                          <a:cs typeface="Arial" pitchFamily="34" charset="0"/>
                        </a:rPr>
                        <a:t>, precipitation seasonality parameter </a:t>
                      </a:r>
                      <a:r>
                        <a:rPr lang="en-US" sz="1600" dirty="0" err="1" smtClean="0">
                          <a:latin typeface="Arial" pitchFamily="34" charset="0"/>
                          <a:cs typeface="Arial" pitchFamily="34" charset="0"/>
                        </a:rPr>
                        <a:t>P</a:t>
                      </a:r>
                      <a:r>
                        <a:rPr lang="en-US" sz="1600" baseline="-25000" dirty="0" err="1" smtClean="0">
                          <a:latin typeface="Arial" pitchFamily="34" charset="0"/>
                          <a:cs typeface="Arial" pitchFamily="34" charset="0"/>
                        </a:rPr>
                        <a:t>off</a:t>
                      </a:r>
                      <a:r>
                        <a:rPr lang="en-US" sz="1600" baseline="-25000" dirty="0" smtClean="0">
                          <a:latin typeface="Arial" pitchFamily="34" charset="0"/>
                          <a:cs typeface="Arial" pitchFamily="34" charset="0"/>
                        </a:rPr>
                        <a:t> </a:t>
                      </a:r>
                      <a:r>
                        <a:rPr lang="en-US" sz="1600" dirty="0" smtClean="0">
                          <a:latin typeface="Arial" pitchFamily="34" charset="0"/>
                          <a:cs typeface="Arial" pitchFamily="34" charset="0"/>
                        </a:rPr>
                        <a:t>= 0 if &gt; 30% of </a:t>
                      </a:r>
                      <a:r>
                        <a:rPr lang="en-US" sz="1600" dirty="0" err="1" smtClean="0">
                          <a:latin typeface="Arial" pitchFamily="34" charset="0"/>
                          <a:cs typeface="Arial" pitchFamily="34" charset="0"/>
                        </a:rPr>
                        <a:t>P</a:t>
                      </a:r>
                      <a:r>
                        <a:rPr lang="en-US" sz="1600" baseline="-25000" dirty="0" err="1" smtClean="0">
                          <a:latin typeface="Arial" pitchFamily="34" charset="0"/>
                          <a:cs typeface="Arial" pitchFamily="34" charset="0"/>
                        </a:rPr>
                        <a:t>year</a:t>
                      </a:r>
                      <a:r>
                        <a:rPr lang="en-US" sz="1600" dirty="0" smtClean="0">
                          <a:latin typeface="Arial" pitchFamily="34" charset="0"/>
                          <a:cs typeface="Arial" pitchFamily="34" charset="0"/>
                        </a:rPr>
                        <a:t> falls in winter; </a:t>
                      </a:r>
                      <a:r>
                        <a:rPr lang="en-US" sz="1600" dirty="0" err="1" smtClean="0">
                          <a:latin typeface="Arial" pitchFamily="34" charset="0"/>
                          <a:cs typeface="Arial" pitchFamily="34" charset="0"/>
                        </a:rPr>
                        <a:t>P</a:t>
                      </a:r>
                      <a:r>
                        <a:rPr lang="en-US" sz="1600" baseline="-25000" dirty="0" err="1" smtClean="0">
                          <a:latin typeface="Arial" pitchFamily="34" charset="0"/>
                          <a:cs typeface="Arial" pitchFamily="34" charset="0"/>
                        </a:rPr>
                        <a:t>off</a:t>
                      </a:r>
                      <a:r>
                        <a:rPr lang="en-US" sz="1600" dirty="0" smtClean="0">
                          <a:latin typeface="Arial" pitchFamily="34" charset="0"/>
                          <a:cs typeface="Arial" pitchFamily="34" charset="0"/>
                        </a:rPr>
                        <a:t> = 7 if there is no distinctly wet season; and </a:t>
                      </a:r>
                      <a:r>
                        <a:rPr lang="en-US" sz="1600" dirty="0" err="1" smtClean="0">
                          <a:latin typeface="Arial" pitchFamily="34" charset="0"/>
                          <a:cs typeface="Arial" pitchFamily="34" charset="0"/>
                        </a:rPr>
                        <a:t>P</a:t>
                      </a:r>
                      <a:r>
                        <a:rPr lang="en-US" sz="1600" baseline="-25000" dirty="0" err="1" smtClean="0">
                          <a:latin typeface="Arial" pitchFamily="34" charset="0"/>
                          <a:cs typeface="Arial" pitchFamily="34" charset="0"/>
                        </a:rPr>
                        <a:t>off</a:t>
                      </a:r>
                      <a:r>
                        <a:rPr lang="en-US" sz="1600" baseline="-25000" dirty="0" smtClean="0">
                          <a:latin typeface="Arial" pitchFamily="34" charset="0"/>
                          <a:cs typeface="Arial" pitchFamily="34" charset="0"/>
                        </a:rPr>
                        <a:t> </a:t>
                      </a:r>
                      <a:r>
                        <a:rPr lang="en-US" sz="1600" dirty="0" smtClean="0">
                          <a:latin typeface="Arial" pitchFamily="34" charset="0"/>
                          <a:cs typeface="Arial" pitchFamily="34" charset="0"/>
                        </a:rPr>
                        <a:t>= 14 if &gt; 30% of </a:t>
                      </a:r>
                      <a:r>
                        <a:rPr lang="en-US" sz="1600" dirty="0" err="1" smtClean="0">
                          <a:latin typeface="Arial" pitchFamily="34" charset="0"/>
                          <a:cs typeface="Arial" pitchFamily="34" charset="0"/>
                        </a:rPr>
                        <a:t>P</a:t>
                      </a:r>
                      <a:r>
                        <a:rPr lang="en-US" sz="1600" baseline="-25000" dirty="0" err="1" smtClean="0">
                          <a:latin typeface="Arial" pitchFamily="34" charset="0"/>
                          <a:cs typeface="Arial" pitchFamily="34" charset="0"/>
                        </a:rPr>
                        <a:t>year</a:t>
                      </a:r>
                      <a:r>
                        <a:rPr lang="en-US" sz="1600" dirty="0" smtClean="0">
                          <a:latin typeface="Arial" pitchFamily="34" charset="0"/>
                          <a:cs typeface="Arial" pitchFamily="34" charset="0"/>
                        </a:rPr>
                        <a:t> falls in summer.</a:t>
                      </a:r>
                      <a:r>
                        <a:rPr lang="en-US" sz="1600" baseline="0" dirty="0" smtClean="0">
                          <a:latin typeface="Arial" pitchFamily="34" charset="0"/>
                          <a:cs typeface="Arial" pitchFamily="34" charset="0"/>
                        </a:rPr>
                        <a:t> </a:t>
                      </a:r>
                    </a:p>
                    <a:p>
                      <a:pPr marL="182880" marR="0" indent="0" algn="just" defTabSz="791230" rtl="0" eaLnBrk="1" fontAlgn="auto" latinLnBrk="0" hangingPunct="1">
                        <a:lnSpc>
                          <a:spcPct val="100000"/>
                        </a:lnSpc>
                        <a:spcBef>
                          <a:spcPts val="600"/>
                        </a:spcBef>
                        <a:spcAft>
                          <a:spcPts val="0"/>
                        </a:spcAft>
                        <a:buClrTx/>
                        <a:buSzTx/>
                        <a:buFontTx/>
                        <a:buNone/>
                        <a:tabLst/>
                        <a:defRPr/>
                      </a:pPr>
                      <a:endParaRPr lang="en-US" sz="1600" dirty="0">
                        <a:latin typeface="Arial" pitchFamily="34" charset="0"/>
                        <a:cs typeface="Arial" pitchFamily="34" charset="0"/>
                      </a:endParaRPr>
                    </a:p>
                  </a:txBody>
                  <a:tcPr marL="95416" marR="95416" marT="34290" marB="34290" anchor="ctr">
                    <a:solidFill>
                      <a:srgbClr val="00CC99"/>
                    </a:solidFill>
                  </a:tcPr>
                </a:tc>
                <a:tc hMerge="1">
                  <a:txBody>
                    <a:bodyPr/>
                    <a:lstStyle/>
                    <a:p>
                      <a:pPr>
                        <a:lnSpc>
                          <a:spcPct val="150000"/>
                        </a:lnSpc>
                      </a:pPr>
                      <a:endParaRPr lang="en-US" sz="2400" dirty="0">
                        <a:latin typeface="Arial" pitchFamily="34" charset="0"/>
                        <a:cs typeface="Arial" pitchFamily="34" charset="0"/>
                      </a:endParaRPr>
                    </a:p>
                  </a:txBody>
                  <a:tcPr anchor="ctr"/>
                </a:tc>
              </a:tr>
            </a:tbl>
          </a:graphicData>
        </a:graphic>
      </p:graphicFrame>
      <p:sp>
        <p:nvSpPr>
          <p:cNvPr id="126" name="TextBox 125"/>
          <p:cNvSpPr txBox="1"/>
          <p:nvPr/>
        </p:nvSpPr>
        <p:spPr>
          <a:xfrm>
            <a:off x="20849199" y="21089005"/>
            <a:ext cx="17064287" cy="523220"/>
          </a:xfrm>
          <a:prstGeom prst="rect">
            <a:avLst/>
          </a:prstGeom>
          <a:solidFill>
            <a:srgbClr val="FF9900"/>
          </a:solidFill>
        </p:spPr>
        <p:txBody>
          <a:bodyPr wrap="none" rtlCol="0">
            <a:spAutoFit/>
          </a:bodyPr>
          <a:lstStyle/>
          <a:p>
            <a:pPr algn="ctr"/>
            <a:r>
              <a:rPr lang="en-US" sz="2800" b="1" dirty="0" smtClean="0">
                <a:solidFill>
                  <a:srgbClr val="3366FF"/>
                </a:solidFill>
                <a:latin typeface="Arial" pitchFamily="34" charset="0"/>
                <a:cs typeface="Arial" pitchFamily="34" charset="0"/>
              </a:rPr>
              <a:t>CMIP3</a:t>
            </a:r>
            <a:r>
              <a:rPr lang="en-US" sz="2800" b="1" dirty="0" smtClean="0">
                <a:latin typeface="Arial" pitchFamily="34" charset="0"/>
                <a:cs typeface="Arial" pitchFamily="34" charset="0"/>
              </a:rPr>
              <a:t> </a:t>
            </a:r>
            <a:r>
              <a:rPr lang="en-US" sz="2800" b="1" dirty="0" err="1" smtClean="0">
                <a:latin typeface="Arial" pitchFamily="34" charset="0"/>
                <a:cs typeface="Arial" pitchFamily="34" charset="0"/>
              </a:rPr>
              <a:t>vs</a:t>
            </a:r>
            <a:r>
              <a:rPr lang="en-US" sz="2800" b="1" dirty="0" smtClean="0">
                <a:latin typeface="Arial" pitchFamily="34" charset="0"/>
                <a:cs typeface="Arial" pitchFamily="34" charset="0"/>
              </a:rPr>
              <a:t> </a:t>
            </a:r>
            <a:r>
              <a:rPr lang="en-US" sz="2800" b="1" dirty="0" smtClean="0">
                <a:solidFill>
                  <a:srgbClr val="C00000"/>
                </a:solidFill>
                <a:latin typeface="Arial" pitchFamily="34" charset="0"/>
                <a:cs typeface="Arial" pitchFamily="34" charset="0"/>
              </a:rPr>
              <a:t>CMIP5</a:t>
            </a:r>
            <a:r>
              <a:rPr lang="en-US" sz="2800" b="1" dirty="0" smtClean="0">
                <a:latin typeface="Arial" pitchFamily="34" charset="0"/>
                <a:cs typeface="Arial" pitchFamily="34" charset="0"/>
              </a:rPr>
              <a:t> Historical (1980-1999) Climate Simulations: Global Performance Metrics by Model </a:t>
            </a:r>
          </a:p>
        </p:txBody>
      </p:sp>
      <p:grpSp>
        <p:nvGrpSpPr>
          <p:cNvPr id="8" name="Group 7"/>
          <p:cNvGrpSpPr/>
          <p:nvPr/>
        </p:nvGrpSpPr>
        <p:grpSpPr>
          <a:xfrm>
            <a:off x="25689338" y="11668127"/>
            <a:ext cx="7076660" cy="3000375"/>
            <a:chOff x="13258800" y="14713133"/>
            <a:chExt cx="6192078" cy="3803467"/>
          </a:xfrm>
        </p:grpSpPr>
        <p:pic>
          <p:nvPicPr>
            <p:cNvPr id="38" name="Picture 37" descr="Kmap_CCSM4.png"/>
            <p:cNvPicPr preferRelativeResize="0">
              <a:picLocks/>
            </p:cNvPicPr>
            <p:nvPr/>
          </p:nvPicPr>
          <p:blipFill>
            <a:blip r:embed="rId9" cstate="print"/>
            <a:srcRect l="8485" t="11683" r="8485" b="26715"/>
            <a:stretch>
              <a:fillRect/>
            </a:stretch>
          </p:blipFill>
          <p:spPr>
            <a:xfrm>
              <a:off x="13258800" y="15080087"/>
              <a:ext cx="6192078" cy="3436513"/>
            </a:xfrm>
            <a:prstGeom prst="rect">
              <a:avLst/>
            </a:prstGeom>
          </p:spPr>
        </p:pic>
        <p:sp>
          <p:nvSpPr>
            <p:cNvPr id="77" name="TextBox 76"/>
            <p:cNvSpPr txBox="1"/>
            <p:nvPr/>
          </p:nvSpPr>
          <p:spPr>
            <a:xfrm>
              <a:off x="13337987" y="14713133"/>
              <a:ext cx="5046093" cy="585236"/>
            </a:xfrm>
            <a:prstGeom prst="rect">
              <a:avLst/>
            </a:prstGeom>
            <a:noFill/>
          </p:spPr>
          <p:txBody>
            <a:bodyPr wrap="none" rtlCol="0">
              <a:spAutoFit/>
            </a:bodyPr>
            <a:lstStyle/>
            <a:p>
              <a:r>
                <a:rPr lang="en-US" b="1" dirty="0">
                  <a:solidFill>
                    <a:srgbClr val="3366FF"/>
                  </a:solidFill>
                  <a:latin typeface="Arial" pitchFamily="34" charset="0"/>
                  <a:cs typeface="Arial" pitchFamily="34" charset="0"/>
                </a:rPr>
                <a:t> </a:t>
              </a:r>
              <a:r>
                <a:rPr lang="en-US" b="1" dirty="0" smtClean="0">
                  <a:solidFill>
                    <a:srgbClr val="3366FF"/>
                  </a:solidFill>
                  <a:latin typeface="Arial" pitchFamily="34" charset="0"/>
                  <a:cs typeface="Arial" pitchFamily="34" charset="0"/>
                </a:rPr>
                <a:t>            </a:t>
              </a:r>
              <a:r>
                <a:rPr lang="en-US" b="1" dirty="0" smtClean="0">
                  <a:latin typeface="Arial" pitchFamily="34" charset="0"/>
                  <a:cs typeface="Arial" pitchFamily="34" charset="0"/>
                </a:rPr>
                <a:t>Model  CCSM4 Vegetation Map</a:t>
              </a:r>
              <a:endParaRPr lang="en-US" b="1" dirty="0">
                <a:latin typeface="Arial" pitchFamily="34" charset="0"/>
                <a:cs typeface="Arial" pitchFamily="34" charset="0"/>
              </a:endParaRPr>
            </a:p>
          </p:txBody>
        </p:sp>
      </p:grpSp>
      <p:sp>
        <p:nvSpPr>
          <p:cNvPr id="320" name="TextBox 319"/>
          <p:cNvSpPr txBox="1"/>
          <p:nvPr/>
        </p:nvSpPr>
        <p:spPr>
          <a:xfrm>
            <a:off x="15152916" y="8154412"/>
            <a:ext cx="28340723" cy="3046988"/>
          </a:xfrm>
          <a:prstGeom prst="rect">
            <a:avLst/>
          </a:prstGeom>
          <a:solidFill>
            <a:srgbClr val="E5F7EF"/>
          </a:solidFill>
        </p:spPr>
        <p:txBody>
          <a:bodyPr wrap="square" rtlCol="0">
            <a:spAutoFit/>
          </a:bodyPr>
          <a:lstStyle/>
          <a:p>
            <a:pPr algn="ctr"/>
            <a:r>
              <a:rPr lang="en-US" sz="2000" b="1" dirty="0" smtClean="0">
                <a:latin typeface="Arial" pitchFamily="34" charset="0"/>
                <a:cs typeface="Arial" pitchFamily="34" charset="0"/>
              </a:rPr>
              <a:t>	</a:t>
            </a:r>
            <a:r>
              <a:rPr lang="en-US" sz="3600" b="1" dirty="0" smtClean="0">
                <a:latin typeface="Arial" pitchFamily="34" charset="0"/>
                <a:cs typeface="Arial" pitchFamily="34" charset="0"/>
              </a:rPr>
              <a:t>      </a:t>
            </a:r>
            <a:r>
              <a:rPr lang="en-US" sz="2800" b="1" dirty="0" smtClean="0">
                <a:latin typeface="Arial" pitchFamily="34" charset="0"/>
                <a:cs typeface="Arial" pitchFamily="34" charset="0"/>
              </a:rPr>
              <a:t>Model Performance Metrics</a:t>
            </a:r>
            <a:r>
              <a:rPr lang="en-US" sz="2800" dirty="0" smtClean="0">
                <a:latin typeface="Arial" panose="020B0604020202020204" pitchFamily="34" charset="0"/>
                <a:cs typeface="Arial" pitchFamily="34" charset="0"/>
              </a:rPr>
              <a:t> </a:t>
            </a:r>
          </a:p>
          <a:p>
            <a:pPr algn="just">
              <a:spcBef>
                <a:spcPts val="1200"/>
              </a:spcBef>
              <a:spcAft>
                <a:spcPts val="0"/>
              </a:spcAft>
            </a:pPr>
            <a:r>
              <a:rPr lang="en-US" sz="2100" dirty="0" smtClean="0">
                <a:latin typeface="Arial" panose="020B0604020202020204" pitchFamily="34" charset="0"/>
                <a:cs typeface="Arial" pitchFamily="34" charset="0"/>
              </a:rPr>
              <a:t>To quantify the degree of agreement between the simulated </a:t>
            </a:r>
            <a:r>
              <a:rPr lang="en-US" sz="2100" dirty="0" err="1" smtClean="0">
                <a:latin typeface="Arial" pitchFamily="34" charset="0"/>
                <a:cs typeface="Arial" pitchFamily="34" charset="0"/>
              </a:rPr>
              <a:t>Koeppen</a:t>
            </a:r>
            <a:r>
              <a:rPr lang="en-US" sz="2100" dirty="0" smtClean="0">
                <a:latin typeface="Arial" pitchFamily="34" charset="0"/>
                <a:cs typeface="Arial" pitchFamily="34" charset="0"/>
              </a:rPr>
              <a:t> vegetation types and those derived from the </a:t>
            </a:r>
            <a:r>
              <a:rPr lang="en-US" sz="2100" b="1" dirty="0" smtClean="0">
                <a:latin typeface="Arial" pitchFamily="34" charset="0"/>
                <a:cs typeface="Arial" pitchFamily="34" charset="0"/>
              </a:rPr>
              <a:t>OBS</a:t>
            </a:r>
            <a:r>
              <a:rPr lang="en-US" sz="2100" dirty="0" smtClean="0">
                <a:latin typeface="Arial" pitchFamily="34" charset="0"/>
                <a:cs typeface="Arial" pitchFamily="34" charset="0"/>
              </a:rPr>
              <a:t>, we define globally aggregated performance metrics </a:t>
            </a:r>
            <a:r>
              <a:rPr lang="en-US" sz="2100" b="1" dirty="0" smtClean="0">
                <a:latin typeface="Arial" pitchFamily="34" charset="0"/>
                <a:cs typeface="Arial" pitchFamily="34" charset="0"/>
              </a:rPr>
              <a:t>VH and VA. </a:t>
            </a:r>
            <a:endParaRPr lang="en-US" sz="2100" dirty="0" smtClean="0">
              <a:latin typeface="Arial" pitchFamily="34" charset="0"/>
              <a:cs typeface="Arial" pitchFamily="34" charset="0"/>
            </a:endParaRPr>
          </a:p>
          <a:p>
            <a:pPr algn="just">
              <a:spcBef>
                <a:spcPts val="1200"/>
              </a:spcBef>
              <a:spcAft>
                <a:spcPts val="0"/>
              </a:spcAft>
            </a:pPr>
            <a:r>
              <a:rPr lang="en-US" sz="2100" b="1" dirty="0" smtClean="0">
                <a:latin typeface="Arial" pitchFamily="34" charset="0"/>
                <a:cs typeface="Arial" pitchFamily="34" charset="0"/>
              </a:rPr>
              <a:t>VH</a:t>
            </a:r>
            <a:r>
              <a:rPr lang="en-US" sz="2100" dirty="0" smtClean="0">
                <a:latin typeface="Arial" pitchFamily="34" charset="0"/>
                <a:cs typeface="Arial" pitchFamily="34" charset="0"/>
              </a:rPr>
              <a:t> measures percentage of a model simulation’s correct one-to-one “hits” of each </a:t>
            </a:r>
            <a:r>
              <a:rPr lang="en-US" sz="2100" b="1" dirty="0" smtClean="0">
                <a:latin typeface="Arial" pitchFamily="34" charset="0"/>
                <a:cs typeface="Arial" pitchFamily="34" charset="0"/>
              </a:rPr>
              <a:t>OBS</a:t>
            </a:r>
            <a:r>
              <a:rPr lang="en-US" sz="2100" dirty="0" smtClean="0">
                <a:latin typeface="Arial" pitchFamily="34" charset="0"/>
                <a:cs typeface="Arial" pitchFamily="34" charset="0"/>
              </a:rPr>
              <a:t> vegetation type, averaged over all 14 types (with a maximum possible value of 100 %). The hits by vegetation type can be expressed graphically in an   </a:t>
            </a:r>
            <a:r>
              <a:rPr lang="en-US" sz="2100" b="1" dirty="0" smtClean="0">
                <a:latin typeface="Arial" pitchFamily="34" charset="0"/>
                <a:cs typeface="Arial" pitchFamily="34" charset="0"/>
              </a:rPr>
              <a:t>x-y</a:t>
            </a:r>
            <a:r>
              <a:rPr lang="en-US" sz="2100" dirty="0" smtClean="0">
                <a:latin typeface="Arial" pitchFamily="34" charset="0"/>
                <a:cs typeface="Arial" pitchFamily="34" charset="0"/>
              </a:rPr>
              <a:t> plot, where the 14 </a:t>
            </a:r>
            <a:r>
              <a:rPr lang="en-US" sz="2100" b="1" dirty="0" smtClean="0">
                <a:latin typeface="Arial" pitchFamily="34" charset="0"/>
                <a:cs typeface="Arial" pitchFamily="34" charset="0"/>
              </a:rPr>
              <a:t>OBS</a:t>
            </a:r>
            <a:r>
              <a:rPr lang="en-US" sz="2100" dirty="0" smtClean="0">
                <a:latin typeface="Arial" pitchFamily="34" charset="0"/>
                <a:cs typeface="Arial" pitchFamily="34" charset="0"/>
              </a:rPr>
              <a:t> vegetation types are arrayed along the </a:t>
            </a:r>
            <a:r>
              <a:rPr lang="en-US" sz="2100" b="1" dirty="0" smtClean="0">
                <a:latin typeface="Arial" pitchFamily="34" charset="0"/>
                <a:cs typeface="Arial" pitchFamily="34" charset="0"/>
              </a:rPr>
              <a:t>x-axis</a:t>
            </a:r>
            <a:r>
              <a:rPr lang="en-US" sz="2100" dirty="0" smtClean="0">
                <a:latin typeface="Arial" pitchFamily="34" charset="0"/>
                <a:cs typeface="Arial" pitchFamily="34" charset="0"/>
              </a:rPr>
              <a:t> and the modeled vegetation types along the </a:t>
            </a:r>
            <a:r>
              <a:rPr lang="en-US" sz="2100" b="1" dirty="0" smtClean="0">
                <a:latin typeface="Arial" pitchFamily="34" charset="0"/>
                <a:cs typeface="Arial" pitchFamily="34" charset="0"/>
              </a:rPr>
              <a:t>y-axis</a:t>
            </a:r>
            <a:r>
              <a:rPr lang="en-US" sz="2100" dirty="0" smtClean="0">
                <a:latin typeface="Arial" pitchFamily="34" charset="0"/>
                <a:cs typeface="Arial" pitchFamily="34" charset="0"/>
              </a:rPr>
              <a:t>. The hits then occur along the diagonal </a:t>
            </a:r>
            <a:r>
              <a:rPr lang="en-US" sz="2100" b="1" dirty="0" smtClean="0">
                <a:latin typeface="Arial" pitchFamily="34" charset="0"/>
                <a:cs typeface="Arial" pitchFamily="34" charset="0"/>
              </a:rPr>
              <a:t>y</a:t>
            </a:r>
            <a:r>
              <a:rPr lang="en-US" sz="2100" dirty="0" smtClean="0">
                <a:latin typeface="Arial" pitchFamily="34" charset="0"/>
                <a:cs typeface="Arial" pitchFamily="34" charset="0"/>
              </a:rPr>
              <a:t> = </a:t>
            </a:r>
            <a:r>
              <a:rPr lang="en-US" sz="2100" b="1" dirty="0" smtClean="0">
                <a:latin typeface="Arial" pitchFamily="34" charset="0"/>
                <a:cs typeface="Arial" pitchFamily="34" charset="0"/>
              </a:rPr>
              <a:t>x</a:t>
            </a:r>
            <a:r>
              <a:rPr lang="en-US" sz="2100" dirty="0" smtClean="0">
                <a:latin typeface="Arial" pitchFamily="34" charset="0"/>
                <a:cs typeface="Arial" pitchFamily="34" charset="0"/>
              </a:rPr>
              <a:t>, and the percentage of hits by vegetation type is indicated by a color scheme where higher aggregated percentages are expressed by “warmer” colors, and lower percentages by “cooler” colors. </a:t>
            </a:r>
            <a:r>
              <a:rPr lang="en-US" sz="2100" dirty="0">
                <a:latin typeface="Arial" pitchFamily="34" charset="0"/>
                <a:cs typeface="Arial" pitchFamily="34" charset="0"/>
              </a:rPr>
              <a:t>T</a:t>
            </a:r>
            <a:r>
              <a:rPr lang="en-US" sz="2100" dirty="0" smtClean="0">
                <a:latin typeface="Arial" pitchFamily="34" charset="0"/>
                <a:cs typeface="Arial" pitchFamily="34" charset="0"/>
              </a:rPr>
              <a:t>he model “misses” then are indicated graphically by grey off-diagonal swaths (see example below).</a:t>
            </a:r>
          </a:p>
          <a:p>
            <a:pPr algn="just">
              <a:spcBef>
                <a:spcPts val="1200"/>
              </a:spcBef>
              <a:spcAft>
                <a:spcPts val="0"/>
              </a:spcAft>
            </a:pPr>
            <a:r>
              <a:rPr lang="en-US" sz="2100" dirty="0" smtClean="0">
                <a:latin typeface="Arial" pitchFamily="34" charset="0"/>
                <a:cs typeface="Arial" pitchFamily="34" charset="0"/>
              </a:rPr>
              <a:t>Metric </a:t>
            </a:r>
            <a:r>
              <a:rPr lang="en-US" sz="2100" b="1" dirty="0" smtClean="0">
                <a:latin typeface="Arial" pitchFamily="34" charset="0"/>
                <a:cs typeface="Arial" pitchFamily="34" charset="0"/>
              </a:rPr>
              <a:t>VA</a:t>
            </a:r>
            <a:r>
              <a:rPr lang="en-US" sz="2100" dirty="0" smtClean="0">
                <a:latin typeface="Arial" pitchFamily="34" charset="0"/>
                <a:cs typeface="Arial" pitchFamily="34" charset="0"/>
              </a:rPr>
              <a:t> measures the aggregate deviations in geographical </a:t>
            </a:r>
            <a:r>
              <a:rPr lang="en-US" sz="2100" i="1" dirty="0" smtClean="0">
                <a:latin typeface="Arial" pitchFamily="34" charset="0"/>
                <a:cs typeface="Arial" pitchFamily="34" charset="0"/>
              </a:rPr>
              <a:t>areas</a:t>
            </a:r>
            <a:r>
              <a:rPr lang="en-US" sz="2100" dirty="0" smtClean="0">
                <a:latin typeface="Arial" pitchFamily="34" charset="0"/>
                <a:cs typeface="Arial" pitchFamily="34" charset="0"/>
              </a:rPr>
              <a:t> of the modeled vegetation types from those of the </a:t>
            </a:r>
            <a:r>
              <a:rPr lang="en-US" sz="2100" b="1" dirty="0" smtClean="0">
                <a:latin typeface="Arial" pitchFamily="34" charset="0"/>
                <a:cs typeface="Arial" pitchFamily="34" charset="0"/>
              </a:rPr>
              <a:t>OBS</a:t>
            </a:r>
            <a:r>
              <a:rPr lang="en-US" sz="2100" dirty="0" smtClean="0">
                <a:latin typeface="Arial" pitchFamily="34" charset="0"/>
                <a:cs typeface="Arial" pitchFamily="34" charset="0"/>
              </a:rPr>
              <a:t>: </a:t>
            </a:r>
            <a:r>
              <a:rPr lang="en-US" sz="2100" b="1" dirty="0" smtClean="0">
                <a:latin typeface="Arial" pitchFamily="34" charset="0"/>
                <a:cs typeface="Arial" pitchFamily="34" charset="0"/>
              </a:rPr>
              <a:t>VA</a:t>
            </a:r>
            <a:r>
              <a:rPr lang="en-US" sz="2100" dirty="0" smtClean="0">
                <a:latin typeface="Arial" pitchFamily="34" charset="0"/>
                <a:cs typeface="Arial" pitchFamily="34" charset="0"/>
              </a:rPr>
              <a:t> = 100 - </a:t>
            </a:r>
            <a:r>
              <a:rPr lang="en-US" sz="2100" dirty="0" smtClean="0">
                <a:latin typeface="Symbol" panose="05050102010706020507" pitchFamily="18" charset="2"/>
                <a:cs typeface="Arial" pitchFamily="34" charset="0"/>
              </a:rPr>
              <a:t>S</a:t>
            </a:r>
            <a:r>
              <a:rPr lang="en-US" sz="2100" baseline="-25000" dirty="0" smtClean="0">
                <a:latin typeface="Arial" pitchFamily="34" charset="0"/>
                <a:cs typeface="Arial" pitchFamily="34" charset="0"/>
              </a:rPr>
              <a:t>i = 1,14 </a:t>
            </a:r>
            <a:r>
              <a:rPr lang="en-US" sz="2100" dirty="0" smtClean="0">
                <a:latin typeface="Arial" pitchFamily="34" charset="0"/>
                <a:cs typeface="Arial" pitchFamily="34" charset="0"/>
              </a:rPr>
              <a:t> |</a:t>
            </a:r>
            <a:r>
              <a:rPr lang="en-US" sz="2100" dirty="0" smtClean="0">
                <a:latin typeface="Symbol" panose="05050102010706020507" pitchFamily="18" charset="2"/>
                <a:cs typeface="Arial" pitchFamily="34" charset="0"/>
              </a:rPr>
              <a:t>d</a:t>
            </a:r>
            <a:r>
              <a:rPr lang="en-US" sz="2100" dirty="0" smtClean="0">
                <a:latin typeface="Arial" pitchFamily="34" charset="0"/>
                <a:cs typeface="Arial" pitchFamily="34" charset="0"/>
              </a:rPr>
              <a:t> v</a:t>
            </a:r>
            <a:r>
              <a:rPr lang="en-US" sz="2100" baseline="-25000" dirty="0" smtClean="0">
                <a:latin typeface="Arial" pitchFamily="34" charset="0"/>
                <a:cs typeface="Arial" pitchFamily="34" charset="0"/>
              </a:rPr>
              <a:t>i</a:t>
            </a:r>
            <a:r>
              <a:rPr lang="en-US" sz="2100" dirty="0" smtClean="0">
                <a:latin typeface="Arial" pitchFamily="34" charset="0"/>
                <a:cs typeface="Arial" pitchFamily="34" charset="0"/>
              </a:rPr>
              <a:t>| , where | </a:t>
            </a:r>
            <a:r>
              <a:rPr lang="en-US" sz="2100" dirty="0" smtClean="0">
                <a:latin typeface="Symbol" panose="05050102010706020507" pitchFamily="18" charset="2"/>
                <a:cs typeface="Arial" pitchFamily="34" charset="0"/>
              </a:rPr>
              <a:t>d</a:t>
            </a:r>
            <a:r>
              <a:rPr lang="en-US" sz="2100" dirty="0" smtClean="0">
                <a:latin typeface="Arial" pitchFamily="34" charset="0"/>
                <a:cs typeface="Arial" pitchFamily="34" charset="0"/>
              </a:rPr>
              <a:t>v</a:t>
            </a:r>
            <a:r>
              <a:rPr lang="en-US" sz="2100" baseline="-25000" dirty="0" smtClean="0">
                <a:latin typeface="Arial" pitchFamily="34" charset="0"/>
                <a:cs typeface="Arial" pitchFamily="34" charset="0"/>
              </a:rPr>
              <a:t>i </a:t>
            </a:r>
            <a:r>
              <a:rPr lang="en-US" sz="2100" dirty="0" smtClean="0">
                <a:latin typeface="Arial" pitchFamily="34" charset="0"/>
                <a:cs typeface="Arial" pitchFamily="34" charset="0"/>
              </a:rPr>
              <a:t>| is the absolute deviation in percentage area</a:t>
            </a:r>
            <a:r>
              <a:rPr lang="en-US" sz="2100" dirty="0">
                <a:latin typeface="Arial" pitchFamily="34" charset="0"/>
                <a:cs typeface="Arial" pitchFamily="34" charset="0"/>
              </a:rPr>
              <a:t> </a:t>
            </a:r>
            <a:r>
              <a:rPr lang="en-US" sz="2100" dirty="0" smtClean="0">
                <a:latin typeface="Arial" pitchFamily="34" charset="0"/>
                <a:cs typeface="Arial" pitchFamily="34" charset="0"/>
              </a:rPr>
              <a:t>of modeled vegetation type </a:t>
            </a:r>
            <a:r>
              <a:rPr lang="en-US" sz="2100" dirty="0" err="1" smtClean="0">
                <a:latin typeface="Arial" pitchFamily="34" charset="0"/>
                <a:cs typeface="Arial" pitchFamily="34" charset="0"/>
              </a:rPr>
              <a:t>i</a:t>
            </a:r>
            <a:r>
              <a:rPr lang="en-US" sz="2100" dirty="0" smtClean="0">
                <a:latin typeface="Arial" pitchFamily="34" charset="0"/>
                <a:cs typeface="Arial" pitchFamily="34" charset="0"/>
              </a:rPr>
              <a:t> from that of the same </a:t>
            </a:r>
            <a:r>
              <a:rPr lang="en-US" sz="2100" b="1" dirty="0" smtClean="0">
                <a:latin typeface="Arial" pitchFamily="34" charset="0"/>
                <a:cs typeface="Arial" pitchFamily="34" charset="0"/>
              </a:rPr>
              <a:t>OBS</a:t>
            </a:r>
            <a:r>
              <a:rPr lang="en-US" sz="2100" dirty="0" smtClean="0">
                <a:latin typeface="Arial" pitchFamily="34" charset="0"/>
                <a:cs typeface="Arial" pitchFamily="34" charset="0"/>
              </a:rPr>
              <a:t> type. In the Model CCSM4 example (rightmost panel, immediately below) these deviations are equivalent to the gaps between the </a:t>
            </a:r>
            <a:r>
              <a:rPr lang="en-US" sz="2100" b="1" baseline="30000" dirty="0" smtClean="0">
                <a:solidFill>
                  <a:srgbClr val="FF0000"/>
                </a:solidFill>
                <a:latin typeface="Arial" pitchFamily="34" charset="0"/>
                <a:cs typeface="Arial" pitchFamily="34" charset="0"/>
              </a:rPr>
              <a:t>___ </a:t>
            </a:r>
            <a:r>
              <a:rPr lang="en-US" sz="2100" b="1" dirty="0" smtClean="0">
                <a:latin typeface="Arial" pitchFamily="34" charset="0"/>
                <a:cs typeface="Arial" pitchFamily="34" charset="0"/>
              </a:rPr>
              <a:t>MODEL  </a:t>
            </a:r>
            <a:r>
              <a:rPr lang="en-US" sz="2100" dirty="0" smtClean="0">
                <a:latin typeface="Arial" pitchFamily="34" charset="0"/>
                <a:cs typeface="Arial" pitchFamily="34" charset="0"/>
              </a:rPr>
              <a:t>and </a:t>
            </a:r>
            <a:r>
              <a:rPr lang="en-US" sz="2100" baseline="30000" dirty="0" smtClean="0">
                <a:latin typeface="Arial" pitchFamily="34" charset="0"/>
                <a:cs typeface="Arial" pitchFamily="34" charset="0"/>
              </a:rPr>
              <a:t>___ </a:t>
            </a:r>
            <a:r>
              <a:rPr lang="en-US" sz="2100" b="1" dirty="0" smtClean="0">
                <a:latin typeface="Arial" pitchFamily="34" charset="0"/>
                <a:cs typeface="Arial" pitchFamily="34" charset="0"/>
              </a:rPr>
              <a:t>OBS </a:t>
            </a:r>
            <a:r>
              <a:rPr lang="en-US" sz="2100" dirty="0" smtClean="0">
                <a:latin typeface="Arial" pitchFamily="34" charset="0"/>
                <a:cs typeface="Arial" pitchFamily="34" charset="0"/>
              </a:rPr>
              <a:t>lines for each vegetation type.</a:t>
            </a:r>
          </a:p>
        </p:txBody>
      </p:sp>
      <p:sp>
        <p:nvSpPr>
          <p:cNvPr id="307" name="TextBox 306"/>
          <p:cNvSpPr txBox="1"/>
          <p:nvPr/>
        </p:nvSpPr>
        <p:spPr>
          <a:xfrm>
            <a:off x="39014400" y="14287500"/>
            <a:ext cx="1135760" cy="369332"/>
          </a:xfrm>
          <a:prstGeom prst="rect">
            <a:avLst/>
          </a:prstGeom>
          <a:noFill/>
        </p:spPr>
        <p:txBody>
          <a:bodyPr wrap="none" rtlCol="0">
            <a:spAutoFit/>
          </a:bodyPr>
          <a:lstStyle/>
          <a:p>
            <a:r>
              <a:rPr lang="en-US" sz="1800" b="1" dirty="0" smtClean="0">
                <a:solidFill>
                  <a:srgbClr val="3366FF"/>
                </a:solidFill>
                <a:latin typeface="Arial" pitchFamily="34" charset="0"/>
                <a:cs typeface="Arial" pitchFamily="34" charset="0"/>
              </a:rPr>
              <a:t>VA</a:t>
            </a:r>
            <a:r>
              <a:rPr lang="en-US" sz="1800" dirty="0" smtClean="0">
                <a:solidFill>
                  <a:srgbClr val="3366FF"/>
                </a:solidFill>
                <a:latin typeface="Arial" pitchFamily="34" charset="0"/>
                <a:cs typeface="Arial" pitchFamily="34" charset="0"/>
              </a:rPr>
              <a:t> = 84  </a:t>
            </a:r>
            <a:endParaRPr lang="en-US" sz="1800" dirty="0">
              <a:solidFill>
                <a:srgbClr val="3366FF"/>
              </a:solidFill>
              <a:latin typeface="Arial" pitchFamily="34" charset="0"/>
              <a:cs typeface="Arial" pitchFamily="34" charset="0"/>
            </a:endParaRPr>
          </a:p>
        </p:txBody>
      </p:sp>
      <p:sp>
        <p:nvSpPr>
          <p:cNvPr id="87" name="TextBox 86"/>
          <p:cNvSpPr txBox="1"/>
          <p:nvPr/>
        </p:nvSpPr>
        <p:spPr>
          <a:xfrm>
            <a:off x="16613890" y="12158008"/>
            <a:ext cx="8913110" cy="1938992"/>
          </a:xfrm>
          <a:prstGeom prst="rect">
            <a:avLst/>
          </a:prstGeom>
          <a:solidFill>
            <a:srgbClr val="E5F7EF"/>
          </a:solidFill>
        </p:spPr>
        <p:txBody>
          <a:bodyPr wrap="square" rtlCol="0">
            <a:spAutoFit/>
          </a:bodyPr>
          <a:lstStyle/>
          <a:p>
            <a:pPr>
              <a:lnSpc>
                <a:spcPts val="3600"/>
              </a:lnSpc>
            </a:pPr>
            <a:r>
              <a:rPr lang="en-US" sz="2100" b="1" dirty="0" smtClean="0">
                <a:latin typeface="Arial "/>
              </a:rPr>
              <a:t>An Example: The Model CCSM4 Historical Climate Simulation    </a:t>
            </a:r>
            <a:r>
              <a:rPr lang="en-US" sz="2100" b="1" dirty="0" smtClean="0">
                <a:latin typeface="Arial "/>
                <a:sym typeface="Wingdings" pitchFamily="2" charset="2"/>
              </a:rPr>
              <a:t></a:t>
            </a:r>
            <a:endParaRPr lang="en-US" sz="2100" b="1" dirty="0" smtClean="0">
              <a:latin typeface="Arial "/>
            </a:endParaRPr>
          </a:p>
          <a:p>
            <a:pPr algn="just">
              <a:lnSpc>
                <a:spcPts val="3600"/>
              </a:lnSpc>
            </a:pPr>
            <a:r>
              <a:rPr lang="en-US" sz="2000" dirty="0" smtClean="0">
                <a:latin typeface="Arial "/>
              </a:rPr>
              <a:t>The map of 14 vegetation types derived from the CCSM4 historical climate simulation (near-right figure) illustrates the similarities and differences with respect to the OBS vegetation map above. </a:t>
            </a:r>
            <a:endParaRPr lang="en-US" sz="2000" dirty="0">
              <a:latin typeface="Arial "/>
            </a:endParaRPr>
          </a:p>
        </p:txBody>
      </p:sp>
      <p:sp>
        <p:nvSpPr>
          <p:cNvPr id="89" name="TextBox 88"/>
          <p:cNvSpPr txBox="1"/>
          <p:nvPr/>
        </p:nvSpPr>
        <p:spPr>
          <a:xfrm>
            <a:off x="31242001" y="16531947"/>
            <a:ext cx="6187915" cy="3508653"/>
          </a:xfrm>
          <a:prstGeom prst="rect">
            <a:avLst/>
          </a:prstGeom>
          <a:solidFill>
            <a:srgbClr val="E5F7EF"/>
          </a:solidFill>
        </p:spPr>
        <p:txBody>
          <a:bodyPr wrap="square" rtlCol="0">
            <a:spAutoFit/>
          </a:bodyPr>
          <a:lstStyle/>
          <a:p>
            <a:r>
              <a:rPr lang="en-US" sz="2100" b="1" dirty="0" smtClean="0">
                <a:solidFill>
                  <a:srgbClr val="3366FF"/>
                </a:solidFill>
                <a:latin typeface="Arial "/>
              </a:rPr>
              <a:t>CMIP3</a:t>
            </a:r>
            <a:r>
              <a:rPr lang="en-US" sz="2100" b="1" dirty="0" smtClean="0">
                <a:latin typeface="Arial "/>
              </a:rPr>
              <a:t> </a:t>
            </a:r>
            <a:r>
              <a:rPr lang="en-US" sz="2100" b="1" dirty="0" err="1" smtClean="0">
                <a:latin typeface="Arial "/>
              </a:rPr>
              <a:t>vs</a:t>
            </a:r>
            <a:r>
              <a:rPr lang="en-US" sz="2100" b="1" dirty="0" smtClean="0">
                <a:latin typeface="Arial "/>
              </a:rPr>
              <a:t> </a:t>
            </a:r>
            <a:r>
              <a:rPr lang="en-US" sz="2100" b="1" dirty="0" smtClean="0">
                <a:solidFill>
                  <a:srgbClr val="C00000"/>
                </a:solidFill>
                <a:latin typeface="Arial "/>
              </a:rPr>
              <a:t>CMIP5</a:t>
            </a:r>
            <a:r>
              <a:rPr lang="en-US" sz="2100" b="1" dirty="0" smtClean="0">
                <a:latin typeface="Arial "/>
              </a:rPr>
              <a:t> Collective Performance  </a:t>
            </a:r>
            <a:r>
              <a:rPr lang="en-US" sz="2100" b="1" dirty="0" smtClean="0">
                <a:latin typeface="Arial "/>
                <a:sym typeface="Wingdings" pitchFamily="2" charset="2"/>
              </a:rPr>
              <a:t></a:t>
            </a:r>
            <a:endParaRPr lang="en-US" sz="2100" b="1" dirty="0" smtClean="0">
              <a:latin typeface="Arial "/>
            </a:endParaRPr>
          </a:p>
          <a:p>
            <a:endParaRPr lang="en-US" sz="2100" dirty="0" smtClean="0">
              <a:latin typeface="Arial "/>
            </a:endParaRPr>
          </a:p>
          <a:p>
            <a:pPr algn="just"/>
            <a:r>
              <a:rPr lang="en-US" sz="2000" dirty="0" smtClean="0">
                <a:latin typeface="Arial "/>
              </a:rPr>
              <a:t>Here, the </a:t>
            </a:r>
            <a:r>
              <a:rPr lang="en-US" sz="2000" i="1" dirty="0" smtClean="0">
                <a:latin typeface="Arial "/>
              </a:rPr>
              <a:t>collective</a:t>
            </a:r>
            <a:r>
              <a:rPr lang="en-US" sz="2000" dirty="0" smtClean="0">
                <a:latin typeface="Arial "/>
              </a:rPr>
              <a:t> percentage “hits” by vegetation type for the CMIP3 versus CMIP5 models is shown. Overall, the </a:t>
            </a:r>
            <a:r>
              <a:rPr lang="en-US" sz="2000" dirty="0" smtClean="0">
                <a:solidFill>
                  <a:srgbClr val="C00000"/>
                </a:solidFill>
                <a:latin typeface="Arial "/>
              </a:rPr>
              <a:t>CMIP5</a:t>
            </a:r>
            <a:r>
              <a:rPr lang="en-US" sz="2000" dirty="0" smtClean="0">
                <a:latin typeface="Arial "/>
              </a:rPr>
              <a:t> models display an incrementally higher level of performance in simulating </a:t>
            </a:r>
            <a:r>
              <a:rPr lang="en-US" sz="2000" b="1" dirty="0" smtClean="0">
                <a:latin typeface="Arial "/>
              </a:rPr>
              <a:t>T &amp; P</a:t>
            </a:r>
            <a:r>
              <a:rPr lang="en-US" sz="2000" dirty="0" smtClean="0">
                <a:latin typeface="Arial "/>
              </a:rPr>
              <a:t> than do the </a:t>
            </a:r>
            <a:r>
              <a:rPr lang="en-US" sz="2000" dirty="0" smtClean="0">
                <a:solidFill>
                  <a:srgbClr val="3366FF"/>
                </a:solidFill>
                <a:latin typeface="Arial "/>
              </a:rPr>
              <a:t>CMIP3</a:t>
            </a:r>
            <a:r>
              <a:rPr lang="en-US" sz="2000" dirty="0" smtClean="0">
                <a:latin typeface="Arial "/>
              </a:rPr>
              <a:t> models, especially for temperate vegetation types 4-9. Furthermore, some individual </a:t>
            </a:r>
            <a:r>
              <a:rPr lang="en-US" sz="2000" dirty="0" smtClean="0">
                <a:solidFill>
                  <a:srgbClr val="C00000"/>
                </a:solidFill>
                <a:latin typeface="Arial "/>
              </a:rPr>
              <a:t>CMIP5</a:t>
            </a:r>
            <a:r>
              <a:rPr lang="en-US" sz="2000" dirty="0" smtClean="0">
                <a:latin typeface="Arial "/>
              </a:rPr>
              <a:t> models perform substantially better than their </a:t>
            </a:r>
            <a:r>
              <a:rPr lang="en-US" sz="2000" dirty="0" smtClean="0">
                <a:solidFill>
                  <a:srgbClr val="3366FF"/>
                </a:solidFill>
                <a:latin typeface="Arial "/>
              </a:rPr>
              <a:t>CMIP3</a:t>
            </a:r>
            <a:r>
              <a:rPr lang="en-US" sz="2000" dirty="0" smtClean="0">
                <a:latin typeface="Arial "/>
              </a:rPr>
              <a:t> antecedents (s</a:t>
            </a:r>
            <a:r>
              <a:rPr lang="en-US" sz="2000" i="1" dirty="0" smtClean="0">
                <a:latin typeface="Arial "/>
              </a:rPr>
              <a:t>ee the tabulation of </a:t>
            </a:r>
            <a:r>
              <a:rPr lang="en-US" sz="2000" i="1" dirty="0">
                <a:latin typeface="Arial "/>
              </a:rPr>
              <a:t>V</a:t>
            </a:r>
            <a:r>
              <a:rPr lang="en-US" sz="2000" b="1" i="1" dirty="0" smtClean="0">
                <a:latin typeface="Arial "/>
              </a:rPr>
              <a:t>H</a:t>
            </a:r>
            <a:r>
              <a:rPr lang="en-US" sz="2000" i="1" dirty="0" smtClean="0">
                <a:latin typeface="Arial "/>
              </a:rPr>
              <a:t> and </a:t>
            </a:r>
            <a:r>
              <a:rPr lang="en-US" sz="2000" b="1" i="1" dirty="0" smtClean="0">
                <a:latin typeface="Arial "/>
              </a:rPr>
              <a:t>VA</a:t>
            </a:r>
            <a:r>
              <a:rPr lang="en-US" sz="2000" i="1" dirty="0" smtClean="0">
                <a:latin typeface="Arial "/>
              </a:rPr>
              <a:t> by individual model below)</a:t>
            </a:r>
            <a:r>
              <a:rPr lang="en-US" sz="2000" dirty="0" smtClean="0">
                <a:latin typeface="Arial "/>
              </a:rPr>
              <a:t>.  </a:t>
            </a:r>
            <a:endParaRPr lang="en-US" sz="2000" dirty="0">
              <a:latin typeface="Arial "/>
            </a:endParaRPr>
          </a:p>
        </p:txBody>
      </p:sp>
      <p:grpSp>
        <p:nvGrpSpPr>
          <p:cNvPr id="41" name="Group 40"/>
          <p:cNvGrpSpPr/>
          <p:nvPr/>
        </p:nvGrpSpPr>
        <p:grpSpPr>
          <a:xfrm>
            <a:off x="36808285" y="16135351"/>
            <a:ext cx="6756823" cy="4191558"/>
            <a:chOff x="36808283" y="21387544"/>
            <a:chExt cx="6756823" cy="5588744"/>
          </a:xfrm>
        </p:grpSpPr>
        <p:grpSp>
          <p:nvGrpSpPr>
            <p:cNvPr id="21" name="Group 20"/>
            <p:cNvGrpSpPr/>
            <p:nvPr/>
          </p:nvGrpSpPr>
          <p:grpSpPr>
            <a:xfrm>
              <a:off x="36808283" y="21387544"/>
              <a:ext cx="6756823" cy="5588744"/>
              <a:chOff x="32263981" y="21920944"/>
              <a:chExt cx="5912219" cy="5588744"/>
            </a:xfrm>
          </p:grpSpPr>
          <p:pic>
            <p:nvPicPr>
              <p:cNvPr id="7" name="Picture 6"/>
              <p:cNvPicPr>
                <a:picLocks noChangeAspect="1"/>
              </p:cNvPicPr>
              <p:nvPr/>
            </p:nvPicPr>
            <p:blipFill rotWithShape="1">
              <a:blip r:embed="rId10">
                <a:extLst>
                  <a:ext uri="{28A0092B-C50C-407E-A947-70E740481C1C}">
                    <a14:useLocalDpi xmlns:a14="http://schemas.microsoft.com/office/drawing/2010/main" val="0"/>
                  </a:ext>
                </a:extLst>
              </a:blip>
              <a:srcRect l="2396" t="2005" r="50648" b="63235"/>
              <a:stretch/>
            </p:blipFill>
            <p:spPr>
              <a:xfrm>
                <a:off x="33146499" y="22437031"/>
                <a:ext cx="5029701" cy="4842570"/>
              </a:xfrm>
              <a:prstGeom prst="rect">
                <a:avLst/>
              </a:prstGeom>
            </p:spPr>
          </p:pic>
          <p:sp>
            <p:nvSpPr>
              <p:cNvPr id="73" name="TextBox 72"/>
              <p:cNvSpPr txBox="1"/>
              <p:nvPr/>
            </p:nvSpPr>
            <p:spPr>
              <a:xfrm>
                <a:off x="33439030" y="21920944"/>
                <a:ext cx="4422428" cy="615553"/>
              </a:xfrm>
              <a:prstGeom prst="rect">
                <a:avLst/>
              </a:prstGeom>
              <a:noFill/>
            </p:spPr>
            <p:txBody>
              <a:bodyPr wrap="none" rtlCol="0">
                <a:spAutoFit/>
              </a:bodyPr>
              <a:lstStyle/>
              <a:p>
                <a:r>
                  <a:rPr lang="en-US" b="1" dirty="0">
                    <a:solidFill>
                      <a:srgbClr val="3366FF"/>
                    </a:solidFill>
                    <a:latin typeface="Arial" pitchFamily="34" charset="0"/>
                    <a:cs typeface="Arial" pitchFamily="34" charset="0"/>
                  </a:rPr>
                  <a:t> </a:t>
                </a:r>
                <a:r>
                  <a:rPr lang="en-US" b="1" dirty="0" smtClean="0">
                    <a:solidFill>
                      <a:srgbClr val="3366FF"/>
                    </a:solidFill>
                    <a:latin typeface="Arial" pitchFamily="34" charset="0"/>
                    <a:cs typeface="Arial" pitchFamily="34" charset="0"/>
                  </a:rPr>
                  <a:t> </a:t>
                </a:r>
                <a:r>
                  <a:rPr lang="en-US" b="1" dirty="0" smtClean="0">
                    <a:latin typeface="Arial" pitchFamily="34" charset="0"/>
                    <a:cs typeface="Arial" pitchFamily="34" charset="0"/>
                  </a:rPr>
                  <a:t>Average</a:t>
                </a:r>
                <a:r>
                  <a:rPr lang="en-US" b="1" dirty="0" smtClean="0">
                    <a:solidFill>
                      <a:srgbClr val="3366FF"/>
                    </a:solidFill>
                    <a:latin typeface="Arial" pitchFamily="34" charset="0"/>
                    <a:cs typeface="Arial" pitchFamily="34" charset="0"/>
                  </a:rPr>
                  <a:t> CMIP3</a:t>
                </a:r>
                <a:r>
                  <a:rPr lang="en-US" b="1" dirty="0" smtClean="0">
                    <a:solidFill>
                      <a:srgbClr val="C00000"/>
                    </a:solidFill>
                    <a:latin typeface="Arial" pitchFamily="34" charset="0"/>
                    <a:cs typeface="Arial" pitchFamily="34" charset="0"/>
                  </a:rPr>
                  <a:t> </a:t>
                </a:r>
                <a:r>
                  <a:rPr lang="en-US" b="1" dirty="0" err="1" smtClean="0">
                    <a:latin typeface="Arial" pitchFamily="34" charset="0"/>
                    <a:cs typeface="Arial" pitchFamily="34" charset="0"/>
                  </a:rPr>
                  <a:t>vs</a:t>
                </a:r>
                <a:r>
                  <a:rPr lang="en-US" b="1" dirty="0" smtClean="0">
                    <a:solidFill>
                      <a:srgbClr val="C00000"/>
                    </a:solidFill>
                    <a:latin typeface="Arial" pitchFamily="34" charset="0"/>
                    <a:cs typeface="Arial" pitchFamily="34" charset="0"/>
                  </a:rPr>
                  <a:t> CMIP5 </a:t>
                </a:r>
                <a:r>
                  <a:rPr lang="en-US" b="1" dirty="0" smtClean="0">
                    <a:latin typeface="Arial" pitchFamily="34" charset="0"/>
                    <a:cs typeface="Arial" pitchFamily="34" charset="0"/>
                  </a:rPr>
                  <a:t>%</a:t>
                </a:r>
                <a:r>
                  <a:rPr lang="en-US" b="1" dirty="0" smtClean="0">
                    <a:solidFill>
                      <a:srgbClr val="C00000"/>
                    </a:solidFill>
                    <a:latin typeface="Arial" pitchFamily="34" charset="0"/>
                    <a:cs typeface="Arial" pitchFamily="34" charset="0"/>
                  </a:rPr>
                  <a:t> </a:t>
                </a:r>
                <a:r>
                  <a:rPr lang="en-US" b="1" dirty="0" smtClean="0">
                    <a:latin typeface="Arial" pitchFamily="34" charset="0"/>
                    <a:cs typeface="Arial" pitchFamily="34" charset="0"/>
                  </a:rPr>
                  <a:t>Hits</a:t>
                </a:r>
                <a:endParaRPr lang="en-US" b="1" dirty="0">
                  <a:latin typeface="Arial" pitchFamily="34" charset="0"/>
                  <a:cs typeface="Arial" pitchFamily="34" charset="0"/>
                </a:endParaRPr>
              </a:p>
            </p:txBody>
          </p:sp>
          <p:sp>
            <p:nvSpPr>
              <p:cNvPr id="74" name="TextBox 73"/>
              <p:cNvSpPr txBox="1"/>
              <p:nvPr/>
            </p:nvSpPr>
            <p:spPr>
              <a:xfrm>
                <a:off x="34747200" y="26894135"/>
                <a:ext cx="1881709" cy="615553"/>
              </a:xfrm>
              <a:prstGeom prst="rect">
                <a:avLst/>
              </a:prstGeom>
              <a:noFill/>
            </p:spPr>
            <p:txBody>
              <a:bodyPr wrap="none" rtlCol="0">
                <a:spAutoFit/>
              </a:bodyPr>
              <a:lstStyle/>
              <a:p>
                <a:r>
                  <a:rPr lang="en-US" b="1" dirty="0">
                    <a:latin typeface="Arial" pitchFamily="34" charset="0"/>
                    <a:cs typeface="Arial" pitchFamily="34" charset="0"/>
                  </a:rPr>
                  <a:t> </a:t>
                </a:r>
                <a:r>
                  <a:rPr lang="en-US" sz="1800" b="1" dirty="0" smtClean="0">
                    <a:latin typeface="Arial" pitchFamily="34" charset="0"/>
                    <a:cs typeface="Arial" pitchFamily="34" charset="0"/>
                  </a:rPr>
                  <a:t>Vegetation Types</a:t>
                </a:r>
                <a:endParaRPr lang="en-US" sz="1800" b="1" dirty="0">
                  <a:latin typeface="Arial" pitchFamily="34" charset="0"/>
                  <a:cs typeface="Arial" pitchFamily="34" charset="0"/>
                </a:endParaRPr>
              </a:p>
            </p:txBody>
          </p:sp>
          <p:sp>
            <p:nvSpPr>
              <p:cNvPr id="75" name="TextBox 74"/>
              <p:cNvSpPr txBox="1"/>
              <p:nvPr/>
            </p:nvSpPr>
            <p:spPr>
              <a:xfrm>
                <a:off x="32263981" y="24917400"/>
                <a:ext cx="1930352" cy="615553"/>
              </a:xfrm>
              <a:prstGeom prst="rect">
                <a:avLst/>
              </a:prstGeom>
              <a:noFill/>
              <a:scene3d>
                <a:camera prst="orthographicFront">
                  <a:rot lat="0" lon="0" rev="5400000"/>
                </a:camera>
                <a:lightRig rig="threePt" dir="t"/>
              </a:scene3d>
            </p:spPr>
            <p:txBody>
              <a:bodyPr wrap="none" rtlCol="0">
                <a:spAutoFit/>
              </a:bodyPr>
              <a:lstStyle/>
              <a:p>
                <a:r>
                  <a:rPr lang="en-US" b="1" dirty="0">
                    <a:solidFill>
                      <a:srgbClr val="3366FF"/>
                    </a:solidFill>
                    <a:latin typeface="Arial" pitchFamily="34" charset="0"/>
                    <a:cs typeface="Arial" pitchFamily="34" charset="0"/>
                  </a:rPr>
                  <a:t> </a:t>
                </a:r>
                <a:r>
                  <a:rPr lang="en-US" sz="1800" b="1" dirty="0" smtClean="0">
                    <a:latin typeface="Arial" pitchFamily="34" charset="0"/>
                    <a:cs typeface="Arial" pitchFamily="34" charset="0"/>
                  </a:rPr>
                  <a:t>% Vegetation Hits</a:t>
                </a:r>
                <a:endParaRPr lang="en-US" sz="1800" b="1" dirty="0">
                  <a:latin typeface="Arial" pitchFamily="34" charset="0"/>
                  <a:cs typeface="Arial" pitchFamily="34" charset="0"/>
                </a:endParaRPr>
              </a:p>
            </p:txBody>
          </p:sp>
        </p:grpSp>
        <p:sp>
          <p:nvSpPr>
            <p:cNvPr id="2" name="TextBox 1"/>
            <p:cNvSpPr txBox="1"/>
            <p:nvPr/>
          </p:nvSpPr>
          <p:spPr>
            <a:xfrm>
              <a:off x="40005000" y="25450800"/>
              <a:ext cx="1725152" cy="615553"/>
            </a:xfrm>
            <a:prstGeom prst="rect">
              <a:avLst/>
            </a:prstGeom>
            <a:noFill/>
          </p:spPr>
          <p:txBody>
            <a:bodyPr wrap="none" rtlCol="0">
              <a:spAutoFit/>
            </a:bodyPr>
            <a:lstStyle/>
            <a:p>
              <a:r>
                <a:rPr lang="en-US" dirty="0" smtClean="0">
                  <a:solidFill>
                    <a:srgbClr val="C00000"/>
                  </a:solidFill>
                  <a:latin typeface="Arial" pitchFamily="34" charset="0"/>
                  <a:cs typeface="Arial" pitchFamily="34" charset="0"/>
                </a:rPr>
                <a:t>CMIP5 ___</a:t>
              </a:r>
              <a:endParaRPr lang="en-US" dirty="0">
                <a:solidFill>
                  <a:srgbClr val="C00000"/>
                </a:solidFill>
                <a:latin typeface="Arial" pitchFamily="34" charset="0"/>
                <a:cs typeface="Arial" pitchFamily="34" charset="0"/>
              </a:endParaRPr>
            </a:p>
          </p:txBody>
        </p:sp>
        <p:sp>
          <p:nvSpPr>
            <p:cNvPr id="86" name="TextBox 85"/>
            <p:cNvSpPr txBox="1"/>
            <p:nvPr/>
          </p:nvSpPr>
          <p:spPr>
            <a:xfrm>
              <a:off x="39803848" y="22631401"/>
              <a:ext cx="1725152" cy="615553"/>
            </a:xfrm>
            <a:prstGeom prst="rect">
              <a:avLst/>
            </a:prstGeom>
            <a:noFill/>
          </p:spPr>
          <p:txBody>
            <a:bodyPr wrap="none" rtlCol="0">
              <a:spAutoFit/>
            </a:bodyPr>
            <a:lstStyle/>
            <a:p>
              <a:r>
                <a:rPr lang="en-US" dirty="0" smtClean="0">
                  <a:solidFill>
                    <a:srgbClr val="3366FF"/>
                  </a:solidFill>
                  <a:latin typeface="Arial" pitchFamily="34" charset="0"/>
                  <a:cs typeface="Arial" pitchFamily="34" charset="0"/>
                </a:rPr>
                <a:t>CMIP3 ___</a:t>
              </a:r>
              <a:endParaRPr lang="en-US" dirty="0">
                <a:solidFill>
                  <a:srgbClr val="3366FF"/>
                </a:solidFill>
                <a:latin typeface="Arial" pitchFamily="34" charset="0"/>
                <a:cs typeface="Arial" pitchFamily="34" charset="0"/>
              </a:endParaRPr>
            </a:p>
          </p:txBody>
        </p:sp>
      </p:grpSp>
      <p:sp>
        <p:nvSpPr>
          <p:cNvPr id="30" name="TextBox 29"/>
          <p:cNvSpPr txBox="1"/>
          <p:nvPr/>
        </p:nvSpPr>
        <p:spPr>
          <a:xfrm>
            <a:off x="14904720" y="14702203"/>
            <a:ext cx="16184880" cy="6986528"/>
          </a:xfrm>
          <a:prstGeom prst="rect">
            <a:avLst/>
          </a:prstGeom>
          <a:noFill/>
        </p:spPr>
        <p:txBody>
          <a:bodyPr wrap="square" rtlCol="0">
            <a:spAutoFit/>
          </a:bodyPr>
          <a:lstStyle/>
          <a:p>
            <a:pPr algn="ctr"/>
            <a:r>
              <a:rPr lang="en-US" b="1" dirty="0" smtClean="0">
                <a:latin typeface="Arial" panose="020B0604020202020204" pitchFamily="34" charset="0"/>
                <a:cs typeface="Arial" panose="020B0604020202020204" pitchFamily="34" charset="0"/>
              </a:rPr>
              <a:t>An Example of Regional Error Deconstruction: CCSM4’s  Problematical Simulation of T &amp; P  near Mexico</a:t>
            </a:r>
          </a:p>
          <a:p>
            <a:endParaRPr lang="en-US" b="1"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	</a:t>
            </a:r>
          </a:p>
          <a:p>
            <a:endParaRPr lang="en-US" sz="2000" b="1" dirty="0">
              <a:latin typeface="Arial" panose="020B0604020202020204" pitchFamily="34" charset="0"/>
              <a:cs typeface="Arial" panose="020B0604020202020204" pitchFamily="34" charset="0"/>
            </a:endParaRPr>
          </a:p>
          <a:p>
            <a:endParaRPr lang="en-US" sz="2000" b="1" dirty="0" smtClean="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smtClean="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smtClean="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smtClean="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smtClean="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smtClean="0">
              <a:latin typeface="Arial" panose="020B0604020202020204" pitchFamily="34" charset="0"/>
              <a:cs typeface="Arial" panose="020B0604020202020204" pitchFamily="34" charset="0"/>
            </a:endParaRPr>
          </a:p>
          <a:p>
            <a:endParaRPr lang="en-US" sz="2000" b="1" dirty="0" smtClean="0">
              <a:latin typeface="Arial" panose="020B0604020202020204" pitchFamily="34" charset="0"/>
              <a:cs typeface="Arial" panose="020B0604020202020204" pitchFamily="34" charset="0"/>
            </a:endParaRPr>
          </a:p>
          <a:p>
            <a:endParaRPr lang="en-US" sz="2000" b="1" dirty="0" smtClean="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smtClean="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smtClean="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p:txBody>
      </p:sp>
      <p:grpSp>
        <p:nvGrpSpPr>
          <p:cNvPr id="34" name="Group 33"/>
          <p:cNvGrpSpPr/>
          <p:nvPr/>
        </p:nvGrpSpPr>
        <p:grpSpPr>
          <a:xfrm>
            <a:off x="33192723" y="12649202"/>
            <a:ext cx="4978871" cy="3477186"/>
            <a:chOff x="27584400" y="17209529"/>
            <a:chExt cx="4149059" cy="4636248"/>
          </a:xfrm>
        </p:grpSpPr>
        <p:grpSp>
          <p:nvGrpSpPr>
            <p:cNvPr id="29" name="Group 28"/>
            <p:cNvGrpSpPr/>
            <p:nvPr/>
          </p:nvGrpSpPr>
          <p:grpSpPr>
            <a:xfrm>
              <a:off x="27584400" y="17209529"/>
              <a:ext cx="4149059" cy="4636248"/>
              <a:chOff x="27101682" y="17209529"/>
              <a:chExt cx="4356512" cy="4636248"/>
            </a:xfrm>
          </p:grpSpPr>
          <p:sp>
            <p:nvSpPr>
              <p:cNvPr id="3" name="TextBox 2"/>
              <p:cNvSpPr txBox="1"/>
              <p:nvPr/>
            </p:nvSpPr>
            <p:spPr>
              <a:xfrm>
                <a:off x="27347694" y="21195268"/>
                <a:ext cx="273793" cy="492443"/>
              </a:xfrm>
              <a:prstGeom prst="rect">
                <a:avLst/>
              </a:prstGeom>
              <a:noFill/>
            </p:spPr>
            <p:txBody>
              <a:bodyPr wrap="none" rtlCol="0">
                <a:spAutoFit/>
              </a:bodyPr>
              <a:lstStyle/>
              <a:p>
                <a:r>
                  <a:rPr lang="en-US" sz="1800" dirty="0" smtClean="0">
                    <a:latin typeface="Arial" pitchFamily="34" charset="0"/>
                    <a:cs typeface="Arial" pitchFamily="34" charset="0"/>
                  </a:rPr>
                  <a:t>1</a:t>
                </a:r>
                <a:endParaRPr lang="en-US" sz="1800" dirty="0">
                  <a:latin typeface="Arial" pitchFamily="34" charset="0"/>
                  <a:cs typeface="Arial" pitchFamily="34" charset="0"/>
                </a:endParaRPr>
              </a:p>
            </p:txBody>
          </p:sp>
          <p:grpSp>
            <p:nvGrpSpPr>
              <p:cNvPr id="11" name="Group 10"/>
              <p:cNvGrpSpPr/>
              <p:nvPr/>
            </p:nvGrpSpPr>
            <p:grpSpPr>
              <a:xfrm>
                <a:off x="27101682" y="17209529"/>
                <a:ext cx="4356512" cy="4636248"/>
                <a:chOff x="27101682" y="17209529"/>
                <a:chExt cx="4356512" cy="4636248"/>
              </a:xfrm>
            </p:grpSpPr>
            <p:sp>
              <p:nvSpPr>
                <p:cNvPr id="88" name="TextBox 87"/>
                <p:cNvSpPr txBox="1"/>
                <p:nvPr/>
              </p:nvSpPr>
              <p:spPr>
                <a:xfrm>
                  <a:off x="30267454" y="21259800"/>
                  <a:ext cx="386003" cy="492443"/>
                </a:xfrm>
                <a:prstGeom prst="rect">
                  <a:avLst/>
                </a:prstGeom>
                <a:noFill/>
              </p:spPr>
              <p:txBody>
                <a:bodyPr wrap="none" rtlCol="0">
                  <a:spAutoFit/>
                </a:bodyPr>
                <a:lstStyle/>
                <a:p>
                  <a:r>
                    <a:rPr lang="en-US" sz="1800" dirty="0" smtClean="0">
                      <a:latin typeface="Arial" pitchFamily="34" charset="0"/>
                      <a:cs typeface="Arial" pitchFamily="34" charset="0"/>
                    </a:rPr>
                    <a:t>14</a:t>
                  </a:r>
                  <a:endParaRPr lang="en-US" sz="1800" dirty="0">
                    <a:latin typeface="Arial" pitchFamily="34" charset="0"/>
                    <a:cs typeface="Arial" pitchFamily="34" charset="0"/>
                  </a:endParaRPr>
                </a:p>
              </p:txBody>
            </p:sp>
            <p:grpSp>
              <p:nvGrpSpPr>
                <p:cNvPr id="4" name="Group 3"/>
                <p:cNvGrpSpPr/>
                <p:nvPr/>
              </p:nvGrpSpPr>
              <p:grpSpPr>
                <a:xfrm>
                  <a:off x="27101682" y="17209529"/>
                  <a:ext cx="4356512" cy="4636248"/>
                  <a:chOff x="27101682" y="17209529"/>
                  <a:chExt cx="4356512" cy="4636248"/>
                </a:xfrm>
              </p:grpSpPr>
              <p:grpSp>
                <p:nvGrpSpPr>
                  <p:cNvPr id="27" name="Group 26"/>
                  <p:cNvGrpSpPr/>
                  <p:nvPr/>
                </p:nvGrpSpPr>
                <p:grpSpPr>
                  <a:xfrm>
                    <a:off x="27128349" y="17209529"/>
                    <a:ext cx="4329845" cy="4636248"/>
                    <a:chOff x="26899749" y="17598988"/>
                    <a:chExt cx="4329845" cy="4396999"/>
                  </a:xfrm>
                </p:grpSpPr>
                <p:grpSp>
                  <p:nvGrpSpPr>
                    <p:cNvPr id="22" name="Group 21"/>
                    <p:cNvGrpSpPr/>
                    <p:nvPr/>
                  </p:nvGrpSpPr>
                  <p:grpSpPr>
                    <a:xfrm>
                      <a:off x="27015231" y="17598988"/>
                      <a:ext cx="4214363" cy="4396999"/>
                      <a:chOff x="27167631" y="17598988"/>
                      <a:chExt cx="4214363" cy="4396999"/>
                    </a:xfrm>
                  </p:grpSpPr>
                  <p:grpSp>
                    <p:nvGrpSpPr>
                      <p:cNvPr id="16" name="Group 15"/>
                      <p:cNvGrpSpPr/>
                      <p:nvPr/>
                    </p:nvGrpSpPr>
                    <p:grpSpPr>
                      <a:xfrm>
                        <a:off x="27167631" y="17598988"/>
                        <a:ext cx="4214363" cy="3889412"/>
                        <a:chOff x="27114479" y="17598988"/>
                        <a:chExt cx="4214363" cy="3889412"/>
                      </a:xfrm>
                    </p:grpSpPr>
                    <p:grpSp>
                      <p:nvGrpSpPr>
                        <p:cNvPr id="14" name="Group 13"/>
                        <p:cNvGrpSpPr/>
                        <p:nvPr/>
                      </p:nvGrpSpPr>
                      <p:grpSpPr>
                        <a:xfrm>
                          <a:off x="27114479" y="17598988"/>
                          <a:ext cx="3611207" cy="3889412"/>
                          <a:chOff x="27114479" y="17598988"/>
                          <a:chExt cx="3611207" cy="3889412"/>
                        </a:xfrm>
                      </p:grpSpPr>
                      <p:pic>
                        <p:nvPicPr>
                          <p:cNvPr id="48" name="Picture 47"/>
                          <p:cNvPicPr>
                            <a:picLocks noChangeAspect="1"/>
                          </p:cNvPicPr>
                          <p:nvPr/>
                        </p:nvPicPr>
                        <p:blipFill rotWithShape="1">
                          <a:blip r:embed="rId11">
                            <a:extLst>
                              <a:ext uri="{28A0092B-C50C-407E-A947-70E740481C1C}">
                                <a14:useLocalDpi xmlns:a14="http://schemas.microsoft.com/office/drawing/2010/main" val="0"/>
                              </a:ext>
                            </a:extLst>
                          </a:blip>
                          <a:srcRect l="48737" t="1657" r="39166" b="79292"/>
                          <a:stretch/>
                        </p:blipFill>
                        <p:spPr>
                          <a:xfrm>
                            <a:off x="27346544" y="18059400"/>
                            <a:ext cx="3057256" cy="3429000"/>
                          </a:xfrm>
                          <a:prstGeom prst="rect">
                            <a:avLst/>
                          </a:prstGeom>
                        </p:spPr>
                      </p:pic>
                      <p:grpSp>
                        <p:nvGrpSpPr>
                          <p:cNvPr id="13" name="Group 12"/>
                          <p:cNvGrpSpPr/>
                          <p:nvPr/>
                        </p:nvGrpSpPr>
                        <p:grpSpPr>
                          <a:xfrm>
                            <a:off x="27114479" y="17598988"/>
                            <a:ext cx="3611207" cy="3526961"/>
                            <a:chOff x="27114479" y="17598988"/>
                            <a:chExt cx="3611207" cy="3526961"/>
                          </a:xfrm>
                        </p:grpSpPr>
                        <p:sp>
                          <p:nvSpPr>
                            <p:cNvPr id="50" name="TextBox 49"/>
                            <p:cNvSpPr txBox="1"/>
                            <p:nvPr/>
                          </p:nvSpPr>
                          <p:spPr>
                            <a:xfrm>
                              <a:off x="27114479" y="17598988"/>
                              <a:ext cx="3484969" cy="583788"/>
                            </a:xfrm>
                            <a:prstGeom prst="rect">
                              <a:avLst/>
                            </a:prstGeom>
                            <a:noFill/>
                          </p:spPr>
                          <p:txBody>
                            <a:bodyPr wrap="none" rtlCol="0">
                              <a:spAutoFit/>
                            </a:bodyPr>
                            <a:lstStyle/>
                            <a:p>
                              <a:r>
                                <a:rPr lang="en-US" b="1" dirty="0" smtClean="0">
                                  <a:latin typeface="Arial" pitchFamily="34" charset="0"/>
                                  <a:cs typeface="Arial" pitchFamily="34" charset="0"/>
                                </a:rPr>
                                <a:t>CCSM4 Veg Hits &amp; Misses</a:t>
                              </a:r>
                              <a:endParaRPr lang="en-US" b="1" dirty="0">
                                <a:latin typeface="Arial" pitchFamily="34" charset="0"/>
                                <a:cs typeface="Arial" pitchFamily="34" charset="0"/>
                              </a:endParaRPr>
                            </a:p>
                          </p:txBody>
                        </p:sp>
                        <p:pic>
                          <p:nvPicPr>
                            <p:cNvPr id="12" name="Picture 11"/>
                            <p:cNvPicPr>
                              <a:picLocks noChangeAspect="1"/>
                            </p:cNvPicPr>
                            <p:nvPr/>
                          </p:nvPicPr>
                          <p:blipFill rotWithShape="1">
                            <a:blip r:embed="rId12">
                              <a:extLst>
                                <a:ext uri="{28A0092B-C50C-407E-A947-70E740481C1C}">
                                  <a14:useLocalDpi xmlns:a14="http://schemas.microsoft.com/office/drawing/2010/main" val="0"/>
                                </a:ext>
                              </a:extLst>
                            </a:blip>
                            <a:srcRect l="96807" t="-191" r="1358" b="50191"/>
                            <a:stretch/>
                          </p:blipFill>
                          <p:spPr>
                            <a:xfrm>
                              <a:off x="30403800" y="18627391"/>
                              <a:ext cx="321886" cy="2498558"/>
                            </a:xfrm>
                            <a:prstGeom prst="rect">
                              <a:avLst/>
                            </a:prstGeom>
                          </p:spPr>
                        </p:pic>
                      </p:grpSp>
                    </p:grpSp>
                    <p:sp>
                      <p:nvSpPr>
                        <p:cNvPr id="15" name="TextBox 14"/>
                        <p:cNvSpPr txBox="1"/>
                        <p:nvPr/>
                      </p:nvSpPr>
                      <p:spPr>
                        <a:xfrm>
                          <a:off x="30725686" y="18516600"/>
                          <a:ext cx="421069" cy="428111"/>
                        </a:xfrm>
                        <a:prstGeom prst="rect">
                          <a:avLst/>
                        </a:prstGeom>
                        <a:noFill/>
                      </p:spPr>
                      <p:txBody>
                        <a:bodyPr wrap="none" rtlCol="0">
                          <a:spAutoFit/>
                        </a:bodyPr>
                        <a:lstStyle/>
                        <a:p>
                          <a:r>
                            <a:rPr lang="en-US" sz="1600" dirty="0" smtClean="0">
                              <a:latin typeface="Arial" pitchFamily="34" charset="0"/>
                              <a:cs typeface="Arial" pitchFamily="34" charset="0"/>
                            </a:rPr>
                            <a:t>0%</a:t>
                          </a:r>
                          <a:endParaRPr lang="en-US" sz="1600" dirty="0">
                            <a:latin typeface="Arial" pitchFamily="34" charset="0"/>
                            <a:cs typeface="Arial" pitchFamily="34" charset="0"/>
                          </a:endParaRPr>
                        </a:p>
                      </p:txBody>
                    </p:sp>
                    <p:sp>
                      <p:nvSpPr>
                        <p:cNvPr id="59" name="TextBox 58"/>
                        <p:cNvSpPr txBox="1"/>
                        <p:nvPr/>
                      </p:nvSpPr>
                      <p:spPr>
                        <a:xfrm>
                          <a:off x="30708600" y="20692646"/>
                          <a:ext cx="620242" cy="428111"/>
                        </a:xfrm>
                        <a:prstGeom prst="rect">
                          <a:avLst/>
                        </a:prstGeom>
                        <a:noFill/>
                      </p:spPr>
                      <p:txBody>
                        <a:bodyPr wrap="none" rtlCol="0">
                          <a:spAutoFit/>
                        </a:bodyPr>
                        <a:lstStyle/>
                        <a:p>
                          <a:r>
                            <a:rPr lang="en-US" sz="1600" dirty="0" smtClean="0">
                              <a:latin typeface="Arial" pitchFamily="34" charset="0"/>
                              <a:cs typeface="Arial" pitchFamily="34" charset="0"/>
                            </a:rPr>
                            <a:t>100%</a:t>
                          </a:r>
                          <a:endParaRPr lang="en-US" sz="1600" dirty="0">
                            <a:latin typeface="Arial" pitchFamily="34" charset="0"/>
                            <a:cs typeface="Arial" pitchFamily="34" charset="0"/>
                          </a:endParaRPr>
                        </a:p>
                      </p:txBody>
                    </p:sp>
                  </p:grpSp>
                  <p:sp>
                    <p:nvSpPr>
                      <p:cNvPr id="79" name="TextBox 78"/>
                      <p:cNvSpPr txBox="1"/>
                      <p:nvPr/>
                    </p:nvSpPr>
                    <p:spPr>
                      <a:xfrm>
                        <a:off x="27785574" y="21412199"/>
                        <a:ext cx="2137043" cy="583788"/>
                      </a:xfrm>
                      <a:prstGeom prst="rect">
                        <a:avLst/>
                      </a:prstGeom>
                      <a:noFill/>
                    </p:spPr>
                    <p:txBody>
                      <a:bodyPr wrap="none" rtlCol="0">
                        <a:spAutoFit/>
                      </a:bodyPr>
                      <a:lstStyle/>
                      <a:p>
                        <a:r>
                          <a:rPr lang="en-US" b="1" dirty="0">
                            <a:latin typeface="Arial" pitchFamily="34" charset="0"/>
                            <a:cs typeface="Arial" pitchFamily="34" charset="0"/>
                          </a:rPr>
                          <a:t> </a:t>
                        </a:r>
                        <a:r>
                          <a:rPr lang="en-US" sz="1600" b="1" dirty="0" smtClean="0">
                            <a:latin typeface="Arial" pitchFamily="34" charset="0"/>
                            <a:cs typeface="Arial" pitchFamily="34" charset="0"/>
                          </a:rPr>
                          <a:t>OBS Vegetation Types</a:t>
                        </a:r>
                        <a:endParaRPr lang="en-US" sz="1600" b="1" dirty="0">
                          <a:latin typeface="Arial" pitchFamily="34" charset="0"/>
                          <a:cs typeface="Arial" pitchFamily="34" charset="0"/>
                        </a:endParaRPr>
                      </a:p>
                    </p:txBody>
                  </p:sp>
                </p:grpSp>
                <p:sp>
                  <p:nvSpPr>
                    <p:cNvPr id="84" name="TextBox 83"/>
                    <p:cNvSpPr txBox="1"/>
                    <p:nvPr/>
                  </p:nvSpPr>
                  <p:spPr>
                    <a:xfrm>
                      <a:off x="26899749" y="18375752"/>
                      <a:ext cx="377026" cy="3125700"/>
                    </a:xfrm>
                    <a:prstGeom prst="rect">
                      <a:avLst/>
                    </a:prstGeom>
                    <a:noFill/>
                  </p:spPr>
                  <p:txBody>
                    <a:bodyPr vert="vert270" wrap="none" rtlCol="0" anchor="b" anchorCtr="0">
                      <a:spAutoFit/>
                    </a:bodyPr>
                    <a:lstStyle/>
                    <a:p>
                      <a:r>
                        <a:rPr lang="en-US" sz="1600" b="1" dirty="0">
                          <a:latin typeface="Arial" pitchFamily="34" charset="0"/>
                          <a:cs typeface="Arial" pitchFamily="34" charset="0"/>
                        </a:rPr>
                        <a:t> </a:t>
                      </a:r>
                      <a:r>
                        <a:rPr lang="en-US" sz="1600" b="1" dirty="0" smtClean="0">
                          <a:latin typeface="Arial" pitchFamily="34" charset="0"/>
                          <a:cs typeface="Arial" pitchFamily="34" charset="0"/>
                        </a:rPr>
                        <a:t>Model Vegetation Types</a:t>
                      </a:r>
                      <a:endParaRPr lang="en-US" sz="1600" b="1" dirty="0">
                        <a:latin typeface="Arial" pitchFamily="34" charset="0"/>
                        <a:cs typeface="Arial" pitchFamily="34" charset="0"/>
                      </a:endParaRPr>
                    </a:p>
                  </p:txBody>
                </p:sp>
              </p:grpSp>
              <p:sp>
                <p:nvSpPr>
                  <p:cNvPr id="90" name="TextBox 89"/>
                  <p:cNvSpPr txBox="1"/>
                  <p:nvPr/>
                </p:nvSpPr>
                <p:spPr>
                  <a:xfrm>
                    <a:off x="27101682" y="17658848"/>
                    <a:ext cx="403957" cy="465084"/>
                  </a:xfrm>
                  <a:prstGeom prst="rect">
                    <a:avLst/>
                  </a:prstGeom>
                  <a:noFill/>
                </p:spPr>
                <p:txBody>
                  <a:bodyPr vert="vert270" wrap="none" rtlCol="0">
                    <a:spAutoFit/>
                  </a:bodyPr>
                  <a:lstStyle/>
                  <a:p>
                    <a:r>
                      <a:rPr lang="en-US" sz="1800" dirty="0" smtClean="0">
                        <a:latin typeface="Arial" pitchFamily="34" charset="0"/>
                        <a:cs typeface="Arial" pitchFamily="34" charset="0"/>
                      </a:rPr>
                      <a:t>14</a:t>
                    </a:r>
                    <a:endParaRPr lang="en-US" sz="1800" dirty="0">
                      <a:latin typeface="Arial" pitchFamily="34" charset="0"/>
                      <a:cs typeface="Arial" pitchFamily="34" charset="0"/>
                    </a:endParaRPr>
                  </a:p>
                </p:txBody>
              </p:sp>
            </p:grpSp>
          </p:grpSp>
        </p:grpSp>
        <p:sp>
          <p:nvSpPr>
            <p:cNvPr id="49" name="TextBox 48"/>
            <p:cNvSpPr txBox="1"/>
            <p:nvPr/>
          </p:nvSpPr>
          <p:spPr>
            <a:xfrm>
              <a:off x="28284480" y="18680666"/>
              <a:ext cx="960733" cy="492443"/>
            </a:xfrm>
            <a:prstGeom prst="rect">
              <a:avLst/>
            </a:prstGeom>
            <a:noFill/>
          </p:spPr>
          <p:txBody>
            <a:bodyPr wrap="none" rtlCol="0">
              <a:spAutoFit/>
            </a:bodyPr>
            <a:lstStyle/>
            <a:p>
              <a:r>
                <a:rPr lang="en-US" sz="1800" b="1" dirty="0" smtClean="0">
                  <a:latin typeface="Arial" pitchFamily="34" charset="0"/>
                  <a:cs typeface="Arial" pitchFamily="34" charset="0"/>
                </a:rPr>
                <a:t>VH = 67  </a:t>
              </a:r>
              <a:endParaRPr lang="en-US" sz="1800" b="1" dirty="0">
                <a:latin typeface="Arial" pitchFamily="34" charset="0"/>
                <a:cs typeface="Arial" pitchFamily="34" charset="0"/>
              </a:endParaRPr>
            </a:p>
          </p:txBody>
        </p:sp>
      </p:grpSp>
      <p:grpSp>
        <p:nvGrpSpPr>
          <p:cNvPr id="35" name="Group 34"/>
          <p:cNvGrpSpPr/>
          <p:nvPr/>
        </p:nvGrpSpPr>
        <p:grpSpPr>
          <a:xfrm>
            <a:off x="38424176" y="12649200"/>
            <a:ext cx="4324025" cy="3446592"/>
            <a:chOff x="32020141" y="17224509"/>
            <a:chExt cx="3603354" cy="4595457"/>
          </a:xfrm>
        </p:grpSpPr>
        <p:grpSp>
          <p:nvGrpSpPr>
            <p:cNvPr id="26" name="Group 25"/>
            <p:cNvGrpSpPr/>
            <p:nvPr/>
          </p:nvGrpSpPr>
          <p:grpSpPr>
            <a:xfrm>
              <a:off x="32020141" y="17224509"/>
              <a:ext cx="3603354" cy="4595457"/>
              <a:chOff x="32433652" y="17609279"/>
              <a:chExt cx="3783521" cy="4357761"/>
            </a:xfrm>
          </p:grpSpPr>
          <p:grpSp>
            <p:nvGrpSpPr>
              <p:cNvPr id="23" name="Group 22"/>
              <p:cNvGrpSpPr/>
              <p:nvPr/>
            </p:nvGrpSpPr>
            <p:grpSpPr>
              <a:xfrm>
                <a:off x="32711334" y="17609279"/>
                <a:ext cx="3505839" cy="4357761"/>
                <a:chOff x="32711334" y="17609279"/>
                <a:chExt cx="3505839" cy="4357761"/>
              </a:xfrm>
            </p:grpSpPr>
            <p:grpSp>
              <p:nvGrpSpPr>
                <p:cNvPr id="10" name="Group 9"/>
                <p:cNvGrpSpPr/>
                <p:nvPr/>
              </p:nvGrpSpPr>
              <p:grpSpPr>
                <a:xfrm>
                  <a:off x="32711334" y="17609279"/>
                  <a:ext cx="3505839" cy="3955321"/>
                  <a:chOff x="32711334" y="17609279"/>
                  <a:chExt cx="3505839" cy="3955321"/>
                </a:xfrm>
              </p:grpSpPr>
              <p:pic>
                <p:nvPicPr>
                  <p:cNvPr id="312" name="Picture 311" descr="areapcnt_CCSM4_vs_OBS.png"/>
                  <p:cNvPicPr>
                    <a:picLocks/>
                  </p:cNvPicPr>
                  <p:nvPr/>
                </p:nvPicPr>
                <p:blipFill rotWithShape="1">
                  <a:blip r:embed="rId13" cstate="print"/>
                  <a:srcRect l="2771" t="4323" r="15379" b="3986"/>
                  <a:stretch/>
                </p:blipFill>
                <p:spPr>
                  <a:xfrm>
                    <a:off x="32946974" y="18059400"/>
                    <a:ext cx="3095625" cy="3505200"/>
                  </a:xfrm>
                  <a:prstGeom prst="rect">
                    <a:avLst/>
                  </a:prstGeom>
                </p:spPr>
              </p:pic>
              <p:grpSp>
                <p:nvGrpSpPr>
                  <p:cNvPr id="9" name="Group 8"/>
                  <p:cNvGrpSpPr/>
                  <p:nvPr/>
                </p:nvGrpSpPr>
                <p:grpSpPr>
                  <a:xfrm>
                    <a:off x="32711334" y="17609279"/>
                    <a:ext cx="3505839" cy="1645464"/>
                    <a:chOff x="32711334" y="17609279"/>
                    <a:chExt cx="3505839" cy="1645464"/>
                  </a:xfrm>
                </p:grpSpPr>
                <p:pic>
                  <p:nvPicPr>
                    <p:cNvPr id="229" name="Picture 228" descr="areapcnt_BCC_CM1_vs_OBS.png"/>
                    <p:cNvPicPr preferRelativeResize="0">
                      <a:picLocks/>
                    </p:cNvPicPr>
                    <p:nvPr/>
                  </p:nvPicPr>
                  <p:blipFill>
                    <a:blip r:embed="rId14" cstate="print"/>
                    <a:srcRect l="83636" t="11729" r="242" b="79222"/>
                    <a:stretch>
                      <a:fillRect/>
                    </a:stretch>
                  </p:blipFill>
                  <p:spPr>
                    <a:xfrm>
                      <a:off x="33844229" y="18329832"/>
                      <a:ext cx="1520190" cy="924911"/>
                    </a:xfrm>
                    <a:prstGeom prst="rect">
                      <a:avLst/>
                    </a:prstGeom>
                    <a:ln>
                      <a:noFill/>
                    </a:ln>
                  </p:spPr>
                </p:pic>
                <p:sp>
                  <p:nvSpPr>
                    <p:cNvPr id="51" name="TextBox 50"/>
                    <p:cNvSpPr txBox="1"/>
                    <p:nvPr/>
                  </p:nvSpPr>
                  <p:spPr>
                    <a:xfrm>
                      <a:off x="32711334" y="17609279"/>
                      <a:ext cx="3505839" cy="583714"/>
                    </a:xfrm>
                    <a:prstGeom prst="rect">
                      <a:avLst/>
                    </a:prstGeom>
                    <a:noFill/>
                  </p:spPr>
                  <p:txBody>
                    <a:bodyPr wrap="none" rtlCol="0">
                      <a:spAutoFit/>
                    </a:bodyPr>
                    <a:lstStyle/>
                    <a:p>
                      <a:r>
                        <a:rPr lang="en-US" b="1" dirty="0" smtClean="0">
                          <a:latin typeface="Arial" pitchFamily="34" charset="0"/>
                          <a:cs typeface="Arial" pitchFamily="34" charset="0"/>
                        </a:rPr>
                        <a:t>CCSM4 </a:t>
                      </a:r>
                      <a:r>
                        <a:rPr lang="en-US" b="1" dirty="0" err="1" smtClean="0">
                          <a:latin typeface="Arial" pitchFamily="34" charset="0"/>
                          <a:cs typeface="Arial" pitchFamily="34" charset="0"/>
                        </a:rPr>
                        <a:t>vs</a:t>
                      </a:r>
                      <a:r>
                        <a:rPr lang="en-US" b="1" dirty="0" smtClean="0">
                          <a:latin typeface="Arial" pitchFamily="34" charset="0"/>
                          <a:cs typeface="Arial" pitchFamily="34" charset="0"/>
                        </a:rPr>
                        <a:t> OBS Veg Areas</a:t>
                      </a:r>
                      <a:endParaRPr lang="en-US" b="1" dirty="0">
                        <a:latin typeface="Arial" pitchFamily="34" charset="0"/>
                        <a:cs typeface="Arial" pitchFamily="34" charset="0"/>
                      </a:endParaRPr>
                    </a:p>
                  </p:txBody>
                </p:sp>
              </p:grpSp>
            </p:grpSp>
            <p:sp>
              <p:nvSpPr>
                <p:cNvPr id="80" name="TextBox 79"/>
                <p:cNvSpPr txBox="1"/>
                <p:nvPr/>
              </p:nvSpPr>
              <p:spPr>
                <a:xfrm>
                  <a:off x="33519835" y="21500068"/>
                  <a:ext cx="1807369" cy="466972"/>
                </a:xfrm>
                <a:prstGeom prst="rect">
                  <a:avLst/>
                </a:prstGeom>
                <a:noFill/>
              </p:spPr>
              <p:txBody>
                <a:bodyPr wrap="none" rtlCol="0">
                  <a:spAutoFit/>
                </a:bodyPr>
                <a:lstStyle/>
                <a:p>
                  <a:r>
                    <a:rPr lang="en-US" sz="1800" b="1" dirty="0" smtClean="0">
                      <a:latin typeface="Arial" pitchFamily="34" charset="0"/>
                      <a:cs typeface="Arial" pitchFamily="34" charset="0"/>
                    </a:rPr>
                    <a:t>Vegetation Types</a:t>
                  </a:r>
                  <a:endParaRPr lang="en-US" sz="1800" b="1" dirty="0">
                    <a:latin typeface="Arial" pitchFamily="34" charset="0"/>
                    <a:cs typeface="Arial" pitchFamily="34" charset="0"/>
                  </a:endParaRPr>
                </a:p>
              </p:txBody>
            </p:sp>
          </p:grpSp>
          <p:sp>
            <p:nvSpPr>
              <p:cNvPr id="85" name="TextBox 84"/>
              <p:cNvSpPr txBox="1"/>
              <p:nvPr/>
            </p:nvSpPr>
            <p:spPr>
              <a:xfrm>
                <a:off x="32433652" y="18260676"/>
                <a:ext cx="484748" cy="3094010"/>
              </a:xfrm>
              <a:prstGeom prst="rect">
                <a:avLst/>
              </a:prstGeom>
              <a:noFill/>
            </p:spPr>
            <p:txBody>
              <a:bodyPr vert="vert270" wrap="none" rtlCol="0" anchor="b" anchorCtr="0">
                <a:spAutoFit/>
              </a:bodyPr>
              <a:lstStyle/>
              <a:p>
                <a:r>
                  <a:rPr lang="en-US" b="1" dirty="0">
                    <a:latin typeface="Arial" pitchFamily="34" charset="0"/>
                    <a:cs typeface="Arial" pitchFamily="34" charset="0"/>
                  </a:rPr>
                  <a:t> </a:t>
                </a:r>
                <a:r>
                  <a:rPr lang="en-US" sz="1800" b="1" dirty="0" smtClean="0">
                    <a:latin typeface="Arial" pitchFamily="34" charset="0"/>
                    <a:cs typeface="Arial" pitchFamily="34" charset="0"/>
                  </a:rPr>
                  <a:t>% of Total Land Area</a:t>
                </a:r>
                <a:endParaRPr lang="en-US" sz="1800" b="1" dirty="0">
                  <a:latin typeface="Arial" pitchFamily="34" charset="0"/>
                  <a:cs typeface="Arial" pitchFamily="34" charset="0"/>
                </a:endParaRPr>
              </a:p>
            </p:txBody>
          </p:sp>
        </p:grpSp>
        <p:sp>
          <p:nvSpPr>
            <p:cNvPr id="93" name="TextBox 92"/>
            <p:cNvSpPr txBox="1"/>
            <p:nvPr/>
          </p:nvSpPr>
          <p:spPr>
            <a:xfrm>
              <a:off x="33594320" y="19442668"/>
              <a:ext cx="885873" cy="492443"/>
            </a:xfrm>
            <a:prstGeom prst="rect">
              <a:avLst/>
            </a:prstGeom>
            <a:noFill/>
          </p:spPr>
          <p:txBody>
            <a:bodyPr wrap="none" rtlCol="0">
              <a:spAutoFit/>
            </a:bodyPr>
            <a:lstStyle/>
            <a:p>
              <a:r>
                <a:rPr lang="en-US" sz="1800" b="1" dirty="0" smtClean="0">
                  <a:latin typeface="Arial" pitchFamily="34" charset="0"/>
                  <a:cs typeface="Arial" pitchFamily="34" charset="0"/>
                </a:rPr>
                <a:t>VA = 84 </a:t>
              </a:r>
              <a:endParaRPr lang="en-US" sz="1800" b="1" dirty="0">
                <a:latin typeface="Arial" pitchFamily="34" charset="0"/>
                <a:cs typeface="Arial" pitchFamily="34" charset="0"/>
              </a:endParaRPr>
            </a:p>
          </p:txBody>
        </p:sp>
      </p:grpSp>
      <p:sp>
        <p:nvSpPr>
          <p:cNvPr id="37" name="TextBox 36"/>
          <p:cNvSpPr txBox="1"/>
          <p:nvPr/>
        </p:nvSpPr>
        <p:spPr>
          <a:xfrm>
            <a:off x="33184904" y="11430000"/>
            <a:ext cx="9850966" cy="1015663"/>
          </a:xfrm>
          <a:prstGeom prst="rect">
            <a:avLst/>
          </a:prstGeom>
          <a:solidFill>
            <a:schemeClr val="accent5">
              <a:lumMod val="40000"/>
              <a:lumOff val="60000"/>
            </a:schemeClr>
          </a:solidFill>
        </p:spPr>
        <p:txBody>
          <a:bodyPr wrap="none" rtlCol="0">
            <a:spAutoFit/>
          </a:bodyPr>
          <a:lstStyle/>
          <a:p>
            <a:pPr algn="just"/>
            <a:r>
              <a:rPr lang="en-US" sz="2000" dirty="0">
                <a:latin typeface="Arial "/>
              </a:rPr>
              <a:t>The plot of CCSM4 vegetation “hits and misses” relative to that of the OBS and the </a:t>
            </a:r>
            <a:endParaRPr lang="en-US" sz="2000" dirty="0" smtClean="0">
              <a:latin typeface="Arial "/>
            </a:endParaRPr>
          </a:p>
          <a:p>
            <a:pPr algn="just"/>
            <a:r>
              <a:rPr lang="en-US" sz="2000" dirty="0" smtClean="0">
                <a:latin typeface="Arial "/>
              </a:rPr>
              <a:t>aggregate </a:t>
            </a:r>
            <a:r>
              <a:rPr lang="en-US" sz="2000" b="1" dirty="0">
                <a:latin typeface="Arial "/>
              </a:rPr>
              <a:t>VH</a:t>
            </a:r>
            <a:r>
              <a:rPr lang="en-US" sz="2000" dirty="0">
                <a:latin typeface="Arial "/>
              </a:rPr>
              <a:t> metric are shown </a:t>
            </a:r>
            <a:r>
              <a:rPr lang="en-US" sz="2000" dirty="0" smtClean="0">
                <a:latin typeface="Arial "/>
              </a:rPr>
              <a:t>below-left</a:t>
            </a:r>
            <a:r>
              <a:rPr lang="en-US" sz="2000" dirty="0">
                <a:latin typeface="Arial "/>
              </a:rPr>
              <a:t>. The comparative areas occupied </a:t>
            </a:r>
            <a:r>
              <a:rPr lang="en-US" sz="2000" dirty="0" smtClean="0">
                <a:latin typeface="Arial "/>
              </a:rPr>
              <a:t>by </a:t>
            </a:r>
            <a:r>
              <a:rPr lang="en-US" sz="2000" dirty="0">
                <a:latin typeface="Arial "/>
              </a:rPr>
              <a:t>each </a:t>
            </a:r>
            <a:endParaRPr lang="en-US" sz="2000" dirty="0" smtClean="0">
              <a:latin typeface="Arial "/>
            </a:endParaRPr>
          </a:p>
          <a:p>
            <a:pPr algn="just"/>
            <a:r>
              <a:rPr lang="en-US" sz="2000" dirty="0" smtClean="0">
                <a:latin typeface="Arial "/>
              </a:rPr>
              <a:t>vegetation </a:t>
            </a:r>
            <a:r>
              <a:rPr lang="en-US" sz="2000" dirty="0">
                <a:latin typeface="Arial "/>
              </a:rPr>
              <a:t>type, along with the aggregate </a:t>
            </a:r>
            <a:r>
              <a:rPr lang="en-US" sz="2000" b="1" dirty="0">
                <a:latin typeface="Arial "/>
              </a:rPr>
              <a:t>VA</a:t>
            </a:r>
            <a:r>
              <a:rPr lang="en-US" sz="2000" dirty="0">
                <a:latin typeface="Arial "/>
              </a:rPr>
              <a:t> metric, are shown </a:t>
            </a:r>
            <a:r>
              <a:rPr lang="en-US" sz="2000" dirty="0" smtClean="0">
                <a:latin typeface="Arial "/>
              </a:rPr>
              <a:t>below-right</a:t>
            </a:r>
            <a:r>
              <a:rPr lang="en-US" sz="2000" dirty="0">
                <a:latin typeface="Arial "/>
              </a:rPr>
              <a:t>.</a:t>
            </a:r>
          </a:p>
        </p:txBody>
      </p:sp>
      <p:sp>
        <p:nvSpPr>
          <p:cNvPr id="91" name="TextBox 90"/>
          <p:cNvSpPr txBox="1"/>
          <p:nvPr/>
        </p:nvSpPr>
        <p:spPr>
          <a:xfrm>
            <a:off x="16230603" y="17833949"/>
            <a:ext cx="8534397" cy="2862322"/>
          </a:xfrm>
          <a:prstGeom prst="rect">
            <a:avLst/>
          </a:prstGeom>
          <a:solidFill>
            <a:srgbClr val="E5F7EF"/>
          </a:solidFill>
        </p:spPr>
        <p:txBody>
          <a:bodyPr wrap="square" rtlCol="0">
            <a:spAutoFit/>
          </a:bodyPr>
          <a:lstStyle/>
          <a:p>
            <a:pPr algn="just">
              <a:lnSpc>
                <a:spcPts val="2400"/>
              </a:lnSpc>
            </a:pPr>
            <a:r>
              <a:rPr lang="en-US" sz="2000" dirty="0" smtClean="0">
                <a:latin typeface="Arial" panose="020B0604020202020204" pitchFamily="34" charset="0"/>
                <a:cs typeface="Arial" panose="020B0604020202020204" pitchFamily="34" charset="0"/>
              </a:rPr>
              <a:t>CCSM4’s </a:t>
            </a:r>
            <a:r>
              <a:rPr lang="en-US" sz="2000" dirty="0" err="1" smtClean="0">
                <a:latin typeface="Arial" panose="020B0604020202020204" pitchFamily="34" charset="0"/>
                <a:cs typeface="Arial" panose="020B0604020202020204" pitchFamily="34" charset="0"/>
              </a:rPr>
              <a:t>Koeppen</a:t>
            </a:r>
            <a:r>
              <a:rPr lang="en-US" sz="2000" dirty="0" smtClean="0">
                <a:latin typeface="Arial" panose="020B0604020202020204" pitchFamily="34" charset="0"/>
                <a:cs typeface="Arial" panose="020B0604020202020204" pitchFamily="34" charset="0"/>
              </a:rPr>
              <a:t> vegetation map in central Mexico is notably different from the observed semi-arid .vegetation types (compare maps displayed above).  CCSM4 deviations </a:t>
            </a:r>
            <a:r>
              <a:rPr lang="en-US" sz="2000" dirty="0" smtClean="0">
                <a:latin typeface="Symbol" panose="05050102010706020507" pitchFamily="18" charset="2"/>
                <a:cs typeface="Arial" panose="020B0604020202020204" pitchFamily="34" charset="0"/>
              </a:rPr>
              <a:t>D</a:t>
            </a:r>
            <a:r>
              <a:rPr lang="en-US" sz="2000" dirty="0" smtClean="0">
                <a:latin typeface="Arial" panose="020B0604020202020204" pitchFamily="34" charset="0"/>
                <a:cs typeface="Arial" panose="020B0604020202020204" pitchFamily="34" charset="0"/>
              </a:rPr>
              <a:t> from observed variables </a:t>
            </a:r>
            <a:r>
              <a:rPr lang="en-US" sz="2000" dirty="0" err="1" smtClean="0">
                <a:latin typeface="Arial" panose="020B0604020202020204" pitchFamily="34" charset="0"/>
                <a:cs typeface="Arial" panose="020B0604020202020204" pitchFamily="34" charset="0"/>
              </a:rPr>
              <a:t>T</a:t>
            </a:r>
            <a:r>
              <a:rPr lang="en-US" sz="2000" baseline="-25000" dirty="0" err="1" smtClean="0">
                <a:latin typeface="Arial" panose="020B0604020202020204" pitchFamily="34" charset="0"/>
                <a:cs typeface="Arial" panose="020B0604020202020204" pitchFamily="34" charset="0"/>
              </a:rPr>
              <a:t>avg</a:t>
            </a:r>
            <a:r>
              <a:rPr lang="en-US" sz="2000" baseline="-25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and</a:t>
            </a:r>
            <a:r>
              <a:rPr lang="en-US" sz="2000" baseline="-25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a:t>
            </a:r>
            <a:r>
              <a:rPr lang="en-US" sz="2000" baseline="-25000" dirty="0" err="1" smtClean="0">
                <a:latin typeface="Arial" panose="020B0604020202020204" pitchFamily="34" charset="0"/>
                <a:cs typeface="Arial" panose="020B0604020202020204" pitchFamily="34" charset="0"/>
              </a:rPr>
              <a:t>year</a:t>
            </a:r>
            <a:r>
              <a:rPr lang="en-US" sz="2000" dirty="0" smtClean="0">
                <a:latin typeface="Arial" panose="020B0604020202020204" pitchFamily="34" charset="0"/>
                <a:cs typeface="Arial" panose="020B0604020202020204" pitchFamily="34" charset="0"/>
              </a:rPr>
              <a:t> (see maps immediately to the right) that define </a:t>
            </a:r>
            <a:r>
              <a:rPr lang="en-US" sz="2000" dirty="0" err="1" smtClean="0">
                <a:latin typeface="Arial" panose="020B0604020202020204" pitchFamily="34" charset="0"/>
                <a:cs typeface="Arial" panose="020B0604020202020204" pitchFamily="34" charset="0"/>
              </a:rPr>
              <a:t>Koeppen</a:t>
            </a:r>
            <a:r>
              <a:rPr lang="en-US" sz="2000" dirty="0" smtClean="0">
                <a:latin typeface="Arial" panose="020B0604020202020204" pitchFamily="34" charset="0"/>
                <a:cs typeface="Arial" panose="020B0604020202020204" pitchFamily="34" charset="0"/>
              </a:rPr>
              <a:t> semi-arid zone </a:t>
            </a:r>
            <a:r>
              <a:rPr lang="en-US" sz="2000" b="1" dirty="0" smtClean="0">
                <a:latin typeface="Arial" panose="020B0604020202020204" pitchFamily="34" charset="0"/>
                <a:cs typeface="Arial" panose="020B0604020202020204" pitchFamily="34" charset="0"/>
              </a:rPr>
              <a:t>BS</a:t>
            </a:r>
            <a:r>
              <a:rPr lang="en-US" sz="2000" dirty="0" smtClean="0">
                <a:latin typeface="Arial" panose="020B0604020202020204" pitchFamily="34" charset="0"/>
                <a:cs typeface="Arial" panose="020B0604020202020204" pitchFamily="34" charset="0"/>
              </a:rPr>
              <a:t> (cf. left Table), reveal the model errors responsible for generating anomalous regional vegetation types:  In CCSM4, </a:t>
            </a:r>
            <a:r>
              <a:rPr lang="en-US" sz="2000" dirty="0" err="1" smtClean="0">
                <a:latin typeface="Arial" panose="020B0604020202020204" pitchFamily="34" charset="0"/>
                <a:cs typeface="Arial" panose="020B0604020202020204" pitchFamily="34" charset="0"/>
              </a:rPr>
              <a:t>T</a:t>
            </a:r>
            <a:r>
              <a:rPr lang="en-US" sz="2000" baseline="-25000" dirty="0" err="1" smtClean="0">
                <a:latin typeface="Arial" panose="020B0604020202020204" pitchFamily="34" charset="0"/>
                <a:cs typeface="Arial" panose="020B0604020202020204" pitchFamily="34" charset="0"/>
              </a:rPr>
              <a:t>avg</a:t>
            </a:r>
            <a:r>
              <a:rPr lang="en-US" sz="2000" dirty="0" smtClean="0">
                <a:latin typeface="Arial" panose="020B0604020202020204" pitchFamily="34" charset="0"/>
                <a:cs typeface="Arial" panose="020B0604020202020204" pitchFamily="34" charset="0"/>
              </a:rPr>
              <a:t> is biased too low, and </a:t>
            </a:r>
            <a:r>
              <a:rPr lang="en-US" sz="2000" dirty="0" err="1" smtClean="0">
                <a:latin typeface="Arial" panose="020B0604020202020204" pitchFamily="34" charset="0"/>
                <a:cs typeface="Arial" panose="020B0604020202020204" pitchFamily="34" charset="0"/>
              </a:rPr>
              <a:t>P</a:t>
            </a:r>
            <a:r>
              <a:rPr lang="en-US" sz="2000" baseline="-25000" dirty="0" err="1" smtClean="0">
                <a:latin typeface="Arial" panose="020B0604020202020204" pitchFamily="34" charset="0"/>
                <a:cs typeface="Arial" panose="020B0604020202020204" pitchFamily="34" charset="0"/>
              </a:rPr>
              <a:t>year</a:t>
            </a:r>
            <a:r>
              <a:rPr lang="en-US" sz="2000" dirty="0" smtClean="0">
                <a:latin typeface="Arial" panose="020B0604020202020204" pitchFamily="34" charset="0"/>
                <a:cs typeface="Arial" panose="020B0604020202020204" pitchFamily="34" charset="0"/>
              </a:rPr>
              <a:t> is biased too high relative to the OBS (in the CCSM4 deviation maps displayed to the right, “cool” colors denote negative biases, and “warm” colors denote positive biases).</a:t>
            </a:r>
            <a:endParaRPr lang="en-US" sz="2000" dirty="0">
              <a:latin typeface="Arial" panose="020B0604020202020204" pitchFamily="34" charset="0"/>
              <a:cs typeface="Arial" panose="020B0604020202020204" pitchFamily="34" charset="0"/>
            </a:endParaRPr>
          </a:p>
        </p:txBody>
      </p:sp>
      <p:grpSp>
        <p:nvGrpSpPr>
          <p:cNvPr id="36" name="Group 35"/>
          <p:cNvGrpSpPr/>
          <p:nvPr/>
        </p:nvGrpSpPr>
        <p:grpSpPr>
          <a:xfrm>
            <a:off x="15361922" y="15221337"/>
            <a:ext cx="7353353" cy="2514213"/>
            <a:chOff x="15361920" y="22237701"/>
            <a:chExt cx="7353353" cy="3352284"/>
          </a:xfrm>
        </p:grpSpPr>
        <p:grpSp>
          <p:nvGrpSpPr>
            <p:cNvPr id="19" name="Group 18"/>
            <p:cNvGrpSpPr/>
            <p:nvPr/>
          </p:nvGrpSpPr>
          <p:grpSpPr>
            <a:xfrm>
              <a:off x="15361920" y="22555200"/>
              <a:ext cx="7353353" cy="3034785"/>
              <a:chOff x="12259233" y="22479000"/>
              <a:chExt cx="6127794" cy="3034785"/>
            </a:xfrm>
          </p:grpSpPr>
          <p:pic>
            <p:nvPicPr>
              <p:cNvPr id="5" name="Picture 4"/>
              <p:cNvPicPr>
                <a:picLocks noChangeAspect="1"/>
              </p:cNvPicPr>
              <p:nvPr/>
            </p:nvPicPr>
            <p:blipFill rotWithShape="1">
              <a:blip r:embed="rId15">
                <a:extLst>
                  <a:ext uri="{28A0092B-C50C-407E-A947-70E740481C1C}">
                    <a14:useLocalDpi xmlns:a14="http://schemas.microsoft.com/office/drawing/2010/main" val="0"/>
                  </a:ext>
                </a:extLst>
              </a:blip>
              <a:srcRect t="9216" b="7812"/>
              <a:stretch/>
            </p:blipFill>
            <p:spPr>
              <a:xfrm>
                <a:off x="12259233" y="22479000"/>
                <a:ext cx="4733367" cy="3034785"/>
              </a:xfrm>
              <a:prstGeom prst="rect">
                <a:avLst/>
              </a:prstGeom>
            </p:spPr>
          </p:pic>
          <p:pic>
            <p:nvPicPr>
              <p:cNvPr id="6" name="Picture 5"/>
              <p:cNvPicPr>
                <a:picLocks noChangeAspect="1"/>
              </p:cNvPicPr>
              <p:nvPr/>
            </p:nvPicPr>
            <p:blipFill rotWithShape="1">
              <a:blip r:embed="rId16">
                <a:extLst>
                  <a:ext uri="{28A0092B-C50C-407E-A947-70E740481C1C}">
                    <a14:useLocalDpi xmlns:a14="http://schemas.microsoft.com/office/drawing/2010/main" val="0"/>
                  </a:ext>
                </a:extLst>
              </a:blip>
              <a:srcRect l="19759" t="9962" r="23414" b="17187"/>
              <a:stretch/>
            </p:blipFill>
            <p:spPr>
              <a:xfrm>
                <a:off x="15697200" y="22507575"/>
                <a:ext cx="2689827" cy="2664575"/>
              </a:xfrm>
              <a:prstGeom prst="rect">
                <a:avLst/>
              </a:prstGeom>
            </p:spPr>
          </p:pic>
        </p:grpSp>
        <p:sp>
          <p:nvSpPr>
            <p:cNvPr id="20" name="TextBox 19"/>
            <p:cNvSpPr txBox="1"/>
            <p:nvPr/>
          </p:nvSpPr>
          <p:spPr>
            <a:xfrm>
              <a:off x="17055990" y="22237701"/>
              <a:ext cx="2375009" cy="615553"/>
            </a:xfrm>
            <a:prstGeom prst="rect">
              <a:avLst/>
            </a:prstGeom>
            <a:noFill/>
          </p:spPr>
          <p:txBody>
            <a:bodyPr wrap="none" rtlCol="0">
              <a:spAutoFit/>
            </a:bodyPr>
            <a:lstStyle/>
            <a:p>
              <a:r>
                <a:rPr lang="en-US" dirty="0" smtClean="0">
                  <a:latin typeface="Arial" panose="020B0604020202020204" pitchFamily="34" charset="0"/>
                  <a:cs typeface="Arial" panose="020B0604020202020204" pitchFamily="34" charset="0"/>
                </a:rPr>
                <a:t>OBS Vegetation</a:t>
              </a:r>
              <a:endParaRPr lang="en-US" dirty="0">
                <a:latin typeface="Arial" panose="020B0604020202020204" pitchFamily="34" charset="0"/>
                <a:cs typeface="Arial" panose="020B0604020202020204" pitchFamily="34" charset="0"/>
              </a:endParaRPr>
            </a:p>
          </p:txBody>
        </p:sp>
        <p:sp>
          <p:nvSpPr>
            <p:cNvPr id="92" name="TextBox 91"/>
            <p:cNvSpPr txBox="1"/>
            <p:nvPr/>
          </p:nvSpPr>
          <p:spPr>
            <a:xfrm>
              <a:off x="19769635" y="22237701"/>
              <a:ext cx="2804614" cy="615553"/>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CCSM4 Vegetation</a:t>
              </a:r>
            </a:p>
          </p:txBody>
        </p:sp>
      </p:grpSp>
      <p:grpSp>
        <p:nvGrpSpPr>
          <p:cNvPr id="40" name="Group 39"/>
          <p:cNvGrpSpPr/>
          <p:nvPr/>
        </p:nvGrpSpPr>
        <p:grpSpPr>
          <a:xfrm>
            <a:off x="23134320" y="15373350"/>
            <a:ext cx="7680960" cy="4559902"/>
            <a:chOff x="23134320" y="20497800"/>
            <a:chExt cx="7680960" cy="6079869"/>
          </a:xfrm>
        </p:grpSpPr>
        <p:grpSp>
          <p:nvGrpSpPr>
            <p:cNvPr id="39" name="Group 38"/>
            <p:cNvGrpSpPr/>
            <p:nvPr/>
          </p:nvGrpSpPr>
          <p:grpSpPr>
            <a:xfrm>
              <a:off x="25456091" y="20497800"/>
              <a:ext cx="5359189" cy="6079869"/>
              <a:chOff x="25456091" y="20497800"/>
              <a:chExt cx="5359189" cy="6079869"/>
            </a:xfrm>
          </p:grpSpPr>
          <p:grpSp>
            <p:nvGrpSpPr>
              <p:cNvPr id="24" name="Group 23"/>
              <p:cNvGrpSpPr/>
              <p:nvPr/>
            </p:nvGrpSpPr>
            <p:grpSpPr>
              <a:xfrm>
                <a:off x="25534618" y="20497800"/>
                <a:ext cx="5280662" cy="6079869"/>
                <a:chOff x="18592799" y="22490666"/>
                <a:chExt cx="4400552" cy="6079869"/>
              </a:xfrm>
            </p:grpSpPr>
            <p:pic>
              <p:nvPicPr>
                <p:cNvPr id="17" name="Picture 16"/>
                <p:cNvPicPr>
                  <a:picLocks noChangeAspect="1"/>
                </p:cNvPicPr>
                <p:nvPr/>
              </p:nvPicPr>
              <p:blipFill rotWithShape="1">
                <a:blip r:embed="rId17">
                  <a:extLst>
                    <a:ext uri="{28A0092B-C50C-407E-A947-70E740481C1C}">
                      <a14:useLocalDpi xmlns:a14="http://schemas.microsoft.com/office/drawing/2010/main" val="0"/>
                    </a:ext>
                  </a:extLst>
                </a:blip>
                <a:srcRect l="3220" t="10532" r="3811" b="6816"/>
                <a:stretch/>
              </p:blipFill>
              <p:spPr>
                <a:xfrm>
                  <a:off x="18592799" y="22490666"/>
                  <a:ext cx="4400551" cy="3023119"/>
                </a:xfrm>
                <a:prstGeom prst="rect">
                  <a:avLst/>
                </a:prstGeom>
              </p:spPr>
            </p:pic>
            <p:pic>
              <p:nvPicPr>
                <p:cNvPr id="18" name="Picture 17"/>
                <p:cNvPicPr>
                  <a:picLocks noChangeAspect="1"/>
                </p:cNvPicPr>
                <p:nvPr/>
              </p:nvPicPr>
              <p:blipFill rotWithShape="1">
                <a:blip r:embed="rId18">
                  <a:extLst>
                    <a:ext uri="{28A0092B-C50C-407E-A947-70E740481C1C}">
                      <a14:useLocalDpi xmlns:a14="http://schemas.microsoft.com/office/drawing/2010/main" val="0"/>
                    </a:ext>
                  </a:extLst>
                </a:blip>
                <a:srcRect l="3165" t="7850" r="3866" b="8578"/>
                <a:stretch/>
              </p:blipFill>
              <p:spPr>
                <a:xfrm>
                  <a:off x="18592799" y="25513785"/>
                  <a:ext cx="4400552" cy="3056750"/>
                </a:xfrm>
                <a:prstGeom prst="rect">
                  <a:avLst/>
                </a:prstGeom>
              </p:spPr>
            </p:pic>
          </p:grpSp>
          <p:sp>
            <p:nvSpPr>
              <p:cNvPr id="94" name="TextBox 93"/>
              <p:cNvSpPr txBox="1"/>
              <p:nvPr/>
            </p:nvSpPr>
            <p:spPr>
              <a:xfrm>
                <a:off x="25582344" y="21488400"/>
                <a:ext cx="935256" cy="615553"/>
              </a:xfrm>
              <a:prstGeom prst="rect">
                <a:avLst/>
              </a:prstGeom>
              <a:noFill/>
            </p:spPr>
            <p:txBody>
              <a:bodyPr wrap="none" rtlCol="0">
                <a:spAutoFit/>
              </a:bodyPr>
              <a:lstStyle/>
              <a:p>
                <a:r>
                  <a:rPr lang="en-US" dirty="0" smtClean="0">
                    <a:latin typeface="Symbol" panose="05050102010706020507" pitchFamily="18" charset="2"/>
                    <a:cs typeface="Arial" panose="020B0604020202020204" pitchFamily="34" charset="0"/>
                  </a:rPr>
                  <a:t>D</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a:t>
                </a:r>
                <a:r>
                  <a:rPr lang="en-US" baseline="-25000" dirty="0" err="1" smtClean="0">
                    <a:latin typeface="Arial" panose="020B0604020202020204" pitchFamily="34" charset="0"/>
                    <a:cs typeface="Arial" panose="020B0604020202020204" pitchFamily="34" charset="0"/>
                  </a:rPr>
                  <a:t>avg</a:t>
                </a:r>
                <a:endParaRPr lang="en-US" baseline="-25000" dirty="0">
                  <a:latin typeface="Arial" panose="020B0604020202020204" pitchFamily="34" charset="0"/>
                  <a:cs typeface="Arial" panose="020B0604020202020204" pitchFamily="34" charset="0"/>
                </a:endParaRPr>
              </a:p>
            </p:txBody>
          </p:sp>
          <p:sp>
            <p:nvSpPr>
              <p:cNvPr id="95" name="TextBox 94"/>
              <p:cNvSpPr txBox="1"/>
              <p:nvPr/>
            </p:nvSpPr>
            <p:spPr>
              <a:xfrm>
                <a:off x="25456091" y="24384000"/>
                <a:ext cx="1061509" cy="615553"/>
              </a:xfrm>
              <a:prstGeom prst="rect">
                <a:avLst/>
              </a:prstGeom>
              <a:noFill/>
            </p:spPr>
            <p:txBody>
              <a:bodyPr wrap="none" rtlCol="0">
                <a:spAutoFit/>
              </a:bodyPr>
              <a:lstStyle/>
              <a:p>
                <a:r>
                  <a:rPr lang="en-US" dirty="0" smtClean="0">
                    <a:latin typeface="Symbol" panose="05050102010706020507" pitchFamily="18" charset="2"/>
                    <a:cs typeface="Arial" panose="020B0604020202020204" pitchFamily="34" charset="0"/>
                  </a:rPr>
                  <a:t>D</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a:t>
                </a:r>
                <a:r>
                  <a:rPr lang="en-US" baseline="-25000" dirty="0" err="1" smtClean="0">
                    <a:latin typeface="Arial" panose="020B0604020202020204" pitchFamily="34" charset="0"/>
                    <a:cs typeface="Arial" panose="020B0604020202020204" pitchFamily="34" charset="0"/>
                  </a:rPr>
                  <a:t>year</a:t>
                </a:r>
                <a:endParaRPr lang="en-US" baseline="-25000" dirty="0">
                  <a:latin typeface="Arial" panose="020B0604020202020204" pitchFamily="34" charset="0"/>
                  <a:cs typeface="Arial" panose="020B0604020202020204" pitchFamily="34" charset="0"/>
                </a:endParaRPr>
              </a:p>
            </p:txBody>
          </p:sp>
        </p:grpSp>
        <p:sp>
          <p:nvSpPr>
            <p:cNvPr id="96" name="TextBox 95"/>
            <p:cNvSpPr txBox="1"/>
            <p:nvPr/>
          </p:nvSpPr>
          <p:spPr>
            <a:xfrm>
              <a:off x="23134320" y="20726400"/>
              <a:ext cx="2961067" cy="615553"/>
            </a:xfrm>
            <a:prstGeom prst="rect">
              <a:avLst/>
            </a:prstGeom>
            <a:noFill/>
          </p:spPr>
          <p:txBody>
            <a:bodyPr wrap="none" rtlCol="0">
              <a:spAutoFit/>
            </a:bodyPr>
            <a:lstStyle/>
            <a:p>
              <a:r>
                <a:rPr lang="en-US" dirty="0" smtClean="0">
                  <a:latin typeface="Symbol" panose="05050102010706020507" pitchFamily="18" charset="2"/>
                  <a:cs typeface="Arial" panose="020B0604020202020204" pitchFamily="34" charset="0"/>
                </a:rPr>
                <a:t>D</a:t>
              </a:r>
              <a:r>
                <a:rPr lang="en-US" dirty="0" smtClean="0">
                  <a:latin typeface="Arial" panose="020B0604020202020204" pitchFamily="34" charset="0"/>
                  <a:cs typeface="Arial" panose="020B0604020202020204" pitchFamily="34" charset="0"/>
                </a:rPr>
                <a:t> = [CCSM4 – OBS]</a:t>
              </a:r>
              <a:endParaRPr lang="en-US" dirty="0">
                <a:latin typeface="Arial" panose="020B0604020202020204" pitchFamily="34" charset="0"/>
                <a:cs typeface="Arial" panose="020B0604020202020204" pitchFamily="34" charset="0"/>
              </a:endParaRPr>
            </a:p>
          </p:txBody>
        </p:sp>
      </p:grpSp>
      <p:sp>
        <p:nvSpPr>
          <p:cNvPr id="25" name="TextBox 24"/>
          <p:cNvSpPr txBox="1"/>
          <p:nvPr/>
        </p:nvSpPr>
        <p:spPr>
          <a:xfrm>
            <a:off x="15593951" y="15240000"/>
            <a:ext cx="492443" cy="461665"/>
          </a:xfrm>
          <a:prstGeom prst="rect">
            <a:avLst/>
          </a:prstGeom>
          <a:solidFill>
            <a:srgbClr val="FFFFCC"/>
          </a:solidFill>
        </p:spPr>
        <p:txBody>
          <a:bodyPr wrap="none" rtlCol="0">
            <a:spAutoFit/>
          </a:bodyPr>
          <a:lstStyle/>
          <a:p>
            <a:r>
              <a:rPr lang="en-US" dirty="0" smtClean="0"/>
              <a: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775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775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C:\Microsoft Office\Templates\Blank Presentation.pot</Template>
  <TotalTime>0</TotalTime>
  <Words>2238</Words>
  <Application>Microsoft Office PowerPoint</Application>
  <PresentationFormat>Custom</PresentationFormat>
  <Paragraphs>312</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Blank Presentation</vt:lpstr>
      <vt:lpstr>Document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Koeppen Bioclimatic Evaluation of CMIP Historical Simulations</dc:title>
  <dc:creator/>
  <dc:description>Presented 3/6/2012 at the WCRP-CMIP5 Workshop in Honolulu, Hawaii</dc:description>
  <cp:lastModifiedBy/>
  <cp:revision>1</cp:revision>
  <dcterms:created xsi:type="dcterms:W3CDTF">2012-02-14T18:50:39Z</dcterms:created>
  <dcterms:modified xsi:type="dcterms:W3CDTF">2014-05-07T21:15:37Z</dcterms:modified>
</cp:coreProperties>
</file>