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274" r:id="rId2"/>
    <p:sldId id="275" r:id="rId3"/>
    <p:sldId id="276" r:id="rId4"/>
    <p:sldId id="270" r:id="rId5"/>
    <p:sldId id="271" r:id="rId6"/>
    <p:sldId id="272" r:id="rId7"/>
    <p:sldId id="273" r:id="rId8"/>
    <p:sldId id="278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5B3"/>
    <a:srgbClr val="B2B3B5"/>
    <a:srgbClr val="707276"/>
    <a:srgbClr val="D57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9" autoAdjust="0"/>
  </p:normalViewPr>
  <p:slideViewPr>
    <p:cSldViewPr snapToGrid="0">
      <p:cViewPr>
        <p:scale>
          <a:sx n="100" d="100"/>
          <a:sy n="100" d="100"/>
        </p:scale>
        <p:origin x="-3056" y="-920"/>
      </p:cViewPr>
      <p:guideLst>
        <p:guide orient="horz" pos="866"/>
        <p:guide orient="horz" pos="3889"/>
        <p:guide orient="horz" pos="2381"/>
        <p:guide orient="horz" pos="1618"/>
        <p:guide orient="horz" pos="3138"/>
        <p:guide pos="2880"/>
        <p:guide pos="287"/>
        <p:guide pos="5473"/>
        <p:guide pos="1586"/>
        <p:guide pos="41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0A31A-19FD-E948-84FE-618494EECCDF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CE1B3-C980-6846-8849-6B0FF407A7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63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DB9A1-F6A1-9D40-82E7-3633A601FD23}" type="datetimeFigureOut">
              <a:rPr lang="en-US" smtClean="0"/>
              <a:pPr/>
              <a:t>6/2/14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5324A-0D9B-9A43-AE72-6DBF244396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88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current research explores the first two questions, focusing on identifying the weather conditions leading to electricity demand-side stress.  (Subsequent phases will address predictive models for supply-side stresses and then utilize the combined results to address the third question.)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Also explain that we are using ERCOT data for</a:t>
            </a:r>
            <a:r>
              <a:rPr lang="en-US" baseline="0" dirty="0" smtClean="0"/>
              <a:t> 8 unique climate regions over the years 2003-2013.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ERCOT demand data that was</a:t>
            </a:r>
            <a:r>
              <a:rPr lang="en-US" baseline="0" dirty="0" smtClean="0"/>
              <a:t> used to classify stress and non-stress days and verify using limited price data</a:t>
            </a:r>
          </a:p>
          <a:p>
            <a:r>
              <a:rPr lang="en-US" baseline="0" dirty="0" smtClean="0"/>
              <a:t>Selected 90 grid stressing days for each climate zone and a sample of 90 non-stress days</a:t>
            </a:r>
          </a:p>
          <a:p>
            <a:r>
              <a:rPr lang="en-US" baseline="0" dirty="0" smtClean="0"/>
              <a:t>Climate/Weather data for several variables and computed statistical summaries over different time windows to capture weather changes or persistent behavior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Naïve Bayes model and perform variable selection for each climate zone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built regional models and then aggregated across the regional models to build a global</a:t>
            </a:r>
            <a:r>
              <a:rPr lang="en-US" baseline="0" dirty="0" smtClean="0"/>
              <a:t> model which accounts for regional climate differences</a:t>
            </a:r>
            <a:endParaRPr lang="en-US" dirty="0" smtClean="0"/>
          </a:p>
          <a:p>
            <a:r>
              <a:rPr lang="en-US" dirty="0" smtClean="0"/>
              <a:t>Table on</a:t>
            </a:r>
            <a:r>
              <a:rPr lang="en-US" baseline="0" dirty="0" smtClean="0"/>
              <a:t> the left shows variables selected for each climate zone, these were variables selected the highest percentage of times over the 5,000 bootstrap iterations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Prediction results are based on a prediction for a subset of data not used in model fitting, for each of the 5,000 iterations</a:t>
            </a:r>
          </a:p>
          <a:p>
            <a:r>
              <a:rPr lang="en-US" baseline="0" dirty="0" smtClean="0"/>
              <a:t>Table on right: for Naïve Bayes the left column gives the accuracy assuming we use only variables selected for respective region</a:t>
            </a:r>
          </a:p>
          <a:p>
            <a:r>
              <a:rPr lang="en-US" baseline="0" dirty="0" smtClean="0"/>
              <a:t>				      the right column gives the accuracy when we use a general model with all variables used for each climate zone prediction</a:t>
            </a:r>
          </a:p>
          <a:p>
            <a:r>
              <a:rPr lang="en-US" baseline="0" dirty="0" smtClean="0"/>
              <a:t>				     WMO definition is used for each bootstrap iteration and averaged, so results are comparable to Naïve Bayes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 show the total number of grid stress days by year and colored by region, the large black and white dot represents the number of WMO classified</a:t>
            </a:r>
            <a:r>
              <a:rPr lang="en-US" baseline="0" dirty="0" smtClean="0"/>
              <a:t> days totaled over all </a:t>
            </a:r>
            <a:r>
              <a:rPr lang="en-US" baseline="0" smtClean="0"/>
              <a:t>regions in a year</a:t>
            </a:r>
            <a:endParaRPr lang="en-US" baseline="0" dirty="0" smtClean="0"/>
          </a:p>
          <a:p>
            <a:r>
              <a:rPr lang="en-US" baseline="0" dirty="0" smtClean="0"/>
              <a:t>Specific WMO non-zero counts: 2005 – 23, 2009 – 3, 2011 – 78, 2012 - 10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</a:t>
            </a:r>
            <a:r>
              <a:rPr lang="en-US" dirty="0" smtClean="0"/>
              <a:t>(Y|X)</a:t>
            </a:r>
            <a:r>
              <a:rPr lang="en-US" baseline="0" dirty="0" smtClean="0"/>
              <a:t> reads probability of Y given X, so for us we are trying to find the probability of it being a stress event given the weather variables equal certain values</a:t>
            </a:r>
          </a:p>
          <a:p>
            <a:r>
              <a:rPr lang="en-US" baseline="0" dirty="0" smtClean="0"/>
              <a:t>Graph gives an example of what a model using maximum temperature would result in a day with a temperature greater than ~34.1 degrees being classified as grid stressing and anything below being a non-stress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5324A-0D9B-9A43-AE72-6DBF2443962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6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2628782"/>
            <a:ext cx="9144000" cy="1600438"/>
          </a:xfrm>
          <a:noFill/>
          <a:ln w="25400">
            <a:noFill/>
          </a:ln>
          <a:effectLst/>
        </p:spPr>
        <p:txBody>
          <a:bodyPr lIns="457200" tIns="457200" rIns="457200" bIns="457200" anchor="ctr">
            <a:spAutoFit/>
          </a:bodyPr>
          <a:lstStyle>
            <a:lvl1pPr algn="l">
              <a:defRPr sz="4400" b="1"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8229600" cy="457200"/>
          </a:xfr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cap="all" baseline="0">
                <a:solidFill>
                  <a:srgbClr val="7072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Presenter </a:t>
            </a:r>
            <a:r>
              <a:rPr lang="en-US" dirty="0" err="1" smtClean="0"/>
              <a:t>Name(S</a:t>
            </a:r>
            <a:r>
              <a:rPr lang="en-US" dirty="0" smtClean="0"/>
              <a:t>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3" y="5257800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presenter organization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5540477"/>
            <a:ext cx="8229600" cy="2286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 smtClean="0"/>
              <a:t>Click to add presentation event or location</a:t>
            </a:r>
          </a:p>
        </p:txBody>
      </p:sp>
    </p:spTree>
    <p:extLst>
      <p:ext uri="{BB962C8B-B14F-4D97-AF65-F5344CB8AC3E}">
        <p14:creationId xmlns:p14="http://schemas.microsoft.com/office/powerpoint/2010/main" val="2506769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5611586" cy="384721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2500" b="1">
                <a:solidFill>
                  <a:srgbClr val="D57500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71598"/>
            <a:ext cx="8229600" cy="4800600"/>
          </a:xfrm>
        </p:spPr>
        <p:txBody>
          <a:bodyPr lIns="0" tIns="0" rIns="0" bIns="0">
            <a:spAutoFit/>
          </a:bodyPr>
          <a:lstStyle>
            <a:lvl1pPr>
              <a:defRPr sz="20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6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fld id="{A505DBE7-0ACF-E348-BBE2-A615BCE1D7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70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-Line Title +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5611586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May12,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5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-Line Title + 2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6"/>
            <a:ext cx="5611586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May12,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0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 +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987552"/>
            <a:ext cx="9144000" cy="58704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5"/>
            <a:ext cx="5611586" cy="62179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D575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May12,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05DBE7-0ACF-E348-BBE2-A615BCE1D7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371600"/>
            <a:ext cx="8229600" cy="3886200"/>
          </a:xfrm>
        </p:spPr>
        <p:txBody>
          <a:bodyPr lIns="0" tIns="0" rIns="0" bIns="0" anchor="ctr">
            <a:spAutoFit/>
          </a:bodyPr>
          <a:lstStyle>
            <a:lvl1pPr marL="0" indent="0" algn="ctr">
              <a:buNone/>
              <a:defRPr sz="1800" i="1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0"/>
            <a:ext cx="8229600" cy="685800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300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emf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tinum_PowerPoint_Background_08-19-201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5611586" cy="3847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34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PNNL-SA-102707</a:t>
            </a:r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03722D57-58D6-9447-A6D5-A97F6C35A8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32786" y="153572"/>
            <a:ext cx="2683865" cy="69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4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4" r:id="rId3"/>
    <p:sldLayoutId id="2147483715" r:id="rId4"/>
    <p:sldLayoutId id="2147483716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2500" b="1" kern="1200">
          <a:solidFill>
            <a:srgbClr val="D5750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2000" kern="1200">
          <a:solidFill>
            <a:srgbClr val="00000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SzPct val="100000"/>
        <a:buFontTx/>
        <a:buBlip>
          <a:blip r:embed="rId10"/>
        </a:buBlip>
        <a:defRPr sz="1800" kern="1200">
          <a:solidFill>
            <a:srgbClr val="00000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1"/>
        </a:buBlip>
        <a:defRPr sz="1600" kern="1200">
          <a:solidFill>
            <a:srgbClr val="00000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Tx/>
        <a:buBlip>
          <a:blip r:embed="rId12"/>
        </a:buBlip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SzPct val="100000"/>
        <a:buFontTx/>
        <a:buBlip>
          <a:blip r:embed="rId9"/>
        </a:buBlip>
        <a:defRPr sz="1400" kern="1200">
          <a:solidFill>
            <a:srgbClr val="00000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0" y="1274565"/>
            <a:ext cx="9144000" cy="4308872"/>
          </a:xfrm>
        </p:spPr>
        <p:txBody>
          <a:bodyPr/>
          <a:lstStyle/>
          <a:p>
            <a:r>
              <a:rPr lang="en-US" dirty="0"/>
              <a:t>Developing a Predictive Model to Identify Potential Electric Grid Stress Events due to Climate and Weather Factors 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Jennie Rice, Lisa </a:t>
            </a:r>
            <a:r>
              <a:rPr lang="en-US" dirty="0" err="1" smtClean="0"/>
              <a:t>Bramer</a:t>
            </a:r>
            <a:r>
              <a:rPr lang="en-US" dirty="0" smtClean="0"/>
              <a:t>, James Dirks, John Hathaway, Ruby </a:t>
            </a:r>
            <a:r>
              <a:rPr lang="en-US" dirty="0" err="1" smtClean="0"/>
              <a:t>leung</a:t>
            </a:r>
            <a:r>
              <a:rPr lang="en-US" dirty="0" smtClean="0"/>
              <a:t>, </a:t>
            </a:r>
            <a:r>
              <a:rPr lang="en-US" dirty="0" err="1" smtClean="0"/>
              <a:t>ying</a:t>
            </a:r>
            <a:r>
              <a:rPr lang="en-US" dirty="0" smtClean="0"/>
              <a:t> </a:t>
            </a:r>
            <a:r>
              <a:rPr lang="en-US" dirty="0" err="1" smtClean="0"/>
              <a:t>liu</a:t>
            </a:r>
            <a:r>
              <a:rPr lang="en-US" dirty="0" smtClean="0"/>
              <a:t>, Trenton </a:t>
            </a:r>
            <a:r>
              <a:rPr lang="en-US" dirty="0" err="1" smtClean="0"/>
              <a:t>Pulsipher</a:t>
            </a:r>
            <a:r>
              <a:rPr lang="en-US" dirty="0" smtClean="0"/>
              <a:t>, </a:t>
            </a:r>
            <a:r>
              <a:rPr lang="en-US" dirty="0" err="1" smtClean="0"/>
              <a:t>daniel</a:t>
            </a:r>
            <a:r>
              <a:rPr lang="en-US" dirty="0" smtClean="0"/>
              <a:t> </a:t>
            </a:r>
            <a:r>
              <a:rPr lang="en-US" dirty="0" err="1" smtClean="0"/>
              <a:t>skorski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Pacific Northwest National Laboratory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Integrated Climate Modeling Principal Investigator Meeting</a:t>
            </a:r>
          </a:p>
          <a:p>
            <a:r>
              <a:rPr lang="en-US" dirty="0" smtClean="0"/>
              <a:t>May 12,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6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13"/>
            <a:ext cx="5611586" cy="384721"/>
          </a:xfrm>
        </p:spPr>
        <p:txBody>
          <a:bodyPr/>
          <a:lstStyle/>
          <a:p>
            <a:r>
              <a:rPr lang="en-US" dirty="0" smtClean="0"/>
              <a:t>Electricity Grid 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5698"/>
            <a:ext cx="8229600" cy="1772793"/>
          </a:xfrm>
        </p:spPr>
        <p:txBody>
          <a:bodyPr/>
          <a:lstStyle/>
          <a:p>
            <a:r>
              <a:rPr lang="en-US" sz="1800" dirty="0" smtClean="0"/>
              <a:t>Grid stress is when the electricity grid is compromised in its ability to reliably meet the demand for electricity.</a:t>
            </a:r>
          </a:p>
          <a:p>
            <a:r>
              <a:rPr lang="en-US" sz="1800" dirty="0" smtClean="0"/>
              <a:t>The standard industry measure of grid stress is the reserve margin --the percent by which the system’s available capacity (supply) exceeds the peak load (demand).  </a:t>
            </a:r>
          </a:p>
          <a:p>
            <a:r>
              <a:rPr lang="en-US" sz="1800" dirty="0" smtClean="0"/>
              <a:t>Climate and weather directly influence grid stress.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 descr="Figur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03681"/>
            <a:ext cx="3771901" cy="2751483"/>
          </a:xfrm>
          <a:prstGeom prst="rect">
            <a:avLst/>
          </a:prstGeom>
        </p:spPr>
      </p:pic>
      <p:pic>
        <p:nvPicPr>
          <p:cNvPr id="10" name="Picture 9" descr="ERCOTSummerReserv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936" y="2978291"/>
            <a:ext cx="5381064" cy="27048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37001" y="5689601"/>
            <a:ext cx="463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Sources: U.S. Energy Information Administration, based on the Electricity Reliability Council of Texas Annual Capacity, Demand, and Resource Reports and 2012 Long-Term Demand and Energy Forecast.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5901" y="5867401"/>
            <a:ext cx="3543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U.S. Energy Information Administration, based on the National Oceanic and Atmospheric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38041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213"/>
            <a:ext cx="5611586" cy="769441"/>
          </a:xfrm>
        </p:spPr>
        <p:txBody>
          <a:bodyPr/>
          <a:lstStyle/>
          <a:p>
            <a:r>
              <a:rPr lang="en-US" dirty="0" smtClean="0"/>
              <a:t>Predicting Electricity Grid Stress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298"/>
            <a:ext cx="8229600" cy="4456605"/>
          </a:xfrm>
        </p:spPr>
        <p:txBody>
          <a:bodyPr/>
          <a:lstStyle/>
          <a:p>
            <a:r>
              <a:rPr lang="en-US" dirty="0" smtClean="0"/>
              <a:t>Science questions:</a:t>
            </a:r>
          </a:p>
          <a:p>
            <a:pPr lvl="1"/>
            <a:r>
              <a:rPr lang="en-US" dirty="0" smtClean="0"/>
              <a:t>Are </a:t>
            </a:r>
            <a:r>
              <a:rPr lang="en-US" dirty="0"/>
              <a:t>standard definitions of extreme climate/weather events (e.g., WMO heat wave </a:t>
            </a:r>
            <a:r>
              <a:rPr lang="en-US" dirty="0" smtClean="0"/>
              <a:t>definition*) </a:t>
            </a:r>
            <a:r>
              <a:rPr lang="en-US" dirty="0"/>
              <a:t>sufficient for predicting grid stress events?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we develop a better predictive model of grid stress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Will </a:t>
            </a:r>
            <a:r>
              <a:rPr lang="en-US" dirty="0"/>
              <a:t>climate change contribute to an increase in the frequency or severity of grid stress events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Research approach:</a:t>
            </a:r>
          </a:p>
          <a:p>
            <a:pPr lvl="1"/>
            <a:r>
              <a:rPr lang="en-US" dirty="0" smtClean="0"/>
              <a:t>Identify </a:t>
            </a:r>
            <a:r>
              <a:rPr lang="en-US" dirty="0"/>
              <a:t>grid stress events from the historical </a:t>
            </a:r>
            <a:r>
              <a:rPr lang="en-US" dirty="0" smtClean="0"/>
              <a:t>record, using the Texas electricity grid (ERCOT)</a:t>
            </a:r>
          </a:p>
          <a:p>
            <a:pPr lvl="1"/>
            <a:r>
              <a:rPr lang="en-US" dirty="0" smtClean="0"/>
              <a:t>Identify commensurate weather data and derive potential predictive variables</a:t>
            </a:r>
            <a:endParaRPr lang="en-US" dirty="0"/>
          </a:p>
          <a:p>
            <a:pPr lvl="1"/>
            <a:r>
              <a:rPr lang="en-US" dirty="0" smtClean="0"/>
              <a:t>Test alternative predictive models, including WMO heat wave definition</a:t>
            </a:r>
          </a:p>
          <a:p>
            <a:r>
              <a:rPr lang="en-US" dirty="0" smtClean="0"/>
              <a:t>This research is supported by the Integrated Assessment Research Program, Regional Integrated Assessment Modeling (RIAM) project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1" y="5829300"/>
            <a:ext cx="7747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When </a:t>
            </a:r>
            <a:r>
              <a:rPr lang="en-US" sz="1600" dirty="0"/>
              <a:t>the daily maximum temperature of </a:t>
            </a:r>
            <a:r>
              <a:rPr lang="en-US" sz="1600" dirty="0" smtClean="0"/>
              <a:t>at least </a:t>
            </a:r>
            <a:r>
              <a:rPr lang="en-US" sz="1600" dirty="0"/>
              <a:t>five consecutive days exceeds the </a:t>
            </a:r>
            <a:r>
              <a:rPr lang="en-US" sz="1600" dirty="0" smtClean="0"/>
              <a:t>climatological norm maximum </a:t>
            </a:r>
            <a:r>
              <a:rPr lang="en-US" sz="1600" dirty="0"/>
              <a:t>temperature by 5 °</a:t>
            </a:r>
            <a:r>
              <a:rPr lang="en-US" sz="1600" dirty="0" smtClean="0"/>
              <a:t>C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8572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93113"/>
            <a:ext cx="5611586" cy="384721"/>
          </a:xfrm>
        </p:spPr>
        <p:txBody>
          <a:bodyPr/>
          <a:lstStyle/>
          <a:p>
            <a:r>
              <a:rPr lang="en-US" dirty="0" smtClean="0"/>
              <a:t>Data Challenges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304799" y="1346200"/>
            <a:ext cx="8826500" cy="5511800"/>
            <a:chOff x="317499" y="1346200"/>
            <a:chExt cx="8826500" cy="5511800"/>
          </a:xfrm>
        </p:grpSpPr>
        <p:pic>
          <p:nvPicPr>
            <p:cNvPr id="13" name="Picture 12" descr="Price_Demand_Temp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5418" y="1346200"/>
              <a:ext cx="4008581" cy="5511800"/>
            </a:xfrm>
            <a:prstGeom prst="rect">
              <a:avLst/>
            </a:prstGeom>
          </p:spPr>
        </p:pic>
        <p:pic>
          <p:nvPicPr>
            <p:cNvPr id="11" name="Picture 10" descr="ERCOT_Map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499" y="3101110"/>
              <a:ext cx="4591755" cy="3756890"/>
            </a:xfrm>
            <a:prstGeom prst="rect">
              <a:avLst/>
            </a:prstGeom>
          </p:spPr>
        </p:pic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241300" y="1092198"/>
            <a:ext cx="5168900" cy="20497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20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6"/>
              </a:buBlip>
              <a:defRPr sz="18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7"/>
              </a:buBlip>
              <a:defRPr sz="16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8"/>
              </a:buBlip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5"/>
              </a:buBlip>
              <a:defRPr sz="1400" kern="1200">
                <a:solidFill>
                  <a:srgbClr val="000000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Publicly available reserve margin data incomplete for the period studied (2003-2013)</a:t>
            </a:r>
          </a:p>
          <a:p>
            <a:r>
              <a:rPr lang="en-US" sz="1800" dirty="0" smtClean="0"/>
              <a:t>Decision made to use daily peak demand (load) to identify grid stress days</a:t>
            </a:r>
          </a:p>
          <a:p>
            <a:r>
              <a:rPr lang="en-US" sz="1800" dirty="0" smtClean="0"/>
              <a:t>Day ahead on-peak prices (also not available for the entire period) used to check grid stress days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93113"/>
            <a:ext cx="5994400" cy="384721"/>
          </a:xfrm>
        </p:spPr>
        <p:txBody>
          <a:bodyPr/>
          <a:lstStyle/>
          <a:p>
            <a:r>
              <a:rPr lang="en-US" dirty="0" smtClean="0"/>
              <a:t>Approach: Classification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147175"/>
              </p:ext>
            </p:extLst>
          </p:nvPr>
        </p:nvGraphicFramePr>
        <p:xfrm>
          <a:off x="4089400" y="988060"/>
          <a:ext cx="4902200" cy="2672080"/>
        </p:xfrm>
        <a:graphic>
          <a:graphicData uri="http://schemas.openxmlformats.org/drawingml/2006/table">
            <a:tbl>
              <a:tblPr/>
              <a:tblGrid>
                <a:gridCol w="1168400"/>
                <a:gridCol w="990600"/>
                <a:gridCol w="1460500"/>
                <a:gridCol w="1282700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Temporal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Aggregation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Daily (Hourly)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1,3, &amp; 5 days  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 &amp; 8 hour window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Maximum, Minimum, 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171450" indent="-171450" algn="ctr" fontAlgn="ctr">
                        <a:buFont typeface="Arial"/>
                        <a:buChar char="•"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 mean for days prior to observed day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ctr" fontAlgn="ctr">
                        <a:buFont typeface="Arial"/>
                        <a:buChar char="•"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Percent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difference in variable  from observed day and aggregated day level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Period mean for hours from peak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Relative Humidity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Maximum, Minimum, 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Absolute Humidity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Maximum, Minimum, 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Maximum, Minimum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Wind Speed</a:t>
                      </a:r>
                    </a:p>
                  </a:txBody>
                  <a:tcPr marL="12700" marR="12700" marT="1270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Mean</a:t>
                      </a: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335240"/>
              </p:ext>
            </p:extLst>
          </p:nvPr>
        </p:nvGraphicFramePr>
        <p:xfrm>
          <a:off x="4711700" y="4330702"/>
          <a:ext cx="3670300" cy="2379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68500"/>
                <a:gridCol w="1701800"/>
              </a:tblGrid>
              <a:tr h="354653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Variable</a:t>
                      </a:r>
                      <a:endParaRPr lang="en-US" sz="1200" b="1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Proportion</a:t>
                      </a:r>
                      <a:r>
                        <a:rPr lang="en-US" sz="1200" b="1" baseline="0" dirty="0" smtClean="0"/>
                        <a:t> of Times Selected</a:t>
                      </a:r>
                      <a:endParaRPr lang="en-US" sz="1200" b="1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MaxTemp.pctdiff.5days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0.7254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MeanTemp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0.5894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MaxTemp.mean.8hr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0.3936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MaxPressure.pctdiff.3days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0.1562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MeanTemp.pctdiff.5days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0.1464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MaxPressure.pctdiff.5days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0.1330</a:t>
                      </a:r>
                      <a:endParaRPr lang="en-US" sz="1200" dirty="0"/>
                    </a:p>
                  </a:txBody>
                  <a:tcPr marT="0" marB="0"/>
                </a:tc>
              </a:tr>
              <a:tr h="2876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MinAbsHum.pctdiff.1day</a:t>
                      </a:r>
                      <a:endParaRPr lang="en-US" sz="1200" dirty="0"/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0.0962</a:t>
                      </a:r>
                      <a:endParaRPr lang="en-US" sz="1200" dirty="0"/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025900" y="38481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Coast Region – Stepwise Variable </a:t>
            </a:r>
            <a:r>
              <a:rPr lang="en-US" b="1" dirty="0"/>
              <a:t>S</a:t>
            </a:r>
            <a:r>
              <a:rPr lang="en-US" b="1" dirty="0" smtClean="0"/>
              <a:t>election Results</a:t>
            </a:r>
            <a:endParaRPr lang="en-US" b="1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27000" y="1015998"/>
            <a:ext cx="3937000" cy="5533824"/>
          </a:xfrm>
        </p:spPr>
        <p:txBody>
          <a:bodyPr/>
          <a:lstStyle/>
          <a:p>
            <a:r>
              <a:rPr lang="en-US" dirty="0"/>
              <a:t>Define Training Dataset </a:t>
            </a:r>
          </a:p>
          <a:p>
            <a:pPr lvl="1"/>
            <a:r>
              <a:rPr lang="en-US" dirty="0"/>
              <a:t>Selected 90 grid stress </a:t>
            </a:r>
            <a:r>
              <a:rPr lang="en-US" dirty="0" smtClean="0"/>
              <a:t>and 90 non-stress days </a:t>
            </a:r>
            <a:r>
              <a:rPr lang="en-US" dirty="0"/>
              <a:t>for each climate </a:t>
            </a:r>
            <a:r>
              <a:rPr lang="en-US" dirty="0" smtClean="0"/>
              <a:t>zone</a:t>
            </a:r>
          </a:p>
          <a:p>
            <a:pPr lvl="1"/>
            <a:r>
              <a:rPr lang="en-US" dirty="0" smtClean="0"/>
              <a:t>Set </a:t>
            </a:r>
            <a:r>
              <a:rPr lang="en-US" dirty="0"/>
              <a:t>aside 10% each of grid </a:t>
            </a:r>
            <a:r>
              <a:rPr lang="en-US" dirty="0" smtClean="0"/>
              <a:t>stress and non-stress </a:t>
            </a:r>
            <a:r>
              <a:rPr lang="en-US" dirty="0"/>
              <a:t>days</a:t>
            </a:r>
          </a:p>
          <a:p>
            <a:r>
              <a:rPr lang="en-US" dirty="0"/>
              <a:t>Develop Weather Variables</a:t>
            </a:r>
          </a:p>
          <a:p>
            <a:pPr lvl="1"/>
            <a:r>
              <a:rPr lang="en-US" dirty="0"/>
              <a:t>Capture persistence, changes, and magnitude (&gt;100 variables)</a:t>
            </a:r>
          </a:p>
          <a:p>
            <a:r>
              <a:rPr lang="en-US" dirty="0"/>
              <a:t>Naïve Bayes classification</a:t>
            </a:r>
          </a:p>
          <a:p>
            <a:pPr lvl="1"/>
            <a:r>
              <a:rPr lang="en-US" dirty="0"/>
              <a:t>5,000 random samples of training </a:t>
            </a:r>
            <a:r>
              <a:rPr lang="en-US" dirty="0" smtClean="0"/>
              <a:t>dataset</a:t>
            </a:r>
            <a:endParaRPr lang="en-US" dirty="0"/>
          </a:p>
          <a:p>
            <a:pPr lvl="1"/>
            <a:r>
              <a:rPr lang="en-US" dirty="0"/>
              <a:t>Stepwise variable </a:t>
            </a:r>
            <a:r>
              <a:rPr lang="en-US" dirty="0" smtClean="0"/>
              <a:t>selection </a:t>
            </a:r>
            <a:r>
              <a:rPr lang="en-US" dirty="0"/>
              <a:t>for each </a:t>
            </a:r>
            <a:r>
              <a:rPr lang="en-US" dirty="0" smtClean="0"/>
              <a:t>sampled training set</a:t>
            </a:r>
            <a:endParaRPr lang="en-US" dirty="0"/>
          </a:p>
          <a:p>
            <a:pPr lvl="1"/>
            <a:r>
              <a:rPr lang="en-US" dirty="0"/>
              <a:t>Choose variables that are selected with the highest </a:t>
            </a:r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PNNL-SA-102707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02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93113"/>
            <a:ext cx="5611586" cy="384721"/>
          </a:xfrm>
        </p:spPr>
        <p:txBody>
          <a:bodyPr/>
          <a:lstStyle/>
          <a:p>
            <a:r>
              <a:rPr lang="en-US" dirty="0" smtClean="0"/>
              <a:t>Predictive Model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84076"/>
              </p:ext>
            </p:extLst>
          </p:nvPr>
        </p:nvGraphicFramePr>
        <p:xfrm>
          <a:off x="342901" y="1892300"/>
          <a:ext cx="3949699" cy="4030979"/>
        </p:xfrm>
        <a:graphic>
          <a:graphicData uri="http://schemas.openxmlformats.org/drawingml/2006/table">
            <a:tbl>
              <a:tblPr firstRow="1" firstCol="1" lastCol="1">
                <a:tableStyleId>{B301B821-A1FF-4177-AEE7-76D212191A09}</a:tableStyleId>
              </a:tblPr>
              <a:tblGrid>
                <a:gridCol w="1098445"/>
                <a:gridCol w="803676"/>
                <a:gridCol w="727282"/>
                <a:gridCol w="660148"/>
                <a:gridCol w="660148"/>
              </a:tblGrid>
              <a:tr h="404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Variable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Type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Window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</a:t>
                      </a:r>
                      <a:r>
                        <a:rPr lang="en-US" sz="1400" u="none" strike="noStrike" dirty="0" smtClean="0">
                          <a:effectLst/>
                        </a:rPr>
                        <a:t>tatistic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Climate</a:t>
                      </a:r>
                      <a:r>
                        <a:rPr lang="en-US" sz="1400" u="none" strike="noStrike" baseline="0" dirty="0" smtClean="0">
                          <a:effectLst/>
                        </a:rPr>
                        <a:t> Region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Pressure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Maximum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Percent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S, NC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Pressure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Minimum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Percent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Relative Humidity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Maximum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Relative Humidity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3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N, 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Maximum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 </a:t>
                      </a:r>
                      <a:r>
                        <a:rPr lang="en-US" sz="1400" u="none" strike="noStrike" dirty="0" smtClean="0">
                          <a:effectLst/>
                        </a:rPr>
                        <a:t>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Maximum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5 day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Percent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E,C, FW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Minimum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 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Temperature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Minimum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Temperaure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Maximum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 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Mean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S, C, NC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Wind Speed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 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Wind Speed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 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Wind Speed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5 day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N,W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Wind Speed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8 hr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Mean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71671"/>
              </p:ext>
            </p:extLst>
          </p:nvPr>
        </p:nvGraphicFramePr>
        <p:xfrm>
          <a:off x="4495798" y="1605327"/>
          <a:ext cx="4318001" cy="505235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86383"/>
                <a:gridCol w="972618"/>
                <a:gridCol w="1079500"/>
                <a:gridCol w="1079500"/>
              </a:tblGrid>
              <a:tr h="554139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Climate Region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Naïve</a:t>
                      </a:r>
                      <a:r>
                        <a:rPr lang="en-US" sz="1600" baseline="0" dirty="0" smtClean="0"/>
                        <a:t> Bayes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Bootstrap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Mean Accuracy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WMO</a:t>
                      </a:r>
                    </a:p>
                    <a:p>
                      <a:pPr algn="ctr"/>
                      <a:r>
                        <a:rPr lang="en-US" sz="1600" dirty="0" smtClean="0"/>
                        <a:t>Bootstrap</a:t>
                      </a:r>
                    </a:p>
                    <a:p>
                      <a:pPr algn="ctr"/>
                      <a:r>
                        <a:rPr lang="en-US" sz="1600" dirty="0" smtClean="0"/>
                        <a:t>Accuracy</a:t>
                      </a:r>
                      <a:endParaRPr lang="en-US" sz="1600" dirty="0"/>
                    </a:p>
                  </a:txBody>
                  <a:tcPr/>
                </a:tc>
              </a:tr>
              <a:tr h="55413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Region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</a:rPr>
                        <a:t> Specific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4575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Global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4575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solidFill>
                      <a:srgbClr val="4575B3"/>
                    </a:solidFill>
                  </a:tcPr>
                </a:tc>
              </a:tr>
              <a:tr h="47159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84.30%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80.71%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50.00%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North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72.37%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70.97%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47.77%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205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North Central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90.38%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smtClean="0">
                          <a:solidFill>
                            <a:schemeClr val="tx1"/>
                          </a:solidFill>
                        </a:rPr>
                        <a:t>89.06%</a:t>
                      </a:r>
                      <a:endParaRPr lang="en-US" sz="1600" b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50.53%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50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South</a:t>
                      </a:r>
                      <a:r>
                        <a:rPr lang="en-US" sz="1600" baseline="0" dirty="0" smtClean="0"/>
                        <a:t> Central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89.48%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86.60%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51.67%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Southern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83.02%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79.73%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51.12%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East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76.89%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72.19%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50.55%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West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82.14%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78.22%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49.43%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0408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Far West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74.69%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70.78%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52.74%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39800" y="1181100"/>
            <a:ext cx="27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Optimal Weather Variables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78400" y="1181100"/>
            <a:ext cx="3370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Cross Validated Prediction Results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2895600" cy="365125"/>
          </a:xfrm>
        </p:spPr>
        <p:txBody>
          <a:bodyPr/>
          <a:lstStyle/>
          <a:p>
            <a:r>
              <a:rPr lang="en-US" dirty="0" smtClean="0"/>
              <a:t>PNNL-SA-102707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93113"/>
            <a:ext cx="5611586" cy="384721"/>
          </a:xfrm>
        </p:spPr>
        <p:txBody>
          <a:bodyPr/>
          <a:lstStyle/>
          <a:p>
            <a:r>
              <a:rPr lang="en-US" dirty="0" smtClean="0"/>
              <a:t>Conclusions &amp; Path Forward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23950" y="3499906"/>
            <a:ext cx="6896100" cy="3180293"/>
            <a:chOff x="1930400" y="3499906"/>
            <a:chExt cx="6896100" cy="3180293"/>
          </a:xfrm>
        </p:grpSpPr>
        <p:pic>
          <p:nvPicPr>
            <p:cNvPr id="5" name="Picture 4" descr="DOE-5slides-barplo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0400" y="3499906"/>
              <a:ext cx="6896100" cy="318029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49501" y="3657600"/>
              <a:ext cx="44577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Application of Predictive Model to Historical Weather Data Compared to WMO Heat Wave  </a:t>
              </a:r>
              <a:endParaRPr lang="en-US" sz="1600" dirty="0"/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0996" y="1117598"/>
            <a:ext cx="8686801" cy="2388346"/>
          </a:xfrm>
        </p:spPr>
        <p:txBody>
          <a:bodyPr/>
          <a:lstStyle/>
          <a:p>
            <a:pPr marL="342900" lvl="1" indent="-342900">
              <a:buBlip>
                <a:blip r:embed="rId4"/>
              </a:buBlip>
            </a:pPr>
            <a:r>
              <a:rPr lang="en-US" dirty="0"/>
              <a:t>Weather-driven </a:t>
            </a:r>
            <a:r>
              <a:rPr lang="en-US" dirty="0" smtClean="0">
                <a:solidFill>
                  <a:schemeClr val="tx1"/>
                </a:solidFill>
              </a:rPr>
              <a:t>multivariate </a:t>
            </a:r>
            <a:r>
              <a:rPr lang="en-US" dirty="0" smtClean="0"/>
              <a:t>models </a:t>
            </a:r>
            <a:r>
              <a:rPr lang="en-US" dirty="0"/>
              <a:t>improve </a:t>
            </a:r>
            <a:r>
              <a:rPr lang="en-US" dirty="0" smtClean="0"/>
              <a:t>prediction of </a:t>
            </a:r>
            <a:r>
              <a:rPr lang="en-US" dirty="0"/>
              <a:t>grid stress </a:t>
            </a:r>
            <a:r>
              <a:rPr lang="en-US" dirty="0" smtClean="0"/>
              <a:t>days over </a:t>
            </a:r>
            <a:r>
              <a:rPr lang="en-US" dirty="0"/>
              <a:t>WMO </a:t>
            </a:r>
            <a:r>
              <a:rPr lang="en-US" dirty="0" smtClean="0"/>
              <a:t>heat wave definition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dirty="0" smtClean="0"/>
              <a:t>Interdisciplinary team critical for integrated modeling</a:t>
            </a:r>
          </a:p>
          <a:p>
            <a:pPr marL="342900" lvl="1" indent="-342900">
              <a:buBlip>
                <a:blip r:embed="rId4"/>
              </a:buBlip>
            </a:pPr>
            <a:r>
              <a:rPr lang="en-US" dirty="0" smtClean="0"/>
              <a:t>Energy sector data availability challenges likely to persist for integrated modeling</a:t>
            </a:r>
            <a:endParaRPr lang="en-US" dirty="0"/>
          </a:p>
          <a:p>
            <a:r>
              <a:rPr lang="en-US" sz="1800" dirty="0"/>
              <a:t>Next steps: </a:t>
            </a:r>
          </a:p>
          <a:p>
            <a:pPr lvl="1"/>
            <a:r>
              <a:rPr lang="en-US" sz="1600" dirty="0"/>
              <a:t>Further refinement/optimization of final variable </a:t>
            </a:r>
            <a:r>
              <a:rPr lang="en-US" sz="1600" dirty="0" smtClean="0"/>
              <a:t>set</a:t>
            </a:r>
            <a:endParaRPr lang="en-US" sz="1600" dirty="0"/>
          </a:p>
          <a:p>
            <a:pPr lvl="1"/>
            <a:r>
              <a:rPr lang="en-US" sz="1600" dirty="0" smtClean="0"/>
              <a:t>Investigation of </a:t>
            </a:r>
            <a:r>
              <a:rPr lang="en-US" sz="1600" dirty="0"/>
              <a:t>prevalence and duration of future grid stressing events by applying model to RESM RCP4.5 and RCP8.5 </a:t>
            </a:r>
            <a:r>
              <a:rPr lang="en-US" sz="1600" dirty="0" smtClean="0"/>
              <a:t>output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0" y="6369050"/>
            <a:ext cx="2895600" cy="365125"/>
          </a:xfrm>
        </p:spPr>
        <p:txBody>
          <a:bodyPr/>
          <a:lstStyle/>
          <a:p>
            <a:r>
              <a:rPr lang="en-US" dirty="0" smtClean="0"/>
              <a:t>PNNL-SA-102707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7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93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293113"/>
            <a:ext cx="5611586" cy="384721"/>
          </a:xfrm>
        </p:spPr>
        <p:txBody>
          <a:bodyPr/>
          <a:lstStyle/>
          <a:p>
            <a:r>
              <a:rPr lang="en-US" dirty="0" smtClean="0"/>
              <a:t>Naïve Bayes Classification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0" y="1168398"/>
            <a:ext cx="8724900" cy="1181862"/>
          </a:xfrm>
        </p:spPr>
        <p:txBody>
          <a:bodyPr/>
          <a:lstStyle/>
          <a:p>
            <a:pPr lvl="1">
              <a:buFont typeface="Arial"/>
              <a:buChar char="•"/>
            </a:pPr>
            <a:r>
              <a:rPr lang="en-US" dirty="0" smtClean="0"/>
              <a:t>Use weather variables to predict/classify a day as grid stress or non-stress event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Statistical model based on Bayes theorem: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Y = 1: grid stressing event and X</a:t>
            </a:r>
            <a:r>
              <a:rPr lang="en-US" baseline="-25000" dirty="0" smtClean="0"/>
              <a:t>1</a:t>
            </a:r>
            <a:r>
              <a:rPr lang="en-US" dirty="0" smtClean="0"/>
              <a:t>=k, X</a:t>
            </a:r>
            <a:r>
              <a:rPr lang="en-US" baseline="-25000" dirty="0" smtClean="0"/>
              <a:t>2</a:t>
            </a:r>
            <a:r>
              <a:rPr lang="en-US" dirty="0" smtClean="0"/>
              <a:t>=j, …: weather variable values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May12,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BE7-0ACF-E348-BBE2-A615BCE1D797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2048777"/>
              </p:ext>
            </p:extLst>
          </p:nvPr>
        </p:nvGraphicFramePr>
        <p:xfrm>
          <a:off x="1892798" y="2514600"/>
          <a:ext cx="5354544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4" imgW="3873500" imgH="431800" progId="Equation.3">
                  <p:embed/>
                </p:oleObj>
              </mc:Choice>
              <mc:Fallback>
                <p:oleObj name="Equation" r:id="rId4" imgW="3873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92798" y="2514600"/>
                        <a:ext cx="5354544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66701" y="3124199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Classify a day as grid stress/non-stress based according to which density is highest</a:t>
            </a:r>
          </a:p>
        </p:txBody>
      </p:sp>
      <p:pic>
        <p:nvPicPr>
          <p:cNvPr id="10" name="Picture 9" descr="nb_den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7" y="3615267"/>
            <a:ext cx="4347633" cy="31411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2" name="Straight Connector 11"/>
          <p:cNvCxnSpPr/>
          <p:nvPr/>
        </p:nvCxnSpPr>
        <p:spPr>
          <a:xfrm flipH="1">
            <a:off x="3793067" y="3666067"/>
            <a:ext cx="33866" cy="26331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869267" y="3826933"/>
            <a:ext cx="668866" cy="84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073400" y="3835399"/>
            <a:ext cx="685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80466" y="3666068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Grid Stress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64266" y="3657601"/>
            <a:ext cx="1041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Non-Stress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5960533" y="4478866"/>
            <a:ext cx="25738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Example of Naïve Bayes model for the Coast region using only Maximum Temperature to classify grid stress events</a:t>
            </a:r>
            <a:endParaRPr lang="en-US" sz="1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PNNL-SA-102707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23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west PRIM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Newest PRIMA template.potx</Template>
  <TotalTime>4677</TotalTime>
  <Words>1351</Words>
  <Application>Microsoft Macintosh PowerPoint</Application>
  <PresentationFormat>On-screen Show (4:3)</PresentationFormat>
  <Paragraphs>256</Paragraphs>
  <Slides>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Newest PRIMA template</vt:lpstr>
      <vt:lpstr>Equation</vt:lpstr>
      <vt:lpstr>Developing a Predictive Model to Identify Potential Electric Grid Stress Events due to Climate and Weather Factors  </vt:lpstr>
      <vt:lpstr>Electricity Grid Stress</vt:lpstr>
      <vt:lpstr>Predicting Electricity Grid Stress Events</vt:lpstr>
      <vt:lpstr>Data Challenges</vt:lpstr>
      <vt:lpstr>Approach: Classification Model</vt:lpstr>
      <vt:lpstr>Predictive Model Results</vt:lpstr>
      <vt:lpstr>Conclusions &amp; Path Forward</vt:lpstr>
      <vt:lpstr>Backup Slides</vt:lpstr>
      <vt:lpstr>Naïve Bayes Classification Model</vt:lpstr>
    </vt:vector>
  </TitlesOfParts>
  <Company>Pacific Northwest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Christopher DeGraaf</dc:creator>
  <cp:lastModifiedBy>Rice, Jennie S</cp:lastModifiedBy>
  <cp:revision>170</cp:revision>
  <dcterms:created xsi:type="dcterms:W3CDTF">2011-07-01T00:09:34Z</dcterms:created>
  <dcterms:modified xsi:type="dcterms:W3CDTF">2014-06-02T17:47:42Z</dcterms:modified>
</cp:coreProperties>
</file>