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7" r:id="rId2"/>
  </p:sldIdLst>
  <p:sldSz cx="43891200" cy="32918400"/>
  <p:notesSz cx="6858000" cy="9144000"/>
  <p:defaultTextStyle>
    <a:defPPr>
      <a:defRPr lang="en-US"/>
    </a:defPPr>
    <a:lvl1pPr marL="0" algn="l" defTabSz="1881012" rtl="0" eaLnBrk="1" latinLnBrk="0" hangingPunct="1">
      <a:defRPr sz="7400" kern="1200">
        <a:solidFill>
          <a:schemeClr val="tx1"/>
        </a:solidFill>
        <a:latin typeface="+mn-lt"/>
        <a:ea typeface="+mn-ea"/>
        <a:cs typeface="+mn-cs"/>
      </a:defRPr>
    </a:lvl1pPr>
    <a:lvl2pPr marL="1881012" algn="l" defTabSz="1881012" rtl="0" eaLnBrk="1" latinLnBrk="0" hangingPunct="1">
      <a:defRPr sz="7400" kern="1200">
        <a:solidFill>
          <a:schemeClr val="tx1"/>
        </a:solidFill>
        <a:latin typeface="+mn-lt"/>
        <a:ea typeface="+mn-ea"/>
        <a:cs typeface="+mn-cs"/>
      </a:defRPr>
    </a:lvl2pPr>
    <a:lvl3pPr marL="3762024" algn="l" defTabSz="1881012" rtl="0" eaLnBrk="1" latinLnBrk="0" hangingPunct="1">
      <a:defRPr sz="7400" kern="1200">
        <a:solidFill>
          <a:schemeClr val="tx1"/>
        </a:solidFill>
        <a:latin typeface="+mn-lt"/>
        <a:ea typeface="+mn-ea"/>
        <a:cs typeface="+mn-cs"/>
      </a:defRPr>
    </a:lvl3pPr>
    <a:lvl4pPr marL="5643037" algn="l" defTabSz="1881012" rtl="0" eaLnBrk="1" latinLnBrk="0" hangingPunct="1">
      <a:defRPr sz="7400" kern="1200">
        <a:solidFill>
          <a:schemeClr val="tx1"/>
        </a:solidFill>
        <a:latin typeface="+mn-lt"/>
        <a:ea typeface="+mn-ea"/>
        <a:cs typeface="+mn-cs"/>
      </a:defRPr>
    </a:lvl4pPr>
    <a:lvl5pPr marL="7524049" algn="l" defTabSz="1881012" rtl="0" eaLnBrk="1" latinLnBrk="0" hangingPunct="1">
      <a:defRPr sz="7400" kern="1200">
        <a:solidFill>
          <a:schemeClr val="tx1"/>
        </a:solidFill>
        <a:latin typeface="+mn-lt"/>
        <a:ea typeface="+mn-ea"/>
        <a:cs typeface="+mn-cs"/>
      </a:defRPr>
    </a:lvl5pPr>
    <a:lvl6pPr marL="9405061" algn="l" defTabSz="1881012" rtl="0" eaLnBrk="1" latinLnBrk="0" hangingPunct="1">
      <a:defRPr sz="7400" kern="1200">
        <a:solidFill>
          <a:schemeClr val="tx1"/>
        </a:solidFill>
        <a:latin typeface="+mn-lt"/>
        <a:ea typeface="+mn-ea"/>
        <a:cs typeface="+mn-cs"/>
      </a:defRPr>
    </a:lvl6pPr>
    <a:lvl7pPr marL="11286073" algn="l" defTabSz="1881012" rtl="0" eaLnBrk="1" latinLnBrk="0" hangingPunct="1">
      <a:defRPr sz="7400" kern="1200">
        <a:solidFill>
          <a:schemeClr val="tx1"/>
        </a:solidFill>
        <a:latin typeface="+mn-lt"/>
        <a:ea typeface="+mn-ea"/>
        <a:cs typeface="+mn-cs"/>
      </a:defRPr>
    </a:lvl7pPr>
    <a:lvl8pPr marL="13167086" algn="l" defTabSz="1881012" rtl="0" eaLnBrk="1" latinLnBrk="0" hangingPunct="1">
      <a:defRPr sz="7400" kern="1200">
        <a:solidFill>
          <a:schemeClr val="tx1"/>
        </a:solidFill>
        <a:latin typeface="+mn-lt"/>
        <a:ea typeface="+mn-ea"/>
        <a:cs typeface="+mn-cs"/>
      </a:defRPr>
    </a:lvl8pPr>
    <a:lvl9pPr marL="15048098" algn="l" defTabSz="1881012" rtl="0" eaLnBrk="1" latinLnBrk="0" hangingPunct="1">
      <a:defRPr sz="7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2B3B5"/>
    <a:srgbClr val="D57500"/>
    <a:srgbClr val="70727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p:scale>
          <a:sx n="30" d="100"/>
          <a:sy n="30" d="100"/>
        </p:scale>
        <p:origin x="-618" y="1080"/>
      </p:cViewPr>
      <p:guideLst>
        <p:guide orient="horz" pos="10368"/>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1BB5AC-C23F-9D49-A944-000D0A4D82BB}" type="datetimeFigureOut">
              <a:rPr lang="en-US" smtClean="0"/>
              <a:t>5/10/2014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711B02-2F2D-3A48-9F21-BD1924D22EFD}" type="slidenum">
              <a:rPr lang="en-US" smtClean="0"/>
              <a:t>‹#›</a:t>
            </a:fld>
            <a:endParaRPr lang="en-US"/>
          </a:p>
        </p:txBody>
      </p:sp>
    </p:spTree>
    <p:extLst>
      <p:ext uri="{BB962C8B-B14F-4D97-AF65-F5344CB8AC3E}">
        <p14:creationId xmlns:p14="http://schemas.microsoft.com/office/powerpoint/2010/main" val="32395883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NOTE: Print t</a:t>
            </a:r>
            <a:r>
              <a:rPr lang="en-US" baseline="0" dirty="0" smtClean="0"/>
              <a:t>his p</a:t>
            </a:r>
            <a:r>
              <a:rPr lang="en-US" dirty="0" smtClean="0"/>
              <a:t>oster file </a:t>
            </a:r>
            <a:r>
              <a:rPr lang="en-US" b="1" dirty="0" smtClean="0"/>
              <a:t>at 100</a:t>
            </a:r>
            <a:r>
              <a:rPr lang="en-US" b="1" smtClean="0"/>
              <a:t>% SCALE </a:t>
            </a:r>
            <a:r>
              <a:rPr lang="en-US" dirty="0" smtClean="0"/>
              <a:t>to result in a physical print measuring 48” wide </a:t>
            </a:r>
            <a:r>
              <a:rPr lang="en-US" smtClean="0"/>
              <a:t>x 36” </a:t>
            </a:r>
            <a:r>
              <a:rPr lang="en-US" dirty="0" smtClean="0"/>
              <a:t>tall.</a:t>
            </a:r>
            <a:r>
              <a:rPr lang="en-US" baseline="0" dirty="0" smtClean="0"/>
              <a:t> All type size notations shown above are based on the final printed size of the poster.</a:t>
            </a:r>
          </a:p>
          <a:p>
            <a:r>
              <a:rPr lang="en-US" baseline="0" dirty="0" smtClean="0"/>
              <a:t>• Contact Digital Duplicating (375-2969, http://</a:t>
            </a:r>
            <a:r>
              <a:rPr lang="en-US" baseline="0" dirty="0" err="1" smtClean="0"/>
              <a:t>digitalduplicating.pnl.gov</a:t>
            </a:r>
            <a:r>
              <a:rPr lang="en-US" baseline="0" dirty="0" smtClean="0"/>
              <a:t>) to order poster printing and finishing services for your completed poster design.</a:t>
            </a:r>
          </a:p>
          <a:p>
            <a:r>
              <a:rPr lang="en-US" baseline="0" dirty="0" smtClean="0"/>
              <a:t>• Remember to have your poster cleared for public display/distribution through the ERICA Information Release system (http://</a:t>
            </a:r>
            <a:r>
              <a:rPr lang="en-US" baseline="0" dirty="0" err="1" smtClean="0"/>
              <a:t>erica.pnl.gov</a:t>
            </a:r>
            <a:r>
              <a:rPr lang="en-US" baseline="0" dirty="0" smtClean="0"/>
              <a:t>).</a:t>
            </a:r>
          </a:p>
          <a:p>
            <a:r>
              <a:rPr lang="en-US" baseline="0" dirty="0" smtClean="0"/>
              <a:t>• Sidebar “About PNNL” box is considered optional, and can be removed if space is needed for technical content.</a:t>
            </a:r>
            <a:endParaRPr lang="en-US" dirty="0"/>
          </a:p>
        </p:txBody>
      </p:sp>
      <p:sp>
        <p:nvSpPr>
          <p:cNvPr id="4" name="Slide Number Placeholder 3"/>
          <p:cNvSpPr>
            <a:spLocks noGrp="1"/>
          </p:cNvSpPr>
          <p:nvPr>
            <p:ph type="sldNum" sz="quarter" idx="10"/>
          </p:nvPr>
        </p:nvSpPr>
        <p:spPr/>
        <p:txBody>
          <a:bodyPr/>
          <a:lstStyle/>
          <a:p>
            <a:fld id="{E9711B02-2F2D-3A48-9F21-BD1924D22EFD}" type="slidenum">
              <a:rPr lang="en-US" smtClean="0"/>
              <a:t>1</a:t>
            </a:fld>
            <a:endParaRPr lang="en-US"/>
          </a:p>
        </p:txBody>
      </p:sp>
    </p:spTree>
    <p:extLst>
      <p:ext uri="{BB962C8B-B14F-4D97-AF65-F5344CB8AC3E}">
        <p14:creationId xmlns:p14="http://schemas.microsoft.com/office/powerpoint/2010/main" val="2432790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NNL_PRIMA_Poster_Template_48x3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43891200" cy="32918400"/>
          </a:xfrm>
          <a:prstGeom prst="rect">
            <a:avLst/>
          </a:prstGeom>
        </p:spPr>
      </p:pic>
      <p:cxnSp>
        <p:nvCxnSpPr>
          <p:cNvPr id="14" name="Straight Connector 13"/>
          <p:cNvCxnSpPr/>
          <p:nvPr userDrawn="1"/>
        </p:nvCxnSpPr>
        <p:spPr>
          <a:xfrm>
            <a:off x="1371600" y="30175200"/>
            <a:ext cx="42519600" cy="0"/>
          </a:xfrm>
          <a:prstGeom prst="line">
            <a:avLst/>
          </a:prstGeom>
          <a:ln w="127000">
            <a:gradFill flip="none" rotWithShape="1">
              <a:gsLst>
                <a:gs pos="0">
                  <a:srgbClr val="707276"/>
                </a:gs>
                <a:gs pos="100000">
                  <a:srgbClr val="B2B3B5"/>
                </a:gs>
              </a:gsLst>
              <a:lin ang="10800000" scaled="0"/>
              <a:tileRect/>
            </a:gra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4"/>
          <a:stretch>
            <a:fillRect/>
          </a:stretch>
        </p:blipFill>
        <p:spPr>
          <a:xfrm>
            <a:off x="35267906" y="31266130"/>
            <a:ext cx="5888736" cy="835821"/>
          </a:xfrm>
          <a:prstGeom prst="rect">
            <a:avLst/>
          </a:prstGeom>
        </p:spPr>
      </p:pic>
      <p:sp>
        <p:nvSpPr>
          <p:cNvPr id="2" name="Rectangle 1"/>
          <p:cNvSpPr/>
          <p:nvPr userDrawn="1"/>
        </p:nvSpPr>
        <p:spPr>
          <a:xfrm>
            <a:off x="0" y="0"/>
            <a:ext cx="43891200" cy="32918400"/>
          </a:xfrm>
          <a:prstGeom prst="rect">
            <a:avLst/>
          </a:prstGeom>
          <a:noFill/>
          <a:ln w="6350">
            <a:solidFill>
              <a:schemeClr val="accent2">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5"/>
          <a:stretch>
            <a:fillRect/>
          </a:stretch>
        </p:blipFill>
        <p:spPr>
          <a:xfrm>
            <a:off x="1371600" y="31091505"/>
            <a:ext cx="2946400" cy="812800"/>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Lst>
  <p:timing>
    <p:tnLst>
      <p:par>
        <p:cTn id="1" dur="indefinite" restart="never" nodeType="tmRoot"/>
      </p:par>
    </p:tnLst>
  </p:timing>
  <p:hf hdr="0" ftr="0"/>
  <p:txStyles>
    <p:titleStyle>
      <a:lvl1pPr algn="l" defTabSz="1881012" rtl="0" eaLnBrk="1" latinLnBrk="0" hangingPunct="1">
        <a:spcBef>
          <a:spcPct val="0"/>
        </a:spcBef>
        <a:buNone/>
        <a:defRPr sz="7200" b="1" kern="1200" baseline="0">
          <a:solidFill>
            <a:schemeClr val="accent2"/>
          </a:solidFill>
          <a:latin typeface="Arial"/>
          <a:ea typeface="+mj-ea"/>
          <a:cs typeface="Arial"/>
        </a:defRPr>
      </a:lvl1pPr>
    </p:titleStyle>
    <p:bodyStyle>
      <a:lvl1pPr marL="1410759" indent="-1410759" algn="l" defTabSz="1881012" rtl="0" eaLnBrk="1" latinLnBrk="0" hangingPunct="1">
        <a:spcBef>
          <a:spcPct val="20000"/>
        </a:spcBef>
        <a:buFont typeface="Arial"/>
        <a:buChar char="•"/>
        <a:defRPr sz="8200" kern="1200">
          <a:solidFill>
            <a:schemeClr val="accent2"/>
          </a:solidFill>
          <a:latin typeface="Arial"/>
          <a:ea typeface="+mn-ea"/>
          <a:cs typeface="Arial"/>
        </a:defRPr>
      </a:lvl1pPr>
      <a:lvl2pPr marL="3056645" indent="-1175633" algn="l" defTabSz="1881012" rtl="0" eaLnBrk="1" latinLnBrk="0" hangingPunct="1">
        <a:spcBef>
          <a:spcPct val="20000"/>
        </a:spcBef>
        <a:buFont typeface="Arial"/>
        <a:buChar char="–"/>
        <a:defRPr sz="7400" kern="1200">
          <a:solidFill>
            <a:schemeClr val="accent2"/>
          </a:solidFill>
          <a:latin typeface="Arial"/>
          <a:ea typeface="+mn-ea"/>
          <a:cs typeface="Arial"/>
        </a:defRPr>
      </a:lvl2pPr>
      <a:lvl3pPr marL="4702531" indent="-940506" algn="l" defTabSz="1881012" rtl="0" eaLnBrk="1" latinLnBrk="0" hangingPunct="1">
        <a:spcBef>
          <a:spcPct val="20000"/>
        </a:spcBef>
        <a:buFont typeface="Arial"/>
        <a:buChar char="•"/>
        <a:defRPr sz="6600" kern="1200">
          <a:solidFill>
            <a:schemeClr val="accent2"/>
          </a:solidFill>
          <a:latin typeface="Arial"/>
          <a:ea typeface="+mn-ea"/>
          <a:cs typeface="Arial"/>
        </a:defRPr>
      </a:lvl3pPr>
      <a:lvl4pPr marL="6583543" indent="-940506" algn="l" defTabSz="1881012" rtl="0" eaLnBrk="1" latinLnBrk="0" hangingPunct="1">
        <a:spcBef>
          <a:spcPct val="20000"/>
        </a:spcBef>
        <a:buFont typeface="Arial"/>
        <a:buChar char="–"/>
        <a:defRPr sz="5800" kern="1200">
          <a:solidFill>
            <a:schemeClr val="accent2"/>
          </a:solidFill>
          <a:latin typeface="Arial"/>
          <a:ea typeface="+mn-ea"/>
          <a:cs typeface="Arial"/>
        </a:defRPr>
      </a:lvl4pPr>
      <a:lvl5pPr marL="8464555" indent="-940506" algn="l" defTabSz="1881012" rtl="0" eaLnBrk="1" latinLnBrk="0" hangingPunct="1">
        <a:spcBef>
          <a:spcPct val="20000"/>
        </a:spcBef>
        <a:buFont typeface="Arial"/>
        <a:buChar char="»"/>
        <a:defRPr sz="5800" kern="1200">
          <a:solidFill>
            <a:schemeClr val="accent2"/>
          </a:solidFill>
          <a:latin typeface="Arial"/>
          <a:ea typeface="+mn-ea"/>
          <a:cs typeface="Arial"/>
        </a:defRPr>
      </a:lvl5pPr>
      <a:lvl6pPr marL="10345567" indent="-940506" algn="l" defTabSz="1881012" rtl="0" eaLnBrk="1" latinLnBrk="0" hangingPunct="1">
        <a:spcBef>
          <a:spcPct val="20000"/>
        </a:spcBef>
        <a:buFont typeface="Arial"/>
        <a:buChar char="•"/>
        <a:defRPr sz="8200" kern="1200">
          <a:solidFill>
            <a:schemeClr val="tx1"/>
          </a:solidFill>
          <a:latin typeface="+mn-lt"/>
          <a:ea typeface="+mn-ea"/>
          <a:cs typeface="+mn-cs"/>
        </a:defRPr>
      </a:lvl6pPr>
      <a:lvl7pPr marL="12226580" indent="-940506" algn="l" defTabSz="1881012" rtl="0" eaLnBrk="1" latinLnBrk="0" hangingPunct="1">
        <a:spcBef>
          <a:spcPct val="20000"/>
        </a:spcBef>
        <a:buFont typeface="Arial"/>
        <a:buChar char="•"/>
        <a:defRPr sz="8200" kern="1200">
          <a:solidFill>
            <a:schemeClr val="tx1"/>
          </a:solidFill>
          <a:latin typeface="+mn-lt"/>
          <a:ea typeface="+mn-ea"/>
          <a:cs typeface="+mn-cs"/>
        </a:defRPr>
      </a:lvl7pPr>
      <a:lvl8pPr marL="14107592" indent="-940506" algn="l" defTabSz="1881012" rtl="0" eaLnBrk="1" latinLnBrk="0" hangingPunct="1">
        <a:spcBef>
          <a:spcPct val="20000"/>
        </a:spcBef>
        <a:buFont typeface="Arial"/>
        <a:buChar char="•"/>
        <a:defRPr sz="8200" kern="1200">
          <a:solidFill>
            <a:schemeClr val="tx1"/>
          </a:solidFill>
          <a:latin typeface="+mn-lt"/>
          <a:ea typeface="+mn-ea"/>
          <a:cs typeface="+mn-cs"/>
        </a:defRPr>
      </a:lvl8pPr>
      <a:lvl9pPr marL="15988604" indent="-940506" algn="l" defTabSz="1881012" rtl="0" eaLnBrk="1" latinLnBrk="0" hangingPunct="1">
        <a:spcBef>
          <a:spcPct val="20000"/>
        </a:spcBef>
        <a:buFont typeface="Arial"/>
        <a:buChar char="•"/>
        <a:defRPr sz="8200" kern="1200">
          <a:solidFill>
            <a:schemeClr val="tx1"/>
          </a:solidFill>
          <a:latin typeface="+mn-lt"/>
          <a:ea typeface="+mn-ea"/>
          <a:cs typeface="+mn-cs"/>
        </a:defRPr>
      </a:lvl9pPr>
    </p:bodyStyle>
    <p:otherStyle>
      <a:defPPr>
        <a:defRPr lang="en-US"/>
      </a:defPPr>
      <a:lvl1pPr marL="0" algn="l" defTabSz="1881012" rtl="0" eaLnBrk="1" latinLnBrk="0" hangingPunct="1">
        <a:defRPr sz="7400" kern="1200">
          <a:solidFill>
            <a:schemeClr val="tx1"/>
          </a:solidFill>
          <a:latin typeface="+mn-lt"/>
          <a:ea typeface="+mn-ea"/>
          <a:cs typeface="+mn-cs"/>
        </a:defRPr>
      </a:lvl1pPr>
      <a:lvl2pPr marL="1881012" algn="l" defTabSz="1881012" rtl="0" eaLnBrk="1" latinLnBrk="0" hangingPunct="1">
        <a:defRPr sz="7400" kern="1200">
          <a:solidFill>
            <a:schemeClr val="tx1"/>
          </a:solidFill>
          <a:latin typeface="+mn-lt"/>
          <a:ea typeface="+mn-ea"/>
          <a:cs typeface="+mn-cs"/>
        </a:defRPr>
      </a:lvl2pPr>
      <a:lvl3pPr marL="3762024" algn="l" defTabSz="1881012" rtl="0" eaLnBrk="1" latinLnBrk="0" hangingPunct="1">
        <a:defRPr sz="7400" kern="1200">
          <a:solidFill>
            <a:schemeClr val="tx1"/>
          </a:solidFill>
          <a:latin typeface="+mn-lt"/>
          <a:ea typeface="+mn-ea"/>
          <a:cs typeface="+mn-cs"/>
        </a:defRPr>
      </a:lvl3pPr>
      <a:lvl4pPr marL="5643037" algn="l" defTabSz="1881012" rtl="0" eaLnBrk="1" latinLnBrk="0" hangingPunct="1">
        <a:defRPr sz="7400" kern="1200">
          <a:solidFill>
            <a:schemeClr val="tx1"/>
          </a:solidFill>
          <a:latin typeface="+mn-lt"/>
          <a:ea typeface="+mn-ea"/>
          <a:cs typeface="+mn-cs"/>
        </a:defRPr>
      </a:lvl4pPr>
      <a:lvl5pPr marL="7524049" algn="l" defTabSz="1881012" rtl="0" eaLnBrk="1" latinLnBrk="0" hangingPunct="1">
        <a:defRPr sz="7400" kern="1200">
          <a:solidFill>
            <a:schemeClr val="tx1"/>
          </a:solidFill>
          <a:latin typeface="+mn-lt"/>
          <a:ea typeface="+mn-ea"/>
          <a:cs typeface="+mn-cs"/>
        </a:defRPr>
      </a:lvl5pPr>
      <a:lvl6pPr marL="9405061" algn="l" defTabSz="1881012" rtl="0" eaLnBrk="1" latinLnBrk="0" hangingPunct="1">
        <a:defRPr sz="7400" kern="1200">
          <a:solidFill>
            <a:schemeClr val="tx1"/>
          </a:solidFill>
          <a:latin typeface="+mn-lt"/>
          <a:ea typeface="+mn-ea"/>
          <a:cs typeface="+mn-cs"/>
        </a:defRPr>
      </a:lvl6pPr>
      <a:lvl7pPr marL="11286073" algn="l" defTabSz="1881012" rtl="0" eaLnBrk="1" latinLnBrk="0" hangingPunct="1">
        <a:defRPr sz="7400" kern="1200">
          <a:solidFill>
            <a:schemeClr val="tx1"/>
          </a:solidFill>
          <a:latin typeface="+mn-lt"/>
          <a:ea typeface="+mn-ea"/>
          <a:cs typeface="+mn-cs"/>
        </a:defRPr>
      </a:lvl7pPr>
      <a:lvl8pPr marL="13167086" algn="l" defTabSz="1881012" rtl="0" eaLnBrk="1" latinLnBrk="0" hangingPunct="1">
        <a:defRPr sz="7400" kern="1200">
          <a:solidFill>
            <a:schemeClr val="tx1"/>
          </a:solidFill>
          <a:latin typeface="+mn-lt"/>
          <a:ea typeface="+mn-ea"/>
          <a:cs typeface="+mn-cs"/>
        </a:defRPr>
      </a:lvl8pPr>
      <a:lvl9pPr marL="15048098" algn="l" defTabSz="1881012" rtl="0" eaLnBrk="1" latinLnBrk="0" hangingPunct="1">
        <a:defRPr sz="7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hyperlink" Target="mailto:mohamad.hejazi@pnnl.gov" TargetMode="External"/><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ound Same Side Corner Rectangle 74"/>
          <p:cNvSpPr/>
          <p:nvPr/>
        </p:nvSpPr>
        <p:spPr>
          <a:xfrm rot="16200000">
            <a:off x="12004597" y="27178587"/>
            <a:ext cx="2202871" cy="9027367"/>
          </a:xfrm>
          <a:prstGeom prst="round2SameRect">
            <a:avLst>
              <a:gd name="adj1" fmla="val 5406"/>
              <a:gd name="adj2" fmla="val 0"/>
            </a:avLst>
          </a:prstGeom>
          <a:gradFill flip="none" rotWithShape="1">
            <a:gsLst>
              <a:gs pos="0">
                <a:schemeClr val="bg1">
                  <a:lumMod val="75000"/>
                </a:schemeClr>
              </a:gs>
              <a:gs pos="100000">
                <a:schemeClr val="bg1">
                  <a:lumMod val="8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Round Same Side Corner Rectangle 73"/>
          <p:cNvSpPr/>
          <p:nvPr/>
        </p:nvSpPr>
        <p:spPr>
          <a:xfrm rot="16200000">
            <a:off x="26904564" y="24839889"/>
            <a:ext cx="2202871" cy="13624870"/>
          </a:xfrm>
          <a:prstGeom prst="round2SameRect">
            <a:avLst>
              <a:gd name="adj1" fmla="val 5406"/>
              <a:gd name="adj2" fmla="val 0"/>
            </a:avLst>
          </a:prstGeom>
          <a:gradFill flip="none" rotWithShape="1">
            <a:gsLst>
              <a:gs pos="0">
                <a:schemeClr val="bg1">
                  <a:lumMod val="75000"/>
                </a:schemeClr>
              </a:gs>
              <a:gs pos="100000">
                <a:schemeClr val="bg1">
                  <a:lumMod val="8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rot="16200000">
            <a:off x="-4343400" y="28117800"/>
            <a:ext cx="9144000" cy="228600"/>
          </a:xfrm>
          <a:prstGeom prst="rect">
            <a:avLst/>
          </a:prstGeom>
          <a:noFill/>
        </p:spPr>
        <p:txBody>
          <a:bodyPr wrap="square" lIns="0" tIns="0" rIns="0" bIns="0" rtlCol="0">
            <a:noAutofit/>
          </a:bodyPr>
          <a:lstStyle/>
          <a:p>
            <a:r>
              <a:rPr lang="en-US" sz="1200" baseline="0" dirty="0" smtClean="0">
                <a:solidFill>
                  <a:schemeClr val="bg1">
                    <a:lumMod val="75000"/>
                  </a:schemeClr>
                </a:solidFill>
                <a:latin typeface="Arial"/>
                <a:cs typeface="Arial"/>
              </a:rPr>
              <a:t>File Name</a:t>
            </a:r>
            <a:r>
              <a:rPr lang="en-US" sz="1200" dirty="0" smtClean="0">
                <a:solidFill>
                  <a:schemeClr val="bg1">
                    <a:lumMod val="75000"/>
                  </a:schemeClr>
                </a:solidFill>
                <a:latin typeface="Arial"/>
                <a:cs typeface="Arial"/>
              </a:rPr>
              <a:t>  //</a:t>
            </a:r>
            <a:r>
              <a:rPr lang="en-US" sz="1200" baseline="0" dirty="0" smtClean="0">
                <a:solidFill>
                  <a:schemeClr val="bg1">
                    <a:lumMod val="75000"/>
                  </a:schemeClr>
                </a:solidFill>
                <a:latin typeface="Arial"/>
                <a:cs typeface="Arial"/>
              </a:rPr>
              <a:t>  File Date </a:t>
            </a:r>
            <a:r>
              <a:rPr lang="en-US" sz="1200" dirty="0" smtClean="0">
                <a:solidFill>
                  <a:schemeClr val="bg1">
                    <a:lumMod val="75000"/>
                  </a:schemeClr>
                </a:solidFill>
                <a:latin typeface="Arial"/>
                <a:cs typeface="Arial"/>
              </a:rPr>
              <a:t> </a:t>
            </a:r>
            <a:r>
              <a:rPr lang="en-US" sz="1200" dirty="0">
                <a:solidFill>
                  <a:schemeClr val="bg1">
                    <a:lumMod val="75000"/>
                  </a:schemeClr>
                </a:solidFill>
                <a:latin typeface="Arial"/>
                <a:cs typeface="Arial"/>
              </a:rPr>
              <a:t>// </a:t>
            </a:r>
            <a:r>
              <a:rPr lang="en-US" sz="1200" dirty="0" smtClean="0">
                <a:solidFill>
                  <a:schemeClr val="bg1">
                    <a:lumMod val="75000"/>
                  </a:schemeClr>
                </a:solidFill>
                <a:latin typeface="Arial"/>
                <a:cs typeface="Arial"/>
              </a:rPr>
              <a:t> PNNL-SA-#####</a:t>
            </a:r>
            <a:endParaRPr lang="en-US" sz="1200" dirty="0">
              <a:solidFill>
                <a:schemeClr val="bg1">
                  <a:lumMod val="75000"/>
                </a:schemeClr>
              </a:solidFill>
              <a:latin typeface="Arial"/>
              <a:cs typeface="Arial"/>
            </a:endParaRP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80932" y="6809894"/>
            <a:ext cx="12222106" cy="8578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1483962" y="871112"/>
            <a:ext cx="26504516" cy="4539704"/>
          </a:xfrm>
          <a:prstGeom prst="rect">
            <a:avLst/>
          </a:prstGeom>
          <a:noFill/>
        </p:spPr>
        <p:txBody>
          <a:bodyPr wrap="square" lIns="0" rIns="0" bIns="0" rtlCol="0">
            <a:spAutoFit/>
          </a:bodyPr>
          <a:lstStyle/>
          <a:p>
            <a:r>
              <a:rPr lang="en-US" sz="8000" b="1" dirty="0">
                <a:solidFill>
                  <a:schemeClr val="bg1"/>
                </a:solidFill>
                <a:latin typeface="Arial"/>
                <a:cs typeface="Arial"/>
              </a:rPr>
              <a:t>One-way coupling of the Global Change Assessment Model (GCAM) and the Community Land </a:t>
            </a:r>
            <a:r>
              <a:rPr lang="en-US" sz="8000" b="1" dirty="0" smtClean="0">
                <a:solidFill>
                  <a:schemeClr val="bg1"/>
                </a:solidFill>
                <a:latin typeface="Arial"/>
                <a:cs typeface="Arial"/>
              </a:rPr>
              <a:t>Model (CLM): </a:t>
            </a:r>
          </a:p>
          <a:p>
            <a:r>
              <a:rPr lang="en-US" sz="8000" b="1" dirty="0" smtClean="0">
                <a:solidFill>
                  <a:schemeClr val="bg1"/>
                </a:solidFill>
                <a:latin typeface="Arial"/>
                <a:cs typeface="Arial"/>
              </a:rPr>
              <a:t>An </a:t>
            </a:r>
            <a:r>
              <a:rPr lang="en-US" sz="8000" b="1" dirty="0">
                <a:solidFill>
                  <a:schemeClr val="bg1"/>
                </a:solidFill>
                <a:latin typeface="Arial"/>
                <a:cs typeface="Arial"/>
              </a:rPr>
              <a:t>outlook of future water deficits in the U.S</a:t>
            </a:r>
            <a:r>
              <a:rPr lang="en-US" sz="8000" b="1" dirty="0" smtClean="0">
                <a:solidFill>
                  <a:schemeClr val="bg1"/>
                </a:solidFill>
                <a:latin typeface="Arial"/>
                <a:cs typeface="Arial"/>
              </a:rPr>
              <a:t>.</a:t>
            </a:r>
          </a:p>
          <a:p>
            <a:r>
              <a:rPr lang="en-US" sz="5200" dirty="0" smtClean="0">
                <a:solidFill>
                  <a:schemeClr val="bg1"/>
                </a:solidFill>
                <a:latin typeface="Arial"/>
                <a:cs typeface="Arial"/>
              </a:rPr>
              <a:t>M</a:t>
            </a:r>
            <a:r>
              <a:rPr lang="en-US" sz="5200" dirty="0">
                <a:solidFill>
                  <a:schemeClr val="bg1"/>
                </a:solidFill>
                <a:latin typeface="Arial"/>
                <a:cs typeface="Arial"/>
              </a:rPr>
              <a:t>. </a:t>
            </a:r>
            <a:r>
              <a:rPr lang="en-US" sz="5200" dirty="0" err="1">
                <a:solidFill>
                  <a:schemeClr val="bg1"/>
                </a:solidFill>
                <a:latin typeface="Arial"/>
                <a:cs typeface="Arial"/>
              </a:rPr>
              <a:t>Hejazi</a:t>
            </a:r>
            <a:r>
              <a:rPr lang="en-US" sz="5200" dirty="0">
                <a:solidFill>
                  <a:schemeClr val="bg1"/>
                </a:solidFill>
                <a:latin typeface="Arial"/>
                <a:cs typeface="Arial"/>
              </a:rPr>
              <a:t>, N. Voisin, L. Liu, T. Tesfa, H. Li, M. Huang, Y. Liu, R.L. </a:t>
            </a:r>
            <a:r>
              <a:rPr lang="en-US" sz="5200" dirty="0" smtClean="0">
                <a:solidFill>
                  <a:schemeClr val="bg1"/>
                </a:solidFill>
                <a:latin typeface="Arial"/>
                <a:cs typeface="Arial"/>
              </a:rPr>
              <a:t>Leung, J. Rice</a:t>
            </a:r>
            <a:endParaRPr lang="en-US" sz="5200" dirty="0">
              <a:solidFill>
                <a:schemeClr val="bg1"/>
              </a:solidFill>
              <a:latin typeface="Arial"/>
              <a:cs typeface="Arial"/>
            </a:endParaRPr>
          </a:p>
        </p:txBody>
      </p:sp>
      <p:sp>
        <p:nvSpPr>
          <p:cNvPr id="13" name="TextBox 12"/>
          <p:cNvSpPr txBox="1"/>
          <p:nvPr/>
        </p:nvSpPr>
        <p:spPr>
          <a:xfrm>
            <a:off x="868680" y="6065072"/>
            <a:ext cx="12620077" cy="5943165"/>
          </a:xfrm>
          <a:prstGeom prst="rect">
            <a:avLst/>
          </a:prstGeom>
          <a:noFill/>
        </p:spPr>
        <p:txBody>
          <a:bodyPr wrap="square" rtlCol="0">
            <a:spAutoFit/>
          </a:bodyPr>
          <a:lstStyle/>
          <a:p>
            <a:pPr algn="ctr">
              <a:lnSpc>
                <a:spcPct val="110000"/>
              </a:lnSpc>
              <a:spcAft>
                <a:spcPts val="1800"/>
              </a:spcAft>
            </a:pPr>
            <a:r>
              <a:rPr lang="en-US" sz="4400" b="1" dirty="0" smtClean="0">
                <a:solidFill>
                  <a:schemeClr val="accent1"/>
                </a:solidFill>
                <a:cs typeface="Arial" charset="0"/>
              </a:rPr>
              <a:t>Overview </a:t>
            </a:r>
          </a:p>
          <a:p>
            <a:pPr algn="just">
              <a:lnSpc>
                <a:spcPct val="110000"/>
              </a:lnSpc>
              <a:spcAft>
                <a:spcPts val="1800"/>
              </a:spcAft>
            </a:pPr>
            <a:r>
              <a:rPr lang="en-US" sz="3200" dirty="0">
                <a:solidFill>
                  <a:schemeClr val="accent2"/>
                </a:solidFill>
                <a:cs typeface="Arial" charset="0"/>
              </a:rPr>
              <a:t>The integration of water management in integrated assessment and Earth system models at the regional scale is an important step toward improving our understanding of the interactions between human activities, terrestrial system and water cycle, and to evaluate how system interactions are affected by a changing climate at the regional scale. This integration is critical to investigate the implications of climate change impacts and adaptation and mitigation options on water resources (e.g., balances between water demand and supply) in the U.S., and how water constraints can feedback to influence other human decisions and physical processes</a:t>
            </a:r>
            <a:r>
              <a:rPr lang="en-US" sz="3200" dirty="0" smtClean="0">
                <a:solidFill>
                  <a:schemeClr val="accent2"/>
                </a:solidFill>
                <a:cs typeface="Arial" charset="0"/>
              </a:rPr>
              <a:t>.</a:t>
            </a:r>
          </a:p>
        </p:txBody>
      </p:sp>
      <p:sp>
        <p:nvSpPr>
          <p:cNvPr id="14" name="TextBox 13"/>
          <p:cNvSpPr txBox="1"/>
          <p:nvPr/>
        </p:nvSpPr>
        <p:spPr>
          <a:xfrm>
            <a:off x="2988168" y="21333050"/>
            <a:ext cx="9028769" cy="837152"/>
          </a:xfrm>
          <a:prstGeom prst="rect">
            <a:avLst/>
          </a:prstGeom>
          <a:noFill/>
        </p:spPr>
        <p:txBody>
          <a:bodyPr wrap="square" rtlCol="0">
            <a:spAutoFit/>
          </a:bodyPr>
          <a:lstStyle/>
          <a:p>
            <a:pPr algn="ctr">
              <a:lnSpc>
                <a:spcPct val="110000"/>
              </a:lnSpc>
              <a:spcAft>
                <a:spcPts val="1800"/>
              </a:spcAft>
            </a:pPr>
            <a:r>
              <a:rPr lang="en-US" sz="4400" b="1" dirty="0" smtClean="0">
                <a:solidFill>
                  <a:schemeClr val="accent1"/>
                </a:solidFill>
                <a:cs typeface="Arial" charset="0"/>
              </a:rPr>
              <a:t>PRIMA Components and Interactions</a:t>
            </a:r>
          </a:p>
        </p:txBody>
      </p:sp>
      <p:sp>
        <p:nvSpPr>
          <p:cNvPr id="16" name="TextBox 15"/>
          <p:cNvSpPr txBox="1"/>
          <p:nvPr/>
        </p:nvSpPr>
        <p:spPr>
          <a:xfrm>
            <a:off x="29176056" y="5559460"/>
            <a:ext cx="13282102" cy="837152"/>
          </a:xfrm>
          <a:prstGeom prst="rect">
            <a:avLst/>
          </a:prstGeom>
          <a:solidFill>
            <a:schemeClr val="bg1"/>
          </a:solidFill>
        </p:spPr>
        <p:txBody>
          <a:bodyPr wrap="square" rtlCol="0">
            <a:spAutoFit/>
          </a:bodyPr>
          <a:lstStyle/>
          <a:p>
            <a:pPr algn="ctr">
              <a:lnSpc>
                <a:spcPct val="110000"/>
              </a:lnSpc>
              <a:spcAft>
                <a:spcPts val="1800"/>
              </a:spcAft>
            </a:pPr>
            <a:r>
              <a:rPr lang="en-US" sz="4400" b="1" dirty="0" smtClean="0">
                <a:solidFill>
                  <a:schemeClr val="accent1"/>
                </a:solidFill>
                <a:cs typeface="Arial" charset="0"/>
              </a:rPr>
              <a:t>Sample  Analyses and Results</a:t>
            </a:r>
          </a:p>
        </p:txBody>
      </p:sp>
      <p:sp>
        <p:nvSpPr>
          <p:cNvPr id="17" name="TextBox 16"/>
          <p:cNvSpPr txBox="1"/>
          <p:nvPr/>
        </p:nvSpPr>
        <p:spPr>
          <a:xfrm>
            <a:off x="29263590" y="15399052"/>
            <a:ext cx="12766312" cy="2062103"/>
          </a:xfrm>
          <a:prstGeom prst="rect">
            <a:avLst/>
          </a:prstGeom>
          <a:solidFill>
            <a:srgbClr val="FFFFFF"/>
          </a:solidFill>
        </p:spPr>
        <p:txBody>
          <a:bodyPr wrap="square" rtlCol="0">
            <a:spAutoFit/>
          </a:bodyPr>
          <a:lstStyle/>
          <a:p>
            <a:pPr lvl="0" algn="just" defTabSz="914400" eaLnBrk="0" fontAlgn="base" hangingPunct="0">
              <a:spcBef>
                <a:spcPct val="0"/>
              </a:spcBef>
              <a:spcAft>
                <a:spcPct val="0"/>
              </a:spcAft>
            </a:pPr>
            <a:r>
              <a:rPr kumimoji="0" lang="en-US" sz="3200" b="1" i="0" u="none" strike="noStrike" kern="0" cap="none" spc="0" normalizeH="0" baseline="0" noProof="0" dirty="0" smtClean="0">
                <a:ln>
                  <a:noFill/>
                </a:ln>
                <a:solidFill>
                  <a:schemeClr val="accent2"/>
                </a:solidFill>
                <a:effectLst/>
                <a:uLnTx/>
                <a:uFillTx/>
                <a:ea typeface="ＭＳ Ｐゴシック" pitchFamily="34" charset="-128"/>
              </a:rPr>
              <a:t>Reconciliation of water supply and demand</a:t>
            </a:r>
            <a:r>
              <a:rPr kumimoji="0" lang="en-US" sz="3200" b="1" i="0" u="none" strike="noStrike" kern="0" cap="none" spc="0" normalizeH="0" noProof="0" dirty="0" smtClean="0">
                <a:ln>
                  <a:noFill/>
                </a:ln>
                <a:solidFill>
                  <a:schemeClr val="accent2"/>
                </a:solidFill>
                <a:effectLst/>
                <a:uLnTx/>
                <a:uFillTx/>
                <a:ea typeface="ＭＳ Ｐゴシック" pitchFamily="34" charset="-128"/>
              </a:rPr>
              <a:t> </a:t>
            </a:r>
            <a:r>
              <a:rPr kumimoji="0" lang="en-US" sz="3200" b="0" i="0" u="none" strike="noStrike" kern="0" cap="none" spc="0" normalizeH="0" baseline="0" noProof="0" dirty="0" smtClean="0">
                <a:ln>
                  <a:noFill/>
                </a:ln>
                <a:solidFill>
                  <a:schemeClr val="accent2"/>
                </a:solidFill>
                <a:effectLst/>
                <a:uLnTx/>
                <a:uFillTx/>
                <a:ea typeface="ＭＳ Ｐゴシック" pitchFamily="34" charset="-128"/>
              </a:rPr>
              <a:t>in</a:t>
            </a:r>
            <a:r>
              <a:rPr kumimoji="0" lang="en-US" sz="3200" b="0" i="0" u="none" strike="noStrike" kern="0" cap="none" spc="0" normalizeH="0" noProof="0" dirty="0" smtClean="0">
                <a:ln>
                  <a:noFill/>
                </a:ln>
                <a:solidFill>
                  <a:schemeClr val="accent2"/>
                </a:solidFill>
                <a:effectLst/>
                <a:uLnTx/>
                <a:uFillTx/>
                <a:ea typeface="ＭＳ Ｐゴシック" pitchFamily="34" charset="-128"/>
              </a:rPr>
              <a:t> </a:t>
            </a:r>
            <a:r>
              <a:rPr kumimoji="0" lang="en-US" sz="3200" b="0" i="0" u="none" strike="noStrike" kern="0" cap="none" spc="0" normalizeH="0" baseline="0" noProof="0" dirty="0" smtClean="0">
                <a:ln>
                  <a:noFill/>
                </a:ln>
                <a:solidFill>
                  <a:schemeClr val="accent2"/>
                </a:solidFill>
                <a:effectLst/>
                <a:uLnTx/>
                <a:uFillTx/>
                <a:ea typeface="ＭＳ Ｐゴシック" pitchFamily="34" charset="-128"/>
              </a:rPr>
              <a:t>RESM/CLM and GCAM, respectively, for the</a:t>
            </a:r>
            <a:r>
              <a:rPr kumimoji="0" lang="en-US" sz="3200" b="0" i="0" u="none" strike="noStrike" kern="0" cap="none" spc="0" normalizeH="0" noProof="0" dirty="0" smtClean="0">
                <a:ln>
                  <a:noFill/>
                </a:ln>
                <a:solidFill>
                  <a:schemeClr val="accent2"/>
                </a:solidFill>
                <a:effectLst/>
                <a:uLnTx/>
                <a:uFillTx/>
                <a:ea typeface="ＭＳ Ｐゴシック" pitchFamily="34" charset="-128"/>
              </a:rPr>
              <a:t> upper Mississippi. </a:t>
            </a:r>
            <a:r>
              <a:rPr lang="en-US" sz="3200" dirty="0" smtClean="0">
                <a:solidFill>
                  <a:schemeClr val="accent2"/>
                </a:solidFill>
                <a:cs typeface="Arial" pitchFamily="34" charset="0"/>
              </a:rPr>
              <a:t>Plots show annual water </a:t>
            </a:r>
            <a:r>
              <a:rPr lang="en-US" sz="3200" dirty="0">
                <a:solidFill>
                  <a:schemeClr val="accent2"/>
                </a:solidFill>
                <a:cs typeface="Arial" pitchFamily="34" charset="0"/>
              </a:rPr>
              <a:t>demand (left) and water supply (center) in cubic meters, and </a:t>
            </a:r>
            <a:r>
              <a:rPr lang="en-US" sz="3200" dirty="0" smtClean="0">
                <a:solidFill>
                  <a:schemeClr val="accent2"/>
                </a:solidFill>
                <a:cs typeface="Arial" pitchFamily="34" charset="0"/>
              </a:rPr>
              <a:t>water </a:t>
            </a:r>
            <a:r>
              <a:rPr lang="en-US" sz="3200" dirty="0">
                <a:solidFill>
                  <a:schemeClr val="accent2"/>
                </a:solidFill>
                <a:cs typeface="Arial" pitchFamily="34" charset="0"/>
              </a:rPr>
              <a:t>supply deficit (right) </a:t>
            </a:r>
            <a:r>
              <a:rPr lang="en-US" sz="3200" dirty="0" smtClean="0">
                <a:solidFill>
                  <a:schemeClr val="accent2"/>
                </a:solidFill>
                <a:cs typeface="Arial" pitchFamily="34" charset="0"/>
              </a:rPr>
              <a:t>in decimal percent for </a:t>
            </a:r>
            <a:r>
              <a:rPr lang="en-US" sz="3200" dirty="0">
                <a:solidFill>
                  <a:schemeClr val="accent2"/>
                </a:solidFill>
                <a:cs typeface="Arial" pitchFamily="34" charset="0"/>
              </a:rPr>
              <a:t>historical and future </a:t>
            </a:r>
            <a:r>
              <a:rPr lang="en-US" sz="3200" dirty="0" smtClean="0">
                <a:solidFill>
                  <a:schemeClr val="accent2"/>
                </a:solidFill>
                <a:cs typeface="Arial" pitchFamily="34" charset="0"/>
              </a:rPr>
              <a:t>periods (B1).</a:t>
            </a:r>
            <a:endParaRPr kumimoji="0" lang="en-US" sz="3200" b="0" i="0" u="none" strike="noStrike" kern="0" cap="none" spc="0" normalizeH="0" baseline="0" noProof="0" dirty="0" smtClean="0">
              <a:ln>
                <a:noFill/>
              </a:ln>
              <a:solidFill>
                <a:schemeClr val="accent2"/>
              </a:solidFill>
              <a:effectLst/>
              <a:uLnTx/>
              <a:uFillTx/>
              <a:ea typeface="ＭＳ Ｐゴシック" pitchFamily="34" charset="-128"/>
            </a:endParaRPr>
          </a:p>
        </p:txBody>
      </p:sp>
      <p:sp>
        <p:nvSpPr>
          <p:cNvPr id="18" name="TextBox 17"/>
          <p:cNvSpPr txBox="1"/>
          <p:nvPr/>
        </p:nvSpPr>
        <p:spPr>
          <a:xfrm>
            <a:off x="30669143" y="6599775"/>
            <a:ext cx="1651564" cy="461665"/>
          </a:xfrm>
          <a:prstGeom prst="rect">
            <a:avLst/>
          </a:prstGeom>
          <a:solidFill>
            <a:srgbClr val="FFFFFF"/>
          </a:solidFill>
        </p:spPr>
        <p:txBody>
          <a:bodyPr wrap="square" rtlCol="0">
            <a:spAutoFit/>
          </a:bodyPr>
          <a:lstStyle/>
          <a:p>
            <a:pPr lvl="0" algn="ctr" defTabSz="914400" eaLnBrk="0" fontAlgn="base" hangingPunct="0">
              <a:spcBef>
                <a:spcPct val="0"/>
              </a:spcBef>
              <a:spcAft>
                <a:spcPct val="0"/>
              </a:spcAft>
            </a:pPr>
            <a:r>
              <a:rPr kumimoji="0" lang="en-US" sz="2400" b="1" i="0" u="none" strike="noStrike" kern="0" cap="none" spc="0" normalizeH="0" baseline="0" noProof="0" dirty="0" smtClean="0">
                <a:ln>
                  <a:noFill/>
                </a:ln>
                <a:solidFill>
                  <a:schemeClr val="accent2"/>
                </a:solidFill>
                <a:effectLst/>
                <a:uLnTx/>
                <a:uFillTx/>
                <a:latin typeface="Arial" charset="0"/>
                <a:ea typeface="ＭＳ Ｐゴシック" pitchFamily="34" charset="-128"/>
              </a:rPr>
              <a:t>Demand</a:t>
            </a:r>
            <a:endParaRPr kumimoji="0" lang="en-US" sz="2400" b="0" i="0" u="none" strike="noStrike" kern="0" cap="none" spc="0" normalizeH="0" baseline="0" noProof="0" dirty="0" smtClean="0">
              <a:ln>
                <a:noFill/>
              </a:ln>
              <a:solidFill>
                <a:schemeClr val="accent2"/>
              </a:solidFill>
              <a:effectLst/>
              <a:uLnTx/>
              <a:uFillTx/>
              <a:latin typeface="Arial" charset="0"/>
              <a:ea typeface="ＭＳ Ｐゴシック" pitchFamily="34" charset="-128"/>
            </a:endParaRPr>
          </a:p>
        </p:txBody>
      </p:sp>
      <p:sp>
        <p:nvSpPr>
          <p:cNvPr id="19" name="TextBox 18"/>
          <p:cNvSpPr txBox="1"/>
          <p:nvPr/>
        </p:nvSpPr>
        <p:spPr>
          <a:xfrm>
            <a:off x="34754124" y="6579061"/>
            <a:ext cx="1651564" cy="461665"/>
          </a:xfrm>
          <a:prstGeom prst="rect">
            <a:avLst/>
          </a:prstGeom>
          <a:solidFill>
            <a:srgbClr val="FFFFFF"/>
          </a:solidFill>
        </p:spPr>
        <p:txBody>
          <a:bodyPr wrap="square" rtlCol="0">
            <a:spAutoFit/>
          </a:bodyPr>
          <a:lstStyle/>
          <a:p>
            <a:pPr lvl="0" algn="ctr" defTabSz="914400" eaLnBrk="0" fontAlgn="base" hangingPunct="0">
              <a:spcBef>
                <a:spcPct val="0"/>
              </a:spcBef>
              <a:spcAft>
                <a:spcPct val="0"/>
              </a:spcAft>
            </a:pPr>
            <a:r>
              <a:rPr kumimoji="0" lang="en-US" sz="2400" b="1" i="0" u="none" strike="noStrike" kern="0" cap="none" spc="0" normalizeH="0" baseline="0" noProof="0" dirty="0" smtClean="0">
                <a:ln>
                  <a:noFill/>
                </a:ln>
                <a:solidFill>
                  <a:schemeClr val="accent2"/>
                </a:solidFill>
                <a:effectLst/>
                <a:uLnTx/>
                <a:uFillTx/>
                <a:latin typeface="Arial" charset="0"/>
                <a:ea typeface="ＭＳ Ｐゴシック" pitchFamily="34" charset="-128"/>
              </a:rPr>
              <a:t>Supply</a:t>
            </a:r>
            <a:endParaRPr kumimoji="0" lang="en-US" sz="2400" b="0" i="0" u="none" strike="noStrike" kern="0" cap="none" spc="0" normalizeH="0" baseline="0" noProof="0" dirty="0" smtClean="0">
              <a:ln>
                <a:noFill/>
              </a:ln>
              <a:solidFill>
                <a:schemeClr val="accent2"/>
              </a:solidFill>
              <a:effectLst/>
              <a:uLnTx/>
              <a:uFillTx/>
              <a:latin typeface="Arial" charset="0"/>
              <a:ea typeface="ＭＳ Ｐゴシック" pitchFamily="34" charset="-128"/>
            </a:endParaRPr>
          </a:p>
        </p:txBody>
      </p:sp>
      <p:sp>
        <p:nvSpPr>
          <p:cNvPr id="20" name="TextBox 19"/>
          <p:cNvSpPr txBox="1"/>
          <p:nvPr/>
        </p:nvSpPr>
        <p:spPr>
          <a:xfrm>
            <a:off x="38867067" y="6570582"/>
            <a:ext cx="1651564" cy="461665"/>
          </a:xfrm>
          <a:prstGeom prst="rect">
            <a:avLst/>
          </a:prstGeom>
          <a:solidFill>
            <a:srgbClr val="FFFFFF"/>
          </a:solidFill>
        </p:spPr>
        <p:txBody>
          <a:bodyPr wrap="square" rtlCol="0">
            <a:spAutoFit/>
          </a:bodyPr>
          <a:lstStyle/>
          <a:p>
            <a:pPr lvl="0" algn="ctr" defTabSz="914400" eaLnBrk="0" fontAlgn="base" hangingPunct="0">
              <a:spcBef>
                <a:spcPct val="0"/>
              </a:spcBef>
              <a:spcAft>
                <a:spcPct val="0"/>
              </a:spcAft>
            </a:pPr>
            <a:r>
              <a:rPr kumimoji="0" lang="en-US" sz="2400" b="1" i="0" u="none" strike="noStrike" kern="0" cap="none" spc="0" normalizeH="0" baseline="0" noProof="0" dirty="0" smtClean="0">
                <a:ln>
                  <a:noFill/>
                </a:ln>
                <a:solidFill>
                  <a:schemeClr val="accent2"/>
                </a:solidFill>
                <a:effectLst/>
                <a:uLnTx/>
                <a:uFillTx/>
                <a:latin typeface="Arial" charset="0"/>
                <a:ea typeface="ＭＳ Ｐゴシック" pitchFamily="34" charset="-128"/>
              </a:rPr>
              <a:t>Deficit</a:t>
            </a:r>
            <a:endParaRPr kumimoji="0" lang="en-US" sz="2400" b="0" i="0" u="none" strike="noStrike" kern="0" cap="none" spc="0" normalizeH="0" baseline="0" noProof="0" dirty="0" smtClean="0">
              <a:ln>
                <a:noFill/>
              </a:ln>
              <a:solidFill>
                <a:schemeClr val="accent2"/>
              </a:solidFill>
              <a:effectLst/>
              <a:uLnTx/>
              <a:uFillTx/>
              <a:latin typeface="Arial" charset="0"/>
              <a:ea typeface="ＭＳ Ｐゴシック" pitchFamily="34" charset="-128"/>
            </a:endParaRPr>
          </a:p>
        </p:txBody>
      </p:sp>
      <p:sp>
        <p:nvSpPr>
          <p:cNvPr id="21" name="TextBox 20"/>
          <p:cNvSpPr txBox="1"/>
          <p:nvPr/>
        </p:nvSpPr>
        <p:spPr>
          <a:xfrm>
            <a:off x="944879" y="12234110"/>
            <a:ext cx="6065571" cy="523220"/>
          </a:xfrm>
          <a:prstGeom prst="rect">
            <a:avLst/>
          </a:prstGeom>
          <a:noFill/>
        </p:spPr>
        <p:txBody>
          <a:bodyPr wrap="none" rtlCol="0">
            <a:spAutoFit/>
          </a:bodyPr>
          <a:lstStyle/>
          <a:p>
            <a:r>
              <a:rPr lang="en-US" sz="2800" b="1" dirty="0" smtClean="0">
                <a:solidFill>
                  <a:schemeClr val="accent2"/>
                </a:solidFill>
                <a:latin typeface="Arial" panose="020B0604020202020204" pitchFamily="34" charset="0"/>
                <a:cs typeface="Arial" panose="020B0604020202020204" pitchFamily="34" charset="0"/>
              </a:rPr>
              <a:t>Global </a:t>
            </a:r>
            <a:r>
              <a:rPr lang="en-US" sz="2800" b="1" dirty="0">
                <a:solidFill>
                  <a:schemeClr val="accent2"/>
                </a:solidFill>
                <a:latin typeface="Arial" panose="020B0604020202020204" pitchFamily="34" charset="0"/>
                <a:cs typeface="Arial" panose="020B0604020202020204" pitchFamily="34" charset="0"/>
              </a:rPr>
              <a:t>Change Assessment </a:t>
            </a:r>
            <a:r>
              <a:rPr lang="en-US" sz="2800" b="1" dirty="0" smtClean="0">
                <a:solidFill>
                  <a:schemeClr val="accent2"/>
                </a:solidFill>
                <a:latin typeface="Arial" panose="020B0604020202020204" pitchFamily="34" charset="0"/>
                <a:cs typeface="Arial" panose="020B0604020202020204" pitchFamily="34" charset="0"/>
              </a:rPr>
              <a:t>Model</a:t>
            </a:r>
            <a:endParaRPr lang="en-US" sz="2800" b="1" dirty="0">
              <a:solidFill>
                <a:schemeClr val="accent2"/>
              </a:solidFill>
              <a:latin typeface="Arial" panose="020B0604020202020204" pitchFamily="34" charset="0"/>
              <a:cs typeface="Arial" panose="020B0604020202020204" pitchFamily="34" charset="0"/>
            </a:endParaRPr>
          </a:p>
        </p:txBody>
      </p:sp>
      <p:pic>
        <p:nvPicPr>
          <p:cNvPr id="22"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7350" y="12932752"/>
            <a:ext cx="4771616" cy="3526179"/>
          </a:xfrm>
          <a:prstGeom prst="rect">
            <a:avLst/>
          </a:prstGeom>
        </p:spPr>
      </p:pic>
      <p:sp>
        <p:nvSpPr>
          <p:cNvPr id="23" name="Rectangle 22"/>
          <p:cNvSpPr/>
          <p:nvPr/>
        </p:nvSpPr>
        <p:spPr>
          <a:xfrm>
            <a:off x="7564945" y="12757331"/>
            <a:ext cx="5312855" cy="39133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C:\Users\vois549\AppData\Local\Microsoft\Windows\Temporary Internet Files\Content.IE5\TOACHWR1\MP900430849[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259" t="2071" r="16908" b="4255"/>
          <a:stretch/>
        </p:blipFill>
        <p:spPr bwMode="auto">
          <a:xfrm>
            <a:off x="7686865" y="13074733"/>
            <a:ext cx="3340557" cy="338419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7442326" y="12234110"/>
            <a:ext cx="5695790" cy="523220"/>
          </a:xfrm>
          <a:prstGeom prst="rect">
            <a:avLst/>
          </a:prstGeom>
          <a:noFill/>
        </p:spPr>
        <p:txBody>
          <a:bodyPr wrap="none" rtlCol="0">
            <a:spAutoFit/>
          </a:bodyPr>
          <a:lstStyle/>
          <a:p>
            <a:r>
              <a:rPr lang="en-US" sz="2800" b="1" dirty="0" smtClean="0">
                <a:solidFill>
                  <a:schemeClr val="accent2"/>
                </a:solidFill>
                <a:latin typeface="Arial" panose="020B0604020202020204" pitchFamily="34" charset="0"/>
                <a:cs typeface="Arial" panose="020B0604020202020204" pitchFamily="34" charset="0"/>
              </a:rPr>
              <a:t>Community Earth System Model</a:t>
            </a:r>
            <a:endParaRPr lang="en-US" sz="2800" b="1" dirty="0">
              <a:solidFill>
                <a:schemeClr val="accent2"/>
              </a:solidFill>
              <a:latin typeface="Arial" panose="020B0604020202020204" pitchFamily="34" charset="0"/>
              <a:cs typeface="Arial" panose="020B0604020202020204" pitchFamily="34" charset="0"/>
            </a:endParaRPr>
          </a:p>
        </p:txBody>
      </p:sp>
      <p:sp>
        <p:nvSpPr>
          <p:cNvPr id="26" name="TextBox 25"/>
          <p:cNvSpPr txBox="1"/>
          <p:nvPr/>
        </p:nvSpPr>
        <p:spPr>
          <a:xfrm>
            <a:off x="10988528" y="12932752"/>
            <a:ext cx="1603522" cy="1104020"/>
          </a:xfrm>
          <a:prstGeom prst="rect">
            <a:avLst/>
          </a:prstGeom>
          <a:noFill/>
        </p:spPr>
        <p:txBody>
          <a:bodyPr wrap="square" rtlCol="0">
            <a:spAutoFit/>
          </a:bodyPr>
          <a:lstStyle/>
          <a:p>
            <a:pPr algn="ctr">
              <a:lnSpc>
                <a:spcPts val="2600"/>
              </a:lnSpc>
            </a:pPr>
            <a:r>
              <a:rPr lang="en-US" sz="2800" dirty="0" smtClean="0"/>
              <a:t>Land Surface Scheme</a:t>
            </a:r>
            <a:endParaRPr lang="en-US" sz="2800" dirty="0"/>
          </a:p>
        </p:txBody>
      </p:sp>
      <p:sp>
        <p:nvSpPr>
          <p:cNvPr id="27" name="Rectangle 26"/>
          <p:cNvSpPr/>
          <p:nvPr/>
        </p:nvSpPr>
        <p:spPr>
          <a:xfrm>
            <a:off x="1157320" y="12795429"/>
            <a:ext cx="5266974" cy="38159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11162922" y="14075431"/>
            <a:ext cx="1429128" cy="2406933"/>
          </a:xfrm>
          <a:prstGeom prst="roundRect">
            <a:avLst>
              <a:gd name="adj" fmla="val 13196"/>
            </a:avLst>
          </a:prstGeom>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defTabSz="914400"/>
            <a:r>
              <a:rPr lang="en-US" sz="1800" kern="1000" dirty="0" smtClean="0">
                <a:ln w="10160">
                  <a:solidFill>
                    <a:sysClr val="windowText" lastClr="000000"/>
                  </a:solidFill>
                  <a:prstDash val="solid"/>
                </a:ln>
                <a:solidFill>
                  <a:schemeClr val="bg1"/>
                </a:solidFill>
                <a:latin typeface="Arial Narrow"/>
                <a:cs typeface="Arial Narrow"/>
              </a:rPr>
              <a:t>Sub-basin Hydrology (SCLM)</a:t>
            </a:r>
          </a:p>
          <a:p>
            <a:pPr algn="ctr" defTabSz="914400"/>
            <a:r>
              <a:rPr lang="en-US" sz="1800" kern="1000" dirty="0" smtClean="0">
                <a:ln w="10160">
                  <a:solidFill>
                    <a:sysClr val="windowText" lastClr="000000"/>
                  </a:solidFill>
                  <a:prstDash val="solid"/>
                </a:ln>
                <a:solidFill>
                  <a:schemeClr val="bg1"/>
                </a:solidFill>
                <a:latin typeface="Arial Narrow"/>
                <a:cs typeface="Arial Narrow"/>
              </a:rPr>
              <a:t>River Routing (MOSART)</a:t>
            </a:r>
          </a:p>
          <a:p>
            <a:pPr algn="ctr" defTabSz="914400"/>
            <a:r>
              <a:rPr lang="en-US" sz="1800" kern="1000" dirty="0" smtClean="0">
                <a:ln w="10160">
                  <a:solidFill>
                    <a:sysClr val="windowText" lastClr="000000"/>
                  </a:solidFill>
                  <a:prstDash val="solid"/>
                </a:ln>
                <a:solidFill>
                  <a:schemeClr val="bg1"/>
                </a:solidFill>
                <a:latin typeface="Arial Narrow"/>
                <a:cs typeface="Arial Narrow"/>
              </a:rPr>
              <a:t>Water Management (WM)</a:t>
            </a:r>
            <a:endParaRPr lang="en-US" sz="1800" kern="1000" dirty="0">
              <a:ln w="10160">
                <a:solidFill>
                  <a:sysClr val="windowText" lastClr="000000"/>
                </a:solidFill>
                <a:prstDash val="solid"/>
              </a:ln>
              <a:solidFill>
                <a:schemeClr val="bg1"/>
              </a:solidFill>
              <a:latin typeface="Arial Narrow"/>
              <a:cs typeface="Arial Narrow"/>
            </a:endParaRPr>
          </a:p>
        </p:txBody>
      </p:sp>
      <p:sp>
        <p:nvSpPr>
          <p:cNvPr id="29" name="Left Arrow 28"/>
          <p:cNvSpPr/>
          <p:nvPr/>
        </p:nvSpPr>
        <p:spPr>
          <a:xfrm>
            <a:off x="6443344" y="14075431"/>
            <a:ext cx="978408" cy="484632"/>
          </a:xfrm>
          <a:prstGeom prst="lef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0" name="Left Arrow 29"/>
          <p:cNvSpPr/>
          <p:nvPr/>
        </p:nvSpPr>
        <p:spPr>
          <a:xfrm rot="10800000">
            <a:off x="6524145" y="14784526"/>
            <a:ext cx="978408" cy="484632"/>
          </a:xfrm>
          <a:prstGeom prst="lef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1" name="TextBox 30"/>
          <p:cNvSpPr txBox="1"/>
          <p:nvPr/>
        </p:nvSpPr>
        <p:spPr>
          <a:xfrm>
            <a:off x="1196183" y="17083405"/>
            <a:ext cx="12292574" cy="4031873"/>
          </a:xfrm>
          <a:prstGeom prst="rect">
            <a:avLst/>
          </a:prstGeom>
          <a:noFill/>
        </p:spPr>
        <p:txBody>
          <a:bodyPr wrap="square" rtlCol="0">
            <a:spAutoFit/>
          </a:bodyPr>
          <a:lstStyle/>
          <a:p>
            <a:pPr algn="ctr">
              <a:spcAft>
                <a:spcPts val="1200"/>
              </a:spcAft>
            </a:pPr>
            <a:r>
              <a:rPr lang="en-US" sz="4400" b="1" dirty="0" smtClean="0">
                <a:solidFill>
                  <a:schemeClr val="accent1"/>
                </a:solidFill>
                <a:cs typeface="Arial" charset="0"/>
              </a:rPr>
              <a:t>Objectives</a:t>
            </a:r>
          </a:p>
          <a:p>
            <a:pPr marL="514350" indent="-514350" algn="just">
              <a:spcAft>
                <a:spcPts val="1200"/>
              </a:spcAft>
              <a:buAutoNum type="arabicParenR"/>
            </a:pPr>
            <a:r>
              <a:rPr lang="en-US" sz="3200" dirty="0" smtClean="0">
                <a:solidFill>
                  <a:schemeClr val="accent2"/>
                </a:solidFill>
                <a:cs typeface="Arial" charset="0"/>
              </a:rPr>
              <a:t>The </a:t>
            </a:r>
            <a:r>
              <a:rPr lang="en-US" sz="3200" dirty="0">
                <a:solidFill>
                  <a:schemeClr val="accent2"/>
                </a:solidFill>
                <a:cs typeface="Arial" charset="0"/>
              </a:rPr>
              <a:t>development of a regional representation of water demands in the Global Climate Assessment Model (GCAM), and </a:t>
            </a:r>
            <a:endParaRPr lang="en-US" sz="3200" dirty="0" smtClean="0">
              <a:solidFill>
                <a:schemeClr val="accent2"/>
              </a:solidFill>
              <a:cs typeface="Arial" charset="0"/>
            </a:endParaRPr>
          </a:p>
          <a:p>
            <a:pPr marL="514350" indent="-514350" algn="just">
              <a:spcAft>
                <a:spcPts val="1200"/>
              </a:spcAft>
              <a:buAutoNum type="arabicParenR"/>
            </a:pPr>
            <a:r>
              <a:rPr lang="en-US" sz="3200" dirty="0" smtClean="0">
                <a:solidFill>
                  <a:schemeClr val="accent2"/>
                </a:solidFill>
                <a:cs typeface="Arial" charset="0"/>
              </a:rPr>
              <a:t>The </a:t>
            </a:r>
            <a:r>
              <a:rPr lang="en-US" sz="3200" dirty="0">
                <a:solidFill>
                  <a:schemeClr val="accent2"/>
                </a:solidFill>
                <a:cs typeface="Arial" charset="0"/>
              </a:rPr>
              <a:t>linkage of GCAM and the land surface component of Regional Earth System Model (RESM) – including the Community Land Model (CLM), the </a:t>
            </a:r>
            <a:r>
              <a:rPr lang="en-US" sz="3200" dirty="0" err="1">
                <a:solidFill>
                  <a:schemeClr val="accent2"/>
                </a:solidFill>
                <a:cs typeface="Arial" charset="0"/>
              </a:rPr>
              <a:t>MOdel</a:t>
            </a:r>
            <a:r>
              <a:rPr lang="en-US" sz="3200" dirty="0">
                <a:solidFill>
                  <a:schemeClr val="accent2"/>
                </a:solidFill>
                <a:cs typeface="Arial" charset="0"/>
              </a:rPr>
              <a:t> for Scale Adaptive River Transport (MOSART), and the Water Management (WM) </a:t>
            </a:r>
            <a:r>
              <a:rPr lang="en-US" sz="3200" dirty="0" smtClean="0">
                <a:solidFill>
                  <a:schemeClr val="accent2"/>
                </a:solidFill>
                <a:cs typeface="Arial" charset="0"/>
              </a:rPr>
              <a:t>components</a:t>
            </a:r>
          </a:p>
        </p:txBody>
      </p:sp>
      <p:sp>
        <p:nvSpPr>
          <p:cNvPr id="32" name="Rectangle 31"/>
          <p:cNvSpPr/>
          <p:nvPr/>
        </p:nvSpPr>
        <p:spPr>
          <a:xfrm>
            <a:off x="14151390" y="22591654"/>
            <a:ext cx="7042791" cy="830997"/>
          </a:xfrm>
          <a:prstGeom prst="rect">
            <a:avLst/>
          </a:prstGeom>
        </p:spPr>
        <p:txBody>
          <a:bodyPr wrap="square">
            <a:spAutoFit/>
          </a:bodyPr>
          <a:lstStyle/>
          <a:p>
            <a:pPr algn="ctr" defTabSz="914400"/>
            <a:r>
              <a:rPr lang="en-US" sz="2400" dirty="0" smtClean="0">
                <a:solidFill>
                  <a:schemeClr val="accent2"/>
                </a:solidFill>
                <a:cs typeface="Arial" pitchFamily="34" charset="0"/>
              </a:rPr>
              <a:t>(3) Monthly natural streamflow for </a:t>
            </a:r>
            <a:r>
              <a:rPr lang="en-US" sz="2400" dirty="0">
                <a:solidFill>
                  <a:schemeClr val="accent2"/>
                </a:solidFill>
                <a:cs typeface="Arial" pitchFamily="34" charset="0"/>
              </a:rPr>
              <a:t>the time </a:t>
            </a:r>
            <a:r>
              <a:rPr lang="en-US" sz="2400" dirty="0" smtClean="0">
                <a:solidFill>
                  <a:schemeClr val="accent2"/>
                </a:solidFill>
                <a:cs typeface="Arial" pitchFamily="34" charset="0"/>
              </a:rPr>
              <a:t>periods </a:t>
            </a:r>
            <a:r>
              <a:rPr lang="en-US" sz="2400" dirty="0">
                <a:solidFill>
                  <a:schemeClr val="accent2"/>
                </a:solidFill>
                <a:cs typeface="Arial" pitchFamily="34" charset="0"/>
              </a:rPr>
              <a:t>of </a:t>
            </a:r>
            <a:r>
              <a:rPr lang="en-US" sz="2400" dirty="0" smtClean="0">
                <a:solidFill>
                  <a:schemeClr val="accent2"/>
                </a:solidFill>
                <a:cs typeface="Arial" pitchFamily="34" charset="0"/>
              </a:rPr>
              <a:t>1982-2009 (hist) and </a:t>
            </a:r>
            <a:r>
              <a:rPr lang="en-US" sz="2400" dirty="0">
                <a:solidFill>
                  <a:schemeClr val="accent2"/>
                </a:solidFill>
                <a:cs typeface="Arial" pitchFamily="34" charset="0"/>
              </a:rPr>
              <a:t>2010-2100 </a:t>
            </a:r>
            <a:r>
              <a:rPr lang="en-US" sz="2400" dirty="0" smtClean="0">
                <a:solidFill>
                  <a:schemeClr val="accent2"/>
                </a:solidFill>
                <a:cs typeface="Arial" pitchFamily="34" charset="0"/>
              </a:rPr>
              <a:t>(B1 </a:t>
            </a:r>
            <a:r>
              <a:rPr lang="en-US" sz="2400" dirty="0">
                <a:solidFill>
                  <a:schemeClr val="accent2"/>
                </a:solidFill>
                <a:cs typeface="Arial" pitchFamily="34" charset="0"/>
              </a:rPr>
              <a:t>and </a:t>
            </a:r>
            <a:r>
              <a:rPr lang="en-US" sz="2400" dirty="0" smtClean="0">
                <a:solidFill>
                  <a:schemeClr val="accent2"/>
                </a:solidFill>
                <a:cs typeface="Arial" pitchFamily="34" charset="0"/>
              </a:rPr>
              <a:t>A2 scenarios)</a:t>
            </a:r>
            <a:endParaRPr lang="en-US" sz="2400" dirty="0">
              <a:solidFill>
                <a:schemeClr val="accent2"/>
              </a:solidFill>
              <a:cs typeface="Arial" pitchFamily="34" charset="0"/>
            </a:endParaRPr>
          </a:p>
        </p:txBody>
      </p:sp>
      <p:pic>
        <p:nvPicPr>
          <p:cNvPr id="3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99865" y="14700965"/>
            <a:ext cx="7046099" cy="7969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Rectangle 33"/>
          <p:cNvSpPr/>
          <p:nvPr/>
        </p:nvSpPr>
        <p:spPr>
          <a:xfrm>
            <a:off x="21622178" y="22668729"/>
            <a:ext cx="7267270" cy="830997"/>
          </a:xfrm>
          <a:prstGeom prst="rect">
            <a:avLst/>
          </a:prstGeom>
        </p:spPr>
        <p:txBody>
          <a:bodyPr wrap="square">
            <a:spAutoFit/>
          </a:bodyPr>
          <a:lstStyle/>
          <a:p>
            <a:pPr algn="ctr" defTabSz="914400"/>
            <a:r>
              <a:rPr lang="en-US" sz="2400" dirty="0" smtClean="0">
                <a:solidFill>
                  <a:schemeClr val="accent2"/>
                </a:solidFill>
                <a:cs typeface="Arial" pitchFamily="34" charset="0"/>
              </a:rPr>
              <a:t>(4) Monthly regulated streamflow for </a:t>
            </a:r>
            <a:r>
              <a:rPr lang="en-US" sz="2400" dirty="0">
                <a:solidFill>
                  <a:schemeClr val="accent2"/>
                </a:solidFill>
                <a:cs typeface="Arial" pitchFamily="34" charset="0"/>
              </a:rPr>
              <a:t>the time </a:t>
            </a:r>
            <a:r>
              <a:rPr lang="en-US" sz="2400" dirty="0" smtClean="0">
                <a:solidFill>
                  <a:schemeClr val="accent2"/>
                </a:solidFill>
                <a:cs typeface="Arial" pitchFamily="34" charset="0"/>
              </a:rPr>
              <a:t>periods </a:t>
            </a:r>
            <a:r>
              <a:rPr lang="en-US" sz="2400" dirty="0">
                <a:solidFill>
                  <a:schemeClr val="accent2"/>
                </a:solidFill>
                <a:cs typeface="Arial" pitchFamily="34" charset="0"/>
              </a:rPr>
              <a:t>of </a:t>
            </a:r>
            <a:r>
              <a:rPr lang="en-US" sz="2400" dirty="0" smtClean="0">
                <a:solidFill>
                  <a:schemeClr val="accent2"/>
                </a:solidFill>
                <a:cs typeface="Arial" pitchFamily="34" charset="0"/>
              </a:rPr>
              <a:t>1982-2009 (hist) and </a:t>
            </a:r>
            <a:r>
              <a:rPr lang="en-US" sz="2400" dirty="0">
                <a:solidFill>
                  <a:schemeClr val="accent2"/>
                </a:solidFill>
                <a:cs typeface="Arial" pitchFamily="34" charset="0"/>
              </a:rPr>
              <a:t>2010-2100 </a:t>
            </a:r>
            <a:r>
              <a:rPr lang="en-US" sz="2400" dirty="0" smtClean="0">
                <a:solidFill>
                  <a:schemeClr val="accent2"/>
                </a:solidFill>
                <a:cs typeface="Arial" pitchFamily="34" charset="0"/>
              </a:rPr>
              <a:t>(B1 </a:t>
            </a:r>
            <a:r>
              <a:rPr lang="en-US" sz="2400" dirty="0">
                <a:solidFill>
                  <a:schemeClr val="accent2"/>
                </a:solidFill>
                <a:cs typeface="Arial" pitchFamily="34" charset="0"/>
              </a:rPr>
              <a:t>and A2 </a:t>
            </a:r>
            <a:r>
              <a:rPr lang="en-US" sz="2400" dirty="0" smtClean="0">
                <a:solidFill>
                  <a:schemeClr val="accent2"/>
                </a:solidFill>
                <a:cs typeface="Arial" pitchFamily="34" charset="0"/>
              </a:rPr>
              <a:t>scenarios)</a:t>
            </a:r>
            <a:endParaRPr lang="en-US" sz="2400" dirty="0">
              <a:solidFill>
                <a:schemeClr val="accent2"/>
              </a:solidFill>
              <a:cs typeface="Arial" pitchFamily="34" charset="0"/>
            </a:endParaRPr>
          </a:p>
        </p:txBody>
      </p:sp>
      <p:pic>
        <p:nvPicPr>
          <p:cNvPr id="3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98115" y="14657269"/>
            <a:ext cx="7149812" cy="8086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35"/>
          <p:cNvSpPr txBox="1"/>
          <p:nvPr/>
        </p:nvSpPr>
        <p:spPr>
          <a:xfrm>
            <a:off x="40936979" y="7377169"/>
            <a:ext cx="803425" cy="523220"/>
          </a:xfrm>
          <a:prstGeom prst="rect">
            <a:avLst/>
          </a:prstGeom>
          <a:noFill/>
        </p:spPr>
        <p:txBody>
          <a:bodyPr wrap="none" rtlCol="0">
            <a:spAutoFit/>
          </a:bodyPr>
          <a:lstStyle/>
          <a:p>
            <a:r>
              <a:rPr lang="en-US" sz="2800" dirty="0" smtClean="0">
                <a:solidFill>
                  <a:schemeClr val="accent1"/>
                </a:solidFill>
              </a:rPr>
              <a:t>~3%</a:t>
            </a:r>
            <a:endParaRPr lang="en-US" sz="2800" dirty="0">
              <a:solidFill>
                <a:schemeClr val="accent1"/>
              </a:solidFill>
            </a:endParaRPr>
          </a:p>
        </p:txBody>
      </p:sp>
      <p:sp>
        <p:nvSpPr>
          <p:cNvPr id="37" name="TextBox 36"/>
          <p:cNvSpPr txBox="1"/>
          <p:nvPr/>
        </p:nvSpPr>
        <p:spPr>
          <a:xfrm>
            <a:off x="40936979" y="9145473"/>
            <a:ext cx="1096775" cy="523220"/>
          </a:xfrm>
          <a:prstGeom prst="rect">
            <a:avLst/>
          </a:prstGeom>
          <a:noFill/>
        </p:spPr>
        <p:txBody>
          <a:bodyPr wrap="none" rtlCol="0">
            <a:spAutoFit/>
          </a:bodyPr>
          <a:lstStyle/>
          <a:p>
            <a:r>
              <a:rPr lang="en-US" sz="2800" dirty="0" smtClean="0">
                <a:solidFill>
                  <a:schemeClr val="accent1"/>
                </a:solidFill>
              </a:rPr>
              <a:t>~6-7%</a:t>
            </a:r>
            <a:endParaRPr lang="en-US" sz="2800" dirty="0">
              <a:solidFill>
                <a:schemeClr val="accent1"/>
              </a:solidFill>
            </a:endParaRPr>
          </a:p>
        </p:txBody>
      </p:sp>
      <p:sp>
        <p:nvSpPr>
          <p:cNvPr id="38" name="TextBox 37"/>
          <p:cNvSpPr txBox="1"/>
          <p:nvPr/>
        </p:nvSpPr>
        <p:spPr>
          <a:xfrm>
            <a:off x="41024486" y="10774005"/>
            <a:ext cx="1096775" cy="523220"/>
          </a:xfrm>
          <a:prstGeom prst="rect">
            <a:avLst/>
          </a:prstGeom>
          <a:noFill/>
        </p:spPr>
        <p:txBody>
          <a:bodyPr wrap="none" rtlCol="0">
            <a:spAutoFit/>
          </a:bodyPr>
          <a:lstStyle/>
          <a:p>
            <a:r>
              <a:rPr lang="en-US" sz="2800" dirty="0" smtClean="0">
                <a:solidFill>
                  <a:schemeClr val="accent1"/>
                </a:solidFill>
              </a:rPr>
              <a:t>~8-9%</a:t>
            </a:r>
            <a:endParaRPr lang="en-US" sz="2800" dirty="0">
              <a:solidFill>
                <a:schemeClr val="accent1"/>
              </a:solidFill>
            </a:endParaRPr>
          </a:p>
        </p:txBody>
      </p:sp>
      <p:sp>
        <p:nvSpPr>
          <p:cNvPr id="39" name="TextBox 38"/>
          <p:cNvSpPr txBox="1"/>
          <p:nvPr/>
        </p:nvSpPr>
        <p:spPr>
          <a:xfrm>
            <a:off x="40845607" y="12397986"/>
            <a:ext cx="1279517" cy="523220"/>
          </a:xfrm>
          <a:prstGeom prst="rect">
            <a:avLst/>
          </a:prstGeom>
          <a:noFill/>
        </p:spPr>
        <p:txBody>
          <a:bodyPr wrap="none" rtlCol="0">
            <a:spAutoFit/>
          </a:bodyPr>
          <a:lstStyle/>
          <a:p>
            <a:r>
              <a:rPr lang="en-US" sz="2800" dirty="0" smtClean="0">
                <a:solidFill>
                  <a:schemeClr val="accent1"/>
                </a:solidFill>
              </a:rPr>
              <a:t>~9-10%</a:t>
            </a:r>
            <a:endParaRPr lang="en-US" sz="2800" dirty="0">
              <a:solidFill>
                <a:schemeClr val="accent1"/>
              </a:solidFill>
            </a:endParaRPr>
          </a:p>
        </p:txBody>
      </p:sp>
      <p:sp>
        <p:nvSpPr>
          <p:cNvPr id="40" name="Rectangle 39"/>
          <p:cNvSpPr/>
          <p:nvPr/>
        </p:nvSpPr>
        <p:spPr>
          <a:xfrm>
            <a:off x="25107597" y="24672348"/>
            <a:ext cx="3919966" cy="5324535"/>
          </a:xfrm>
          <a:prstGeom prst="rect">
            <a:avLst/>
          </a:prstGeom>
        </p:spPr>
        <p:txBody>
          <a:bodyPr wrap="square">
            <a:spAutoFit/>
          </a:bodyPr>
          <a:lstStyle/>
          <a:p>
            <a:pPr>
              <a:lnSpc>
                <a:spcPts val="3400"/>
              </a:lnSpc>
            </a:pPr>
            <a:r>
              <a:rPr lang="en-US" sz="3000" dirty="0">
                <a:solidFill>
                  <a:schemeClr val="accent2"/>
                </a:solidFill>
              </a:rPr>
              <a:t>L</a:t>
            </a:r>
            <a:r>
              <a:rPr lang="en-US" sz="3000" dirty="0" smtClean="0">
                <a:solidFill>
                  <a:schemeClr val="accent2"/>
                </a:solidFill>
              </a:rPr>
              <a:t>ong </a:t>
            </a:r>
            <a:r>
              <a:rPr lang="en-US" sz="3000" dirty="0">
                <a:solidFill>
                  <a:schemeClr val="accent2"/>
                </a:solidFill>
              </a:rPr>
              <a:t>term simulated time series of historical </a:t>
            </a:r>
            <a:r>
              <a:rPr lang="en-US" sz="3000" dirty="0" smtClean="0">
                <a:solidFill>
                  <a:schemeClr val="accent2"/>
                </a:solidFill>
              </a:rPr>
              <a:t>&amp; </a:t>
            </a:r>
            <a:r>
              <a:rPr lang="en-US" sz="3000" dirty="0">
                <a:solidFill>
                  <a:schemeClr val="accent2"/>
                </a:solidFill>
              </a:rPr>
              <a:t>future (B1) total annual regulated </a:t>
            </a:r>
            <a:r>
              <a:rPr lang="en-US" sz="3000" dirty="0" smtClean="0">
                <a:solidFill>
                  <a:schemeClr val="accent2"/>
                </a:solidFill>
              </a:rPr>
              <a:t>&amp; </a:t>
            </a:r>
            <a:r>
              <a:rPr lang="en-US" sz="3000" dirty="0">
                <a:solidFill>
                  <a:schemeClr val="accent2"/>
                </a:solidFill>
              </a:rPr>
              <a:t>natural </a:t>
            </a:r>
            <a:r>
              <a:rPr lang="en-US" sz="3000" dirty="0" smtClean="0">
                <a:solidFill>
                  <a:schemeClr val="accent2"/>
                </a:solidFill>
              </a:rPr>
              <a:t>streamflow </a:t>
            </a:r>
            <a:r>
              <a:rPr lang="en-US" sz="3000" dirty="0">
                <a:solidFill>
                  <a:schemeClr val="accent2"/>
                </a:solidFill>
              </a:rPr>
              <a:t>for the three regions and the Upper Midwest</a:t>
            </a:r>
            <a:r>
              <a:rPr lang="en-US" sz="3000" dirty="0" smtClean="0">
                <a:solidFill>
                  <a:schemeClr val="accent2"/>
                </a:solidFill>
              </a:rPr>
              <a:t>. The percent reduction in annual streamflow due to human water consumption varies across basins</a:t>
            </a:r>
            <a:endParaRPr lang="en-US" sz="3000" dirty="0">
              <a:solidFill>
                <a:schemeClr val="accent2"/>
              </a:solidFill>
            </a:endParaRPr>
          </a:p>
        </p:txBody>
      </p:sp>
      <p:pic>
        <p:nvPicPr>
          <p:cNvPr id="4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82652" y="23835676"/>
            <a:ext cx="10897848" cy="5832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ectangle 41"/>
          <p:cNvSpPr/>
          <p:nvPr/>
        </p:nvSpPr>
        <p:spPr>
          <a:xfrm>
            <a:off x="20321324" y="26966999"/>
            <a:ext cx="2145533"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sz="2800" dirty="0" smtClean="0"/>
              <a:t>10% </a:t>
            </a:r>
            <a:r>
              <a:rPr lang="en-US" sz="2800" dirty="0"/>
              <a:t>to </a:t>
            </a:r>
            <a:r>
              <a:rPr lang="en-US" sz="2800" dirty="0" smtClean="0"/>
              <a:t>13</a:t>
            </a:r>
            <a:r>
              <a:rPr lang="en-US" sz="2800" dirty="0"/>
              <a:t>% </a:t>
            </a:r>
          </a:p>
        </p:txBody>
      </p:sp>
      <p:sp>
        <p:nvSpPr>
          <p:cNvPr id="43" name="Rectangle 42"/>
          <p:cNvSpPr/>
          <p:nvPr/>
        </p:nvSpPr>
        <p:spPr>
          <a:xfrm>
            <a:off x="14965837" y="26973105"/>
            <a:ext cx="1897955" cy="52322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sz="2800" dirty="0" smtClean="0"/>
              <a:t>28% to 36</a:t>
            </a:r>
            <a:r>
              <a:rPr lang="en-US" sz="2800" dirty="0"/>
              <a:t>%</a:t>
            </a:r>
          </a:p>
        </p:txBody>
      </p:sp>
      <p:sp>
        <p:nvSpPr>
          <p:cNvPr id="44" name="Rectangle 43"/>
          <p:cNvSpPr/>
          <p:nvPr/>
        </p:nvSpPr>
        <p:spPr>
          <a:xfrm>
            <a:off x="20326110" y="24006828"/>
            <a:ext cx="1614224" cy="52322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sz="2800" dirty="0" smtClean="0"/>
              <a:t>1</a:t>
            </a:r>
            <a:r>
              <a:rPr lang="en-US" sz="2800" dirty="0"/>
              <a:t>% to </a:t>
            </a:r>
            <a:r>
              <a:rPr lang="en-US" sz="2800" dirty="0" smtClean="0"/>
              <a:t>3</a:t>
            </a:r>
            <a:r>
              <a:rPr lang="en-US" sz="2800" dirty="0"/>
              <a:t>% </a:t>
            </a:r>
          </a:p>
        </p:txBody>
      </p:sp>
      <p:sp>
        <p:nvSpPr>
          <p:cNvPr id="45" name="Rectangle 44"/>
          <p:cNvSpPr/>
          <p:nvPr/>
        </p:nvSpPr>
        <p:spPr>
          <a:xfrm>
            <a:off x="14965837" y="24103400"/>
            <a:ext cx="1715213" cy="52322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sz="2800" dirty="0" smtClean="0"/>
              <a:t>8</a:t>
            </a:r>
            <a:r>
              <a:rPr lang="en-US" sz="2800" dirty="0"/>
              <a:t>% to </a:t>
            </a:r>
            <a:r>
              <a:rPr lang="en-US" sz="2800" dirty="0" smtClean="0"/>
              <a:t>11</a:t>
            </a:r>
            <a:r>
              <a:rPr lang="en-US" sz="2800" dirty="0"/>
              <a:t>%</a:t>
            </a:r>
          </a:p>
        </p:txBody>
      </p:sp>
      <p:cxnSp>
        <p:nvCxnSpPr>
          <p:cNvPr id="46" name="Straight Connector 45"/>
          <p:cNvCxnSpPr/>
          <p:nvPr/>
        </p:nvCxnSpPr>
        <p:spPr>
          <a:xfrm flipH="1">
            <a:off x="13894023" y="5907678"/>
            <a:ext cx="1" cy="23760434"/>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29027562" y="5708068"/>
            <a:ext cx="1" cy="24063637"/>
          </a:xfrm>
          <a:prstGeom prst="line">
            <a:avLst/>
          </a:prstGeom>
          <a:ln w="38100"/>
        </p:spPr>
        <p:style>
          <a:lnRef idx="2">
            <a:schemeClr val="accent1"/>
          </a:lnRef>
          <a:fillRef idx="0">
            <a:schemeClr val="accent1"/>
          </a:fillRef>
          <a:effectRef idx="1">
            <a:schemeClr val="accent1"/>
          </a:effectRef>
          <a:fontRef idx="minor">
            <a:schemeClr val="tx1"/>
          </a:fontRef>
        </p:style>
      </p:cxnSp>
      <p:pic>
        <p:nvPicPr>
          <p:cNvPr id="4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32082" y="5790969"/>
            <a:ext cx="6855719" cy="3483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07901" y="6682087"/>
            <a:ext cx="6183271" cy="767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Rectangle 49"/>
          <p:cNvSpPr/>
          <p:nvPr/>
        </p:nvSpPr>
        <p:spPr>
          <a:xfrm>
            <a:off x="14664031" y="5816217"/>
            <a:ext cx="2446054" cy="769441"/>
          </a:xfrm>
          <a:prstGeom prst="rect">
            <a:avLst/>
          </a:prstGeom>
        </p:spPr>
        <p:txBody>
          <a:bodyPr wrap="none">
            <a:spAutoFit/>
          </a:bodyPr>
          <a:lstStyle/>
          <a:p>
            <a:r>
              <a:rPr lang="en-US" sz="4400" b="1" dirty="0" smtClean="0">
                <a:solidFill>
                  <a:schemeClr val="accent1"/>
                </a:solidFill>
                <a:cs typeface="Arial" charset="0"/>
              </a:rPr>
              <a:t>Approach</a:t>
            </a:r>
            <a:endParaRPr lang="en-US" sz="4400" dirty="0"/>
          </a:p>
        </p:txBody>
      </p:sp>
      <p:sp>
        <p:nvSpPr>
          <p:cNvPr id="51" name="Rectangle 50"/>
          <p:cNvSpPr/>
          <p:nvPr/>
        </p:nvSpPr>
        <p:spPr>
          <a:xfrm>
            <a:off x="22272812" y="9403971"/>
            <a:ext cx="5774258" cy="365934"/>
          </a:xfrm>
          <a:prstGeom prst="rect">
            <a:avLst/>
          </a:prstGeom>
        </p:spPr>
        <p:txBody>
          <a:bodyPr wrap="square">
            <a:spAutoFit/>
          </a:bodyPr>
          <a:lstStyle/>
          <a:p>
            <a:pPr algn="ctr" defTabSz="914400">
              <a:lnSpc>
                <a:spcPts val="2000"/>
              </a:lnSpc>
            </a:pPr>
            <a:r>
              <a:rPr lang="en-US" sz="2400" dirty="0" smtClean="0">
                <a:solidFill>
                  <a:schemeClr val="accent2"/>
                </a:solidFill>
                <a:cs typeface="Arial" pitchFamily="34" charset="0"/>
              </a:rPr>
              <a:t>(1) Annual </a:t>
            </a:r>
            <a:r>
              <a:rPr lang="en-US" sz="2400" dirty="0">
                <a:solidFill>
                  <a:schemeClr val="accent2"/>
                </a:solidFill>
                <a:cs typeface="Arial" pitchFamily="34" charset="0"/>
              </a:rPr>
              <a:t>water </a:t>
            </a:r>
            <a:r>
              <a:rPr lang="en-US" sz="2400" dirty="0" smtClean="0">
                <a:solidFill>
                  <a:schemeClr val="accent2"/>
                </a:solidFill>
                <a:cs typeface="Arial" pitchFamily="34" charset="0"/>
              </a:rPr>
              <a:t>demands by sector</a:t>
            </a:r>
            <a:endParaRPr lang="en-US" sz="2400" dirty="0">
              <a:solidFill>
                <a:schemeClr val="accent2"/>
              </a:solidFill>
              <a:cs typeface="Arial" pitchFamily="34" charset="0"/>
            </a:endParaRPr>
          </a:p>
        </p:txBody>
      </p:sp>
      <p:pic>
        <p:nvPicPr>
          <p:cNvPr id="52"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t="4607"/>
          <a:stretch/>
        </p:blipFill>
        <p:spPr bwMode="auto">
          <a:xfrm>
            <a:off x="21940334" y="9934734"/>
            <a:ext cx="6599769" cy="3947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07597" y="23729373"/>
            <a:ext cx="206692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Oval 53"/>
          <p:cNvSpPr/>
          <p:nvPr/>
        </p:nvSpPr>
        <p:spPr>
          <a:xfrm>
            <a:off x="14517999" y="9392551"/>
            <a:ext cx="457200" cy="4572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smtClean="0">
                <a:solidFill>
                  <a:schemeClr val="accent2"/>
                </a:solidFill>
              </a:rPr>
              <a:t>1</a:t>
            </a:r>
            <a:endParaRPr lang="en-US" sz="2400" dirty="0">
              <a:solidFill>
                <a:schemeClr val="accent2"/>
              </a:solidFill>
            </a:endParaRPr>
          </a:p>
        </p:txBody>
      </p:sp>
      <p:sp>
        <p:nvSpPr>
          <p:cNvPr id="55" name="Oval 54"/>
          <p:cNvSpPr/>
          <p:nvPr/>
        </p:nvSpPr>
        <p:spPr>
          <a:xfrm>
            <a:off x="14507620" y="11986197"/>
            <a:ext cx="457200" cy="4572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smtClean="0">
                <a:solidFill>
                  <a:schemeClr val="accent2"/>
                </a:solidFill>
              </a:rPr>
              <a:t>2</a:t>
            </a:r>
            <a:endParaRPr lang="en-US" sz="2400" dirty="0">
              <a:solidFill>
                <a:schemeClr val="accent2"/>
              </a:solidFill>
            </a:endParaRPr>
          </a:p>
        </p:txBody>
      </p:sp>
      <p:sp>
        <p:nvSpPr>
          <p:cNvPr id="56" name="Oval 55"/>
          <p:cNvSpPr/>
          <p:nvPr/>
        </p:nvSpPr>
        <p:spPr>
          <a:xfrm>
            <a:off x="20223431" y="9400573"/>
            <a:ext cx="457200" cy="4572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smtClean="0">
                <a:solidFill>
                  <a:schemeClr val="accent2"/>
                </a:solidFill>
              </a:rPr>
              <a:t>3</a:t>
            </a:r>
            <a:endParaRPr lang="en-US" sz="2400" dirty="0">
              <a:solidFill>
                <a:schemeClr val="accent2"/>
              </a:solidFill>
            </a:endParaRPr>
          </a:p>
        </p:txBody>
      </p:sp>
      <p:sp>
        <p:nvSpPr>
          <p:cNvPr id="57" name="Oval 56"/>
          <p:cNvSpPr/>
          <p:nvPr/>
        </p:nvSpPr>
        <p:spPr>
          <a:xfrm>
            <a:off x="20213052" y="11970156"/>
            <a:ext cx="457200" cy="4572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smtClean="0">
                <a:solidFill>
                  <a:schemeClr val="accent2"/>
                </a:solidFill>
              </a:rPr>
              <a:t>4</a:t>
            </a:r>
            <a:endParaRPr lang="en-US" sz="2400" dirty="0">
              <a:solidFill>
                <a:schemeClr val="accent2"/>
              </a:solidFill>
            </a:endParaRPr>
          </a:p>
        </p:txBody>
      </p:sp>
      <p:sp>
        <p:nvSpPr>
          <p:cNvPr id="58" name="Rectangle 57"/>
          <p:cNvSpPr/>
          <p:nvPr/>
        </p:nvSpPr>
        <p:spPr>
          <a:xfrm>
            <a:off x="21681373" y="13899860"/>
            <a:ext cx="7101514" cy="461665"/>
          </a:xfrm>
          <a:prstGeom prst="rect">
            <a:avLst/>
          </a:prstGeom>
        </p:spPr>
        <p:txBody>
          <a:bodyPr wrap="square">
            <a:spAutoFit/>
          </a:bodyPr>
          <a:lstStyle/>
          <a:p>
            <a:pPr algn="ctr" defTabSz="914400"/>
            <a:r>
              <a:rPr lang="en-US" sz="2400" dirty="0" smtClean="0">
                <a:solidFill>
                  <a:schemeClr val="accent2"/>
                </a:solidFill>
                <a:cs typeface="Arial" pitchFamily="34" charset="0"/>
              </a:rPr>
              <a:t>(2) </a:t>
            </a:r>
            <a:r>
              <a:rPr lang="en-US" sz="2400" dirty="0">
                <a:solidFill>
                  <a:schemeClr val="accent2"/>
                </a:solidFill>
                <a:cs typeface="Arial" pitchFamily="34" charset="0"/>
              </a:rPr>
              <a:t>Monthly water demands </a:t>
            </a:r>
            <a:r>
              <a:rPr lang="en-US" sz="2400" dirty="0" smtClean="0">
                <a:solidFill>
                  <a:schemeClr val="accent2"/>
                </a:solidFill>
                <a:cs typeface="Arial" pitchFamily="34" charset="0"/>
              </a:rPr>
              <a:t> by sector</a:t>
            </a:r>
            <a:endParaRPr lang="en-US" sz="2400" dirty="0">
              <a:solidFill>
                <a:schemeClr val="accent2"/>
              </a:solidFill>
              <a:cs typeface="Arial" pitchFamily="34" charset="0"/>
            </a:endParaRPr>
          </a:p>
        </p:txBody>
      </p:sp>
      <p:pic>
        <p:nvPicPr>
          <p:cNvPr id="59"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668138" y="17487358"/>
            <a:ext cx="11177469" cy="5422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121573" y="20278487"/>
            <a:ext cx="1694466" cy="2169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Rectangle 60"/>
          <p:cNvSpPr/>
          <p:nvPr/>
        </p:nvSpPr>
        <p:spPr>
          <a:xfrm>
            <a:off x="30669143" y="22847029"/>
            <a:ext cx="11146896" cy="584775"/>
          </a:xfrm>
          <a:prstGeom prst="rect">
            <a:avLst/>
          </a:prstGeom>
        </p:spPr>
        <p:txBody>
          <a:bodyPr wrap="square">
            <a:spAutoFit/>
          </a:bodyPr>
          <a:lstStyle/>
          <a:p>
            <a:pPr lvl="0" algn="just" defTabSz="914400" eaLnBrk="0" fontAlgn="base" hangingPunct="0">
              <a:spcBef>
                <a:spcPct val="0"/>
              </a:spcBef>
              <a:spcAft>
                <a:spcPct val="0"/>
              </a:spcAft>
            </a:pPr>
            <a:r>
              <a:rPr lang="en-US" sz="3200" dirty="0" smtClean="0">
                <a:solidFill>
                  <a:schemeClr val="accent2"/>
                </a:solidFill>
                <a:cs typeface="Arial" pitchFamily="34" charset="0"/>
              </a:rPr>
              <a:t>Water </a:t>
            </a:r>
            <a:r>
              <a:rPr lang="en-US" sz="3200" dirty="0">
                <a:solidFill>
                  <a:schemeClr val="accent2"/>
                </a:solidFill>
                <a:cs typeface="Arial" pitchFamily="34" charset="0"/>
              </a:rPr>
              <a:t>supply deficit </a:t>
            </a:r>
            <a:r>
              <a:rPr lang="en-US" sz="3200" dirty="0" smtClean="0">
                <a:solidFill>
                  <a:schemeClr val="accent2"/>
                </a:solidFill>
                <a:cs typeface="Arial" pitchFamily="34" charset="0"/>
              </a:rPr>
              <a:t>in the 2080s period under RCP8.5.</a:t>
            </a:r>
            <a:endParaRPr lang="en-US" sz="3200" kern="0" dirty="0">
              <a:solidFill>
                <a:schemeClr val="accent2"/>
              </a:solidFill>
              <a:ea typeface="ＭＳ Ｐゴシック" pitchFamily="34" charset="-128"/>
            </a:endParaRPr>
          </a:p>
        </p:txBody>
      </p:sp>
      <p:pic>
        <p:nvPicPr>
          <p:cNvPr id="62"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580933" y="23419198"/>
            <a:ext cx="11264674" cy="5395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379948" y="25735485"/>
            <a:ext cx="1947271" cy="2898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Rectangle 63"/>
          <p:cNvSpPr/>
          <p:nvPr/>
        </p:nvSpPr>
        <p:spPr>
          <a:xfrm>
            <a:off x="29668138" y="28778867"/>
            <a:ext cx="11771468" cy="1077218"/>
          </a:xfrm>
          <a:prstGeom prst="rect">
            <a:avLst/>
          </a:prstGeom>
        </p:spPr>
        <p:txBody>
          <a:bodyPr wrap="square">
            <a:spAutoFit/>
          </a:bodyPr>
          <a:lstStyle/>
          <a:p>
            <a:pPr lvl="0" algn="just" defTabSz="914400" eaLnBrk="0" fontAlgn="base" hangingPunct="0">
              <a:spcBef>
                <a:spcPct val="0"/>
              </a:spcBef>
              <a:spcAft>
                <a:spcPct val="0"/>
              </a:spcAft>
            </a:pPr>
            <a:r>
              <a:rPr lang="en-US" sz="3200" dirty="0" smtClean="0">
                <a:solidFill>
                  <a:schemeClr val="accent2"/>
                </a:solidFill>
                <a:cs typeface="Arial" pitchFamily="34" charset="0"/>
              </a:rPr>
              <a:t>Difference in </a:t>
            </a:r>
            <a:r>
              <a:rPr lang="en-US" sz="3200" dirty="0" smtClean="0">
                <a:solidFill>
                  <a:schemeClr val="accent2"/>
                </a:solidFill>
                <a:cs typeface="Arial" pitchFamily="34" charset="0"/>
              </a:rPr>
              <a:t>water </a:t>
            </a:r>
            <a:r>
              <a:rPr lang="en-US" sz="3200" dirty="0">
                <a:solidFill>
                  <a:schemeClr val="accent2"/>
                </a:solidFill>
                <a:cs typeface="Arial" pitchFamily="34" charset="0"/>
              </a:rPr>
              <a:t>supply deficit </a:t>
            </a:r>
            <a:r>
              <a:rPr lang="en-US" sz="3200" dirty="0" smtClean="0">
                <a:solidFill>
                  <a:schemeClr val="accent2"/>
                </a:solidFill>
                <a:cs typeface="Arial" pitchFamily="34" charset="0"/>
              </a:rPr>
              <a:t>between the 2080s period under </a:t>
            </a:r>
            <a:r>
              <a:rPr lang="en-US" sz="3200" dirty="0" smtClean="0">
                <a:solidFill>
                  <a:schemeClr val="accent2"/>
                </a:solidFill>
                <a:cs typeface="Arial" pitchFamily="34" charset="0"/>
              </a:rPr>
              <a:t>RCP8.5 and </a:t>
            </a:r>
            <a:r>
              <a:rPr lang="en-US" sz="3200" dirty="0" smtClean="0">
                <a:solidFill>
                  <a:schemeClr val="accent2"/>
                </a:solidFill>
                <a:cs typeface="Arial" pitchFamily="34" charset="0"/>
              </a:rPr>
              <a:t>historical</a:t>
            </a:r>
            <a:endParaRPr lang="en-US" sz="3200" kern="0" dirty="0">
              <a:solidFill>
                <a:schemeClr val="accent2"/>
              </a:solidFill>
              <a:ea typeface="ＭＳ Ｐゴシック" pitchFamily="34" charset="-128"/>
            </a:endParaRPr>
          </a:p>
        </p:txBody>
      </p:sp>
      <p:sp>
        <p:nvSpPr>
          <p:cNvPr id="65" name="Rectangle 64"/>
          <p:cNvSpPr/>
          <p:nvPr/>
        </p:nvSpPr>
        <p:spPr>
          <a:xfrm>
            <a:off x="22498389" y="8330973"/>
            <a:ext cx="2107316" cy="365934"/>
          </a:xfrm>
          <a:prstGeom prst="rect">
            <a:avLst/>
          </a:prstGeom>
        </p:spPr>
        <p:txBody>
          <a:bodyPr wrap="square">
            <a:spAutoFit/>
          </a:bodyPr>
          <a:lstStyle/>
          <a:p>
            <a:pPr algn="ctr" defTabSz="914400">
              <a:lnSpc>
                <a:spcPts val="2000"/>
              </a:lnSpc>
            </a:pPr>
            <a:r>
              <a:rPr lang="en-US" sz="2400" dirty="0" smtClean="0">
                <a:solidFill>
                  <a:srgbClr val="FF0000"/>
                </a:solidFill>
                <a:cs typeface="Arial" pitchFamily="34" charset="0"/>
              </a:rPr>
              <a:t>Non-irrigation</a:t>
            </a:r>
            <a:endParaRPr lang="en-US" sz="2400" dirty="0">
              <a:solidFill>
                <a:srgbClr val="FF0000"/>
              </a:solidFill>
              <a:cs typeface="Arial" pitchFamily="34" charset="0"/>
            </a:endParaRPr>
          </a:p>
        </p:txBody>
      </p:sp>
      <p:sp>
        <p:nvSpPr>
          <p:cNvPr id="66" name="Rectangle 65"/>
          <p:cNvSpPr/>
          <p:nvPr/>
        </p:nvSpPr>
        <p:spPr>
          <a:xfrm>
            <a:off x="22272812" y="6830607"/>
            <a:ext cx="1596181" cy="348813"/>
          </a:xfrm>
          <a:prstGeom prst="rect">
            <a:avLst/>
          </a:prstGeom>
        </p:spPr>
        <p:txBody>
          <a:bodyPr wrap="square">
            <a:spAutoFit/>
          </a:bodyPr>
          <a:lstStyle/>
          <a:p>
            <a:pPr algn="ctr" defTabSz="914400">
              <a:lnSpc>
                <a:spcPts val="2000"/>
              </a:lnSpc>
            </a:pPr>
            <a:r>
              <a:rPr lang="en-US" sz="2400" dirty="0" smtClean="0">
                <a:solidFill>
                  <a:schemeClr val="accent2"/>
                </a:solidFill>
                <a:cs typeface="Arial" pitchFamily="34" charset="0"/>
              </a:rPr>
              <a:t>Total</a:t>
            </a:r>
            <a:endParaRPr lang="en-US" sz="2400" dirty="0">
              <a:solidFill>
                <a:schemeClr val="accent2"/>
              </a:solidFill>
              <a:cs typeface="Arial" pitchFamily="34" charset="0"/>
            </a:endParaRPr>
          </a:p>
        </p:txBody>
      </p:sp>
      <p:sp>
        <p:nvSpPr>
          <p:cNvPr id="67" name="Rectangle 66"/>
          <p:cNvSpPr/>
          <p:nvPr/>
        </p:nvSpPr>
        <p:spPr>
          <a:xfrm>
            <a:off x="22815335" y="7497732"/>
            <a:ext cx="2107316" cy="365934"/>
          </a:xfrm>
          <a:prstGeom prst="rect">
            <a:avLst/>
          </a:prstGeom>
        </p:spPr>
        <p:txBody>
          <a:bodyPr wrap="square">
            <a:spAutoFit/>
          </a:bodyPr>
          <a:lstStyle/>
          <a:p>
            <a:pPr algn="ctr" defTabSz="914400">
              <a:lnSpc>
                <a:spcPts val="2000"/>
              </a:lnSpc>
            </a:pPr>
            <a:r>
              <a:rPr lang="en-US" sz="2400" dirty="0" smtClean="0">
                <a:solidFill>
                  <a:srgbClr val="0036A2"/>
                </a:solidFill>
                <a:cs typeface="Arial" pitchFamily="34" charset="0"/>
              </a:rPr>
              <a:t>Irrigation</a:t>
            </a:r>
            <a:endParaRPr lang="en-US" sz="2400" dirty="0">
              <a:solidFill>
                <a:srgbClr val="0036A2"/>
              </a:solidFill>
              <a:cs typeface="Arial" pitchFamily="34" charset="0"/>
            </a:endParaRPr>
          </a:p>
        </p:txBody>
      </p:sp>
      <p:sp>
        <p:nvSpPr>
          <p:cNvPr id="68" name="Rectangle 67"/>
          <p:cNvSpPr/>
          <p:nvPr/>
        </p:nvSpPr>
        <p:spPr>
          <a:xfrm>
            <a:off x="25702506" y="11974560"/>
            <a:ext cx="2107316" cy="365934"/>
          </a:xfrm>
          <a:prstGeom prst="rect">
            <a:avLst/>
          </a:prstGeom>
        </p:spPr>
        <p:txBody>
          <a:bodyPr wrap="square">
            <a:spAutoFit/>
          </a:bodyPr>
          <a:lstStyle/>
          <a:p>
            <a:pPr algn="ctr" defTabSz="914400">
              <a:lnSpc>
                <a:spcPts val="2000"/>
              </a:lnSpc>
            </a:pPr>
            <a:r>
              <a:rPr lang="en-US" sz="2400" dirty="0" smtClean="0">
                <a:solidFill>
                  <a:srgbClr val="FF0000"/>
                </a:solidFill>
                <a:cs typeface="Arial" pitchFamily="34" charset="0"/>
              </a:rPr>
              <a:t>Non-irrigation</a:t>
            </a:r>
            <a:endParaRPr lang="en-US" sz="2400" dirty="0">
              <a:solidFill>
                <a:srgbClr val="FF0000"/>
              </a:solidFill>
              <a:cs typeface="Arial" pitchFamily="34" charset="0"/>
            </a:endParaRPr>
          </a:p>
        </p:txBody>
      </p:sp>
      <p:sp>
        <p:nvSpPr>
          <p:cNvPr id="69" name="Rectangle 68"/>
          <p:cNvSpPr/>
          <p:nvPr/>
        </p:nvSpPr>
        <p:spPr>
          <a:xfrm>
            <a:off x="22239646" y="12783757"/>
            <a:ext cx="1312402" cy="348813"/>
          </a:xfrm>
          <a:prstGeom prst="rect">
            <a:avLst/>
          </a:prstGeom>
        </p:spPr>
        <p:txBody>
          <a:bodyPr wrap="square">
            <a:spAutoFit/>
          </a:bodyPr>
          <a:lstStyle/>
          <a:p>
            <a:pPr algn="ctr" defTabSz="914400">
              <a:lnSpc>
                <a:spcPts val="2000"/>
              </a:lnSpc>
            </a:pPr>
            <a:r>
              <a:rPr lang="en-US" sz="2400" dirty="0" smtClean="0">
                <a:solidFill>
                  <a:schemeClr val="accent2"/>
                </a:solidFill>
                <a:cs typeface="Arial" pitchFamily="34" charset="0"/>
              </a:rPr>
              <a:t>Total</a:t>
            </a:r>
            <a:endParaRPr lang="en-US" sz="2400" dirty="0">
              <a:solidFill>
                <a:schemeClr val="accent2"/>
              </a:solidFill>
              <a:cs typeface="Arial" pitchFamily="34" charset="0"/>
            </a:endParaRPr>
          </a:p>
        </p:txBody>
      </p:sp>
      <p:sp>
        <p:nvSpPr>
          <p:cNvPr id="70" name="Rectangle 69"/>
          <p:cNvSpPr/>
          <p:nvPr/>
        </p:nvSpPr>
        <p:spPr>
          <a:xfrm>
            <a:off x="25719266" y="10117701"/>
            <a:ext cx="1318889" cy="348813"/>
          </a:xfrm>
          <a:prstGeom prst="rect">
            <a:avLst/>
          </a:prstGeom>
        </p:spPr>
        <p:txBody>
          <a:bodyPr wrap="square">
            <a:spAutoFit/>
          </a:bodyPr>
          <a:lstStyle/>
          <a:p>
            <a:pPr algn="ctr" defTabSz="914400">
              <a:lnSpc>
                <a:spcPts val="2000"/>
              </a:lnSpc>
            </a:pPr>
            <a:r>
              <a:rPr lang="en-US" sz="2400" dirty="0" smtClean="0">
                <a:solidFill>
                  <a:srgbClr val="0036A2"/>
                </a:solidFill>
                <a:cs typeface="Arial" pitchFamily="34" charset="0"/>
              </a:rPr>
              <a:t>Irrigation</a:t>
            </a:r>
            <a:endParaRPr lang="en-US" sz="2400" dirty="0">
              <a:solidFill>
                <a:srgbClr val="0036A2"/>
              </a:solidFill>
              <a:cs typeface="Arial" pitchFamily="34" charset="0"/>
            </a:endParaRPr>
          </a:p>
        </p:txBody>
      </p:sp>
      <p:sp>
        <p:nvSpPr>
          <p:cNvPr id="71" name="Rectangle 70"/>
          <p:cNvSpPr/>
          <p:nvPr/>
        </p:nvSpPr>
        <p:spPr>
          <a:xfrm>
            <a:off x="8663245" y="30474198"/>
            <a:ext cx="9595585" cy="2228302"/>
          </a:xfrm>
          <a:prstGeom prst="rect">
            <a:avLst/>
          </a:prstGeom>
        </p:spPr>
        <p:txBody>
          <a:bodyPr wrap="square">
            <a:spAutoFit/>
          </a:bodyPr>
          <a:lstStyle/>
          <a:p>
            <a:pPr>
              <a:lnSpc>
                <a:spcPct val="110000"/>
              </a:lnSpc>
            </a:pPr>
            <a:r>
              <a:rPr lang="en-US" sz="3600" b="1" dirty="0" smtClean="0">
                <a:solidFill>
                  <a:srgbClr val="D57500"/>
                </a:solidFill>
                <a:cs typeface="Arial"/>
              </a:rPr>
              <a:t>Mohamad </a:t>
            </a:r>
            <a:r>
              <a:rPr lang="en-US" sz="3600" b="1" dirty="0" err="1" smtClean="0">
                <a:solidFill>
                  <a:srgbClr val="D57500"/>
                </a:solidFill>
                <a:cs typeface="Arial"/>
              </a:rPr>
              <a:t>Hejazi</a:t>
            </a:r>
            <a:endParaRPr lang="en-US" sz="3600" b="1" dirty="0">
              <a:solidFill>
                <a:srgbClr val="D57500"/>
              </a:solidFill>
              <a:cs typeface="Arial"/>
            </a:endParaRPr>
          </a:p>
          <a:p>
            <a:pPr>
              <a:lnSpc>
                <a:spcPct val="110000"/>
              </a:lnSpc>
            </a:pPr>
            <a:r>
              <a:rPr lang="en-US" sz="3200" dirty="0">
                <a:solidFill>
                  <a:srgbClr val="707276"/>
                </a:solidFill>
                <a:cs typeface="Arial"/>
              </a:rPr>
              <a:t>Pacific Northwest National Laboratory</a:t>
            </a:r>
          </a:p>
          <a:p>
            <a:r>
              <a:rPr lang="en-US" sz="3200" dirty="0" smtClean="0"/>
              <a:t>5825 </a:t>
            </a:r>
            <a:r>
              <a:rPr lang="en-US" sz="3200" dirty="0"/>
              <a:t>University Research Court, </a:t>
            </a:r>
            <a:r>
              <a:rPr lang="en-US" sz="3200" dirty="0" smtClean="0"/>
              <a:t>Suite 3500</a:t>
            </a:r>
            <a:r>
              <a:rPr lang="en-US" sz="3200" dirty="0" smtClean="0"/>
              <a:t>, </a:t>
            </a:r>
            <a:endParaRPr lang="en-US" sz="3200" dirty="0" smtClean="0"/>
          </a:p>
          <a:p>
            <a:r>
              <a:rPr lang="en-US" sz="3200" dirty="0" smtClean="0"/>
              <a:t>College </a:t>
            </a:r>
            <a:r>
              <a:rPr lang="en-US" sz="3200" dirty="0"/>
              <a:t>Park, MD </a:t>
            </a:r>
            <a:r>
              <a:rPr lang="en-US" sz="3200" dirty="0" smtClean="0"/>
              <a:t>20740, </a:t>
            </a:r>
            <a:r>
              <a:rPr lang="en-US" sz="3200" u="sng" dirty="0" smtClean="0">
                <a:hlinkClick r:id="rId17"/>
              </a:rPr>
              <a:t>mohamad.hejazi@pnnl.gov</a:t>
            </a:r>
            <a:endParaRPr lang="en-US" sz="3200" dirty="0"/>
          </a:p>
        </p:txBody>
      </p:sp>
      <p:sp>
        <p:nvSpPr>
          <p:cNvPr id="3" name="Rectangle 2"/>
          <p:cNvSpPr/>
          <p:nvPr/>
        </p:nvSpPr>
        <p:spPr>
          <a:xfrm>
            <a:off x="21295163" y="30652488"/>
            <a:ext cx="13867307" cy="2062103"/>
          </a:xfrm>
          <a:prstGeom prst="rect">
            <a:avLst/>
          </a:prstGeom>
        </p:spPr>
        <p:txBody>
          <a:bodyPr wrap="square">
            <a:spAutoFit/>
          </a:bodyPr>
          <a:lstStyle/>
          <a:p>
            <a:r>
              <a:rPr lang="en-US" sz="3200" dirty="0" smtClean="0"/>
              <a:t>N</a:t>
            </a:r>
            <a:r>
              <a:rPr lang="en-US" sz="3200" dirty="0"/>
              <a:t>. Voisin, L. Liu, M. </a:t>
            </a:r>
            <a:r>
              <a:rPr lang="en-US" sz="3200" dirty="0" err="1"/>
              <a:t>Hejazi</a:t>
            </a:r>
            <a:r>
              <a:rPr lang="en-US" sz="3200" dirty="0"/>
              <a:t>, T. Tesfa, H. Li, M. Huang, Y. Liu, and L. R. Leung (2013). One-way coupling of an integrated assessment model and a water resources model: evaluation and implications of future changes over the US Midwest. </a:t>
            </a:r>
            <a:r>
              <a:rPr lang="en-US" sz="3200" dirty="0" err="1"/>
              <a:t>Hydrol</a:t>
            </a:r>
            <a:r>
              <a:rPr lang="en-US" sz="3200" dirty="0"/>
              <a:t>. Earth Syst. Sci., 17, </a:t>
            </a:r>
            <a:r>
              <a:rPr lang="en-US" sz="3200" dirty="0" smtClean="0"/>
              <a:t>4555–4575, </a:t>
            </a:r>
            <a:r>
              <a:rPr lang="en-US" sz="3200" dirty="0"/>
              <a:t>doi:10.5194/hess-17-4555-2013</a:t>
            </a:r>
          </a:p>
        </p:txBody>
      </p:sp>
      <p:sp>
        <p:nvSpPr>
          <p:cNvPr id="4" name="Rectangle 3"/>
          <p:cNvSpPr/>
          <p:nvPr/>
        </p:nvSpPr>
        <p:spPr>
          <a:xfrm>
            <a:off x="18309630" y="30373625"/>
            <a:ext cx="2680734" cy="769441"/>
          </a:xfrm>
          <a:prstGeom prst="rect">
            <a:avLst/>
          </a:prstGeom>
        </p:spPr>
        <p:txBody>
          <a:bodyPr wrap="none">
            <a:spAutoFit/>
          </a:bodyPr>
          <a:lstStyle/>
          <a:p>
            <a:r>
              <a:rPr lang="en-US" sz="4400" b="1" dirty="0">
                <a:solidFill>
                  <a:srgbClr val="D57500"/>
                </a:solidFill>
                <a:cs typeface="Arial"/>
              </a:rPr>
              <a:t>Reference:</a:t>
            </a:r>
            <a:endParaRPr lang="en-US" sz="4400" b="1" dirty="0">
              <a:solidFill>
                <a:srgbClr val="D57500"/>
              </a:solidFill>
              <a:cs typeface="Arial"/>
            </a:endParaRPr>
          </a:p>
        </p:txBody>
      </p:sp>
      <p:sp>
        <p:nvSpPr>
          <p:cNvPr id="73" name="Rectangle 72"/>
          <p:cNvSpPr/>
          <p:nvPr/>
        </p:nvSpPr>
        <p:spPr>
          <a:xfrm>
            <a:off x="6222082" y="30449288"/>
            <a:ext cx="2139175" cy="769441"/>
          </a:xfrm>
          <a:prstGeom prst="rect">
            <a:avLst/>
          </a:prstGeom>
        </p:spPr>
        <p:txBody>
          <a:bodyPr wrap="none">
            <a:spAutoFit/>
          </a:bodyPr>
          <a:lstStyle/>
          <a:p>
            <a:r>
              <a:rPr lang="en-US" sz="4400" b="1" dirty="0" smtClean="0">
                <a:solidFill>
                  <a:srgbClr val="D57500"/>
                </a:solidFill>
                <a:cs typeface="Arial"/>
              </a:rPr>
              <a:t>Contact:</a:t>
            </a:r>
            <a:endParaRPr lang="en-US" sz="4400" b="1" dirty="0">
              <a:solidFill>
                <a:srgbClr val="D57500"/>
              </a:solidFill>
              <a:cs typeface="Arial"/>
            </a:endParaRPr>
          </a:p>
        </p:txBody>
      </p:sp>
      <p:sp>
        <p:nvSpPr>
          <p:cNvPr id="5" name="Rectangle 4"/>
          <p:cNvSpPr/>
          <p:nvPr/>
        </p:nvSpPr>
        <p:spPr>
          <a:xfrm>
            <a:off x="40305385" y="19440565"/>
            <a:ext cx="1407758" cy="837922"/>
          </a:xfrm>
          <a:prstGeom prst="rect">
            <a:avLst/>
          </a:prstGeom>
        </p:spPr>
        <p:txBody>
          <a:bodyPr wrap="none">
            <a:spAutoFit/>
          </a:bodyPr>
          <a:lstStyle/>
          <a:p>
            <a:pPr>
              <a:lnSpc>
                <a:spcPts val="2800"/>
              </a:lnSpc>
            </a:pPr>
            <a:r>
              <a:rPr lang="en-US" sz="2800" dirty="0"/>
              <a:t>decimal </a:t>
            </a:r>
            <a:endParaRPr lang="en-US" sz="2800" dirty="0" smtClean="0"/>
          </a:p>
          <a:p>
            <a:pPr>
              <a:lnSpc>
                <a:spcPts val="2800"/>
              </a:lnSpc>
            </a:pPr>
            <a:r>
              <a:rPr lang="en-US" sz="2800" dirty="0" smtClean="0"/>
              <a:t>percent</a:t>
            </a:r>
            <a:endParaRPr lang="en-US" sz="2800" dirty="0"/>
          </a:p>
        </p:txBody>
      </p:sp>
      <p:sp>
        <p:nvSpPr>
          <p:cNvPr id="78" name="Rectangle 77"/>
          <p:cNvSpPr/>
          <p:nvPr/>
        </p:nvSpPr>
        <p:spPr>
          <a:xfrm>
            <a:off x="40633916" y="24925007"/>
            <a:ext cx="1691489" cy="810478"/>
          </a:xfrm>
          <a:prstGeom prst="rect">
            <a:avLst/>
          </a:prstGeom>
        </p:spPr>
        <p:txBody>
          <a:bodyPr wrap="none">
            <a:spAutoFit/>
          </a:bodyPr>
          <a:lstStyle/>
          <a:p>
            <a:pPr>
              <a:lnSpc>
                <a:spcPts val="2800"/>
              </a:lnSpc>
            </a:pPr>
            <a:r>
              <a:rPr lang="el-GR" sz="2800" dirty="0" smtClean="0"/>
              <a:t>Δ</a:t>
            </a:r>
            <a:r>
              <a:rPr lang="en-US" sz="2800" dirty="0" smtClean="0"/>
              <a:t> decimal </a:t>
            </a:r>
          </a:p>
          <a:p>
            <a:pPr>
              <a:lnSpc>
                <a:spcPts val="2800"/>
              </a:lnSpc>
            </a:pPr>
            <a:r>
              <a:rPr lang="en-US" sz="2800" dirty="0" smtClean="0"/>
              <a:t>percent</a:t>
            </a:r>
            <a:endParaRPr lang="en-US" sz="2800" dirty="0"/>
          </a:p>
        </p:txBody>
      </p:sp>
      <p:pic>
        <p:nvPicPr>
          <p:cNvPr id="1027"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4232" y="22268205"/>
            <a:ext cx="11708683" cy="7655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895541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PNNL Brand Theme 2">
      <a:dk1>
        <a:srgbClr val="707276"/>
      </a:dk1>
      <a:lt1>
        <a:srgbClr val="FFFFFF"/>
      </a:lt1>
      <a:dk2>
        <a:srgbClr val="D57500"/>
      </a:dk2>
      <a:lt2>
        <a:srgbClr val="B2B3B5"/>
      </a:lt2>
      <a:accent1>
        <a:srgbClr val="A83C0F"/>
      </a:accent1>
      <a:accent2>
        <a:srgbClr val="242424"/>
      </a:accent2>
      <a:accent3>
        <a:srgbClr val="F1AB00"/>
      </a:accent3>
      <a:accent4>
        <a:srgbClr val="007229"/>
      </a:accent4>
      <a:accent5>
        <a:srgbClr val="C10435"/>
      </a:accent5>
      <a:accent6>
        <a:srgbClr val="007FAC"/>
      </a:accent6>
      <a:hlink>
        <a:srgbClr val="003698"/>
      </a:hlink>
      <a:folHlink>
        <a:srgbClr val="8A07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1498</TotalTime>
  <Words>714</Words>
  <Application>Microsoft Office PowerPoint</Application>
  <PresentationFormat>Custom</PresentationFormat>
  <Paragraphs>63</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Default Theme</vt:lpstr>
      <vt:lpstr>PowerPoint Presentation</vt:lpstr>
    </vt:vector>
  </TitlesOfParts>
  <Company>Pacific Northwest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DeGraaf</dc:creator>
  <cp:lastModifiedBy>test</cp:lastModifiedBy>
  <cp:revision>38</cp:revision>
  <dcterms:created xsi:type="dcterms:W3CDTF">2012-03-28T22:56:11Z</dcterms:created>
  <dcterms:modified xsi:type="dcterms:W3CDTF">2014-05-10T15:35:58Z</dcterms:modified>
</cp:coreProperties>
</file>