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9" r:id="rId3"/>
    <p:sldId id="260" r:id="rId4"/>
    <p:sldId id="264" r:id="rId5"/>
    <p:sldId id="265" r:id="rId6"/>
    <p:sldId id="266"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466" y="77"/>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CADD-FB23-4E31-AE94-46D44F4D8CE3}"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227459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CADD-FB23-4E31-AE94-46D44F4D8CE3}"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205965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CADD-FB23-4E31-AE94-46D44F4D8CE3}"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244420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CADD-FB23-4E31-AE94-46D44F4D8CE3}"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163938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CADD-FB23-4E31-AE94-46D44F4D8CE3}"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358998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CADD-FB23-4E31-AE94-46D44F4D8CE3}" type="datetimeFigureOut">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348188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CADD-FB23-4E31-AE94-46D44F4D8CE3}" type="datetimeFigureOut">
              <a:rPr lang="en-US" smtClean="0"/>
              <a:pPr/>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98310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CADD-FB23-4E31-AE94-46D44F4D8CE3}" type="datetimeFigureOut">
              <a:rPr lang="en-US" smtClean="0"/>
              <a:pPr/>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34489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CADD-FB23-4E31-AE94-46D44F4D8CE3}" type="datetimeFigureOut">
              <a:rPr lang="en-US" smtClean="0"/>
              <a:pPr/>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37935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CADD-FB23-4E31-AE94-46D44F4D8CE3}" type="datetimeFigureOut">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30855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CADD-FB23-4E31-AE94-46D44F4D8CE3}" type="datetimeFigureOut">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73636-B73B-4722-96B9-62384228A281}" type="slidenum">
              <a:rPr lang="en-US" smtClean="0"/>
              <a:pPr/>
              <a:t>‹#›</a:t>
            </a:fld>
            <a:endParaRPr lang="en-US"/>
          </a:p>
        </p:txBody>
      </p:sp>
    </p:spTree>
    <p:extLst>
      <p:ext uri="{BB962C8B-B14F-4D97-AF65-F5344CB8AC3E}">
        <p14:creationId xmlns:p14="http://schemas.microsoft.com/office/powerpoint/2010/main" val="28529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CADD-FB23-4E31-AE94-46D44F4D8CE3}" type="datetimeFigureOut">
              <a:rPr lang="en-US" smtClean="0"/>
              <a:pPr/>
              <a:t>5/11/2014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73636-B73B-4722-96B9-62384228A281}" type="slidenum">
              <a:rPr lang="en-US" smtClean="0"/>
              <a:pPr/>
              <a:t>‹#›</a:t>
            </a:fld>
            <a:endParaRPr lang="en-US"/>
          </a:p>
        </p:txBody>
      </p:sp>
    </p:spTree>
    <p:extLst>
      <p:ext uri="{BB962C8B-B14F-4D97-AF65-F5344CB8AC3E}">
        <p14:creationId xmlns:p14="http://schemas.microsoft.com/office/powerpoint/2010/main" val="45744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3213" y="123986"/>
            <a:ext cx="11525573" cy="523220"/>
          </a:xfrm>
          <a:prstGeom prst="rect">
            <a:avLst/>
          </a:prstGeom>
          <a:noFill/>
        </p:spPr>
        <p:txBody>
          <a:bodyPr wrap="square" rtlCol="0">
            <a:spAutoFit/>
          </a:bodyPr>
          <a:lstStyle/>
          <a:p>
            <a:r>
              <a:rPr lang="en-US" sz="2800" b="1" dirty="0">
                <a:solidFill>
                  <a:srgbClr val="00B050"/>
                </a:solidFill>
                <a:latin typeface="Arial Black" panose="020B0A04020102020204" pitchFamily="34" charset="0"/>
              </a:rPr>
              <a:t>Climate</a:t>
            </a:r>
            <a:r>
              <a:rPr lang="en-US" sz="2400" b="1" dirty="0">
                <a:solidFill>
                  <a:srgbClr val="00B050"/>
                </a:solidFill>
                <a:latin typeface="Arial Black" panose="020B0A04020102020204" pitchFamily="34" charset="0"/>
              </a:rPr>
              <a:t> Impacts on New Connected Infrastructure </a:t>
            </a:r>
            <a:r>
              <a:rPr lang="en-US" sz="2400" b="1" dirty="0" smtClean="0">
                <a:solidFill>
                  <a:srgbClr val="00B050"/>
                </a:solidFill>
                <a:latin typeface="Arial Black" panose="020B0A04020102020204" pitchFamily="34" charset="0"/>
              </a:rPr>
              <a:t>Vulnerabilities</a:t>
            </a:r>
            <a:endParaRPr lang="en-US" sz="2400" dirty="0">
              <a:solidFill>
                <a:srgbClr val="00B050"/>
              </a:solidFill>
              <a:latin typeface="Arial Black" panose="020B0A04020102020204" pitchFamily="34" charset="0"/>
            </a:endParaRPr>
          </a:p>
        </p:txBody>
      </p:sp>
      <p:pic>
        <p:nvPicPr>
          <p:cNvPr id="36" name="Picture 35" descr="3 lab icon.jpg"/>
          <p:cNvPicPr>
            <a:picLocks noChangeAspect="1"/>
          </p:cNvPicPr>
          <p:nvPr/>
        </p:nvPicPr>
        <p:blipFill>
          <a:blip r:embed="rId2" cstate="print"/>
          <a:srcRect t="28249" r="1419"/>
          <a:stretch>
            <a:fillRect/>
          </a:stretch>
        </p:blipFill>
        <p:spPr>
          <a:xfrm>
            <a:off x="0" y="860156"/>
            <a:ext cx="12192000" cy="5997844"/>
          </a:xfrm>
          <a:prstGeom prst="rect">
            <a:avLst/>
          </a:prstGeom>
        </p:spPr>
      </p:pic>
      <p:pic>
        <p:nvPicPr>
          <p:cNvPr id="6" name="Picture 8" descr="http://www.lanl.gov/_assets/images/lanl-logo-footer.png"/>
          <p:cNvPicPr>
            <a:picLocks noChangeAspect="1" noChangeArrowheads="1"/>
          </p:cNvPicPr>
          <p:nvPr/>
        </p:nvPicPr>
        <p:blipFill>
          <a:blip r:embed="rId3" cstate="print"/>
          <a:srcRect/>
          <a:stretch>
            <a:fillRect/>
          </a:stretch>
        </p:blipFill>
        <p:spPr bwMode="auto">
          <a:xfrm>
            <a:off x="8688307" y="6226018"/>
            <a:ext cx="1222860" cy="631982"/>
          </a:xfrm>
          <a:prstGeom prst="rect">
            <a:avLst/>
          </a:prstGeom>
          <a:noFill/>
        </p:spPr>
      </p:pic>
      <p:pic>
        <p:nvPicPr>
          <p:cNvPr id="7" name="Picture 4" descr="http://mnspruce.ornl.gov/sites/default/files/ornl_logo1.jpg"/>
          <p:cNvPicPr>
            <a:picLocks noChangeAspect="1" noChangeArrowheads="1"/>
          </p:cNvPicPr>
          <p:nvPr/>
        </p:nvPicPr>
        <p:blipFill>
          <a:blip r:embed="rId4" cstate="print"/>
          <a:srcRect/>
          <a:stretch>
            <a:fillRect/>
          </a:stretch>
        </p:blipFill>
        <p:spPr bwMode="auto">
          <a:xfrm>
            <a:off x="9934413" y="6285493"/>
            <a:ext cx="922149" cy="479517"/>
          </a:xfrm>
          <a:prstGeom prst="rect">
            <a:avLst/>
          </a:prstGeom>
          <a:noFill/>
        </p:spPr>
      </p:pic>
      <p:pic>
        <p:nvPicPr>
          <p:cNvPr id="8" name="Picture 6" descr="http://upload.wikimedia.org/wikipedia/commons/thumb/3/32/Sandia_National_Laboratories_logo.svg/220px-Sandia_National_Laboratories_logo.svg.png"/>
          <p:cNvPicPr>
            <a:picLocks noChangeAspect="1" noChangeArrowheads="1"/>
          </p:cNvPicPr>
          <p:nvPr/>
        </p:nvPicPr>
        <p:blipFill>
          <a:blip r:embed="rId5" cstate="print"/>
          <a:srcRect/>
          <a:stretch>
            <a:fillRect/>
          </a:stretch>
        </p:blipFill>
        <p:spPr bwMode="auto">
          <a:xfrm>
            <a:off x="10932761" y="6338805"/>
            <a:ext cx="1026763" cy="410705"/>
          </a:xfrm>
          <a:prstGeom prst="rect">
            <a:avLst/>
          </a:prstGeom>
          <a:noFill/>
        </p:spPr>
      </p:pic>
      <p:pic>
        <p:nvPicPr>
          <p:cNvPr id="10" name="Picture 2"/>
          <p:cNvPicPr>
            <a:picLocks noChangeAspect="1" noChangeArrowheads="1"/>
          </p:cNvPicPr>
          <p:nvPr/>
        </p:nvPicPr>
        <p:blipFill>
          <a:blip r:embed="rId6" cstate="print"/>
          <a:srcRect l="8287" r="24309"/>
          <a:stretch>
            <a:fillRect/>
          </a:stretch>
        </p:blipFill>
        <p:spPr bwMode="auto">
          <a:xfrm>
            <a:off x="6656522" y="4618494"/>
            <a:ext cx="1224366" cy="1356103"/>
          </a:xfrm>
          <a:prstGeom prst="rect">
            <a:avLst/>
          </a:prstGeom>
          <a:noFill/>
          <a:ln w="9525">
            <a:noFill/>
            <a:miter lim="800000"/>
            <a:headEnd/>
            <a:tailEnd/>
          </a:ln>
          <a:effectLst/>
        </p:spPr>
      </p:pic>
    </p:spTree>
    <p:extLst>
      <p:ext uri="{BB962C8B-B14F-4D97-AF65-F5344CB8AC3E}">
        <p14:creationId xmlns:p14="http://schemas.microsoft.com/office/powerpoint/2010/main" val="417272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lab icon.jpg"/>
          <p:cNvPicPr>
            <a:picLocks noChangeAspect="1"/>
          </p:cNvPicPr>
          <p:nvPr/>
        </p:nvPicPr>
        <p:blipFill>
          <a:blip r:embed="rId2" cstate="print"/>
          <a:srcRect l="1653" t="30057" r="9047"/>
          <a:stretch>
            <a:fillRect/>
          </a:stretch>
        </p:blipFill>
        <p:spPr>
          <a:xfrm>
            <a:off x="0" y="139486"/>
            <a:ext cx="3122908" cy="1375858"/>
          </a:xfrm>
          <a:prstGeom prst="rect">
            <a:avLst/>
          </a:prstGeom>
        </p:spPr>
      </p:pic>
      <p:sp>
        <p:nvSpPr>
          <p:cNvPr id="3" name="Oval 2"/>
          <p:cNvSpPr/>
          <p:nvPr/>
        </p:nvSpPr>
        <p:spPr>
          <a:xfrm>
            <a:off x="0" y="0"/>
            <a:ext cx="1131376" cy="922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lide7.JPG"/>
          <p:cNvPicPr>
            <a:picLocks noChangeAspect="1"/>
          </p:cNvPicPr>
          <p:nvPr/>
        </p:nvPicPr>
        <p:blipFill>
          <a:blip r:embed="rId3" cstate="print"/>
          <a:stretch>
            <a:fillRect/>
          </a:stretch>
        </p:blipFill>
        <p:spPr>
          <a:xfrm>
            <a:off x="100739" y="2309247"/>
            <a:ext cx="5755036" cy="4316277"/>
          </a:xfrm>
          <a:prstGeom prst="rect">
            <a:avLst/>
          </a:prstGeom>
        </p:spPr>
      </p:pic>
      <p:pic>
        <p:nvPicPr>
          <p:cNvPr id="7" name="Picture 6" descr="Slide8.JPG"/>
          <p:cNvPicPr>
            <a:picLocks noChangeAspect="1"/>
          </p:cNvPicPr>
          <p:nvPr/>
        </p:nvPicPr>
        <p:blipFill>
          <a:blip r:embed="rId4" cstate="print"/>
          <a:stretch>
            <a:fillRect/>
          </a:stretch>
        </p:blipFill>
        <p:spPr>
          <a:xfrm>
            <a:off x="5618136" y="2039964"/>
            <a:ext cx="6424047" cy="4818036"/>
          </a:xfrm>
          <a:prstGeom prst="rect">
            <a:avLst/>
          </a:prstGeom>
        </p:spPr>
      </p:pic>
      <p:sp>
        <p:nvSpPr>
          <p:cNvPr id="4" name="TextBox 3"/>
          <p:cNvSpPr txBox="1"/>
          <p:nvPr/>
        </p:nvSpPr>
        <p:spPr>
          <a:xfrm>
            <a:off x="3177154" y="194313"/>
            <a:ext cx="9014846" cy="1569660"/>
          </a:xfrm>
          <a:prstGeom prst="rect">
            <a:avLst/>
          </a:prstGeom>
          <a:noFill/>
        </p:spPr>
        <p:txBody>
          <a:bodyPr wrap="square" rtlCol="0">
            <a:spAutoFit/>
          </a:bodyPr>
          <a:lstStyle/>
          <a:p>
            <a:r>
              <a:rPr lang="en-US" sz="2400" dirty="0" smtClean="0">
                <a:latin typeface="Arial Black" pitchFamily="34" charset="0"/>
              </a:rPr>
              <a:t>RCP 8.5 Scenario de-constructs temperature increases to 1 km - then to increased power usage with latitude dependent temperature/usage relationships</a:t>
            </a:r>
            <a:endParaRPr lang="en-US" sz="2400" dirty="0">
              <a:latin typeface="Arial Black" pitchFamily="34" charset="0"/>
            </a:endParaRPr>
          </a:p>
        </p:txBody>
      </p:sp>
      <p:pic>
        <p:nvPicPr>
          <p:cNvPr id="8" name="Picture 2" descr="G:\Logos.jpg"/>
          <p:cNvPicPr>
            <a:picLocks noChangeAspect="1" noChangeArrowheads="1"/>
          </p:cNvPicPr>
          <p:nvPr/>
        </p:nvPicPr>
        <p:blipFill>
          <a:blip r:embed="rId5" cstate="print"/>
          <a:srcRect l="71926" t="91472" r="235" b="958"/>
          <a:stretch>
            <a:fillRect/>
          </a:stretch>
        </p:blipFill>
        <p:spPr bwMode="auto">
          <a:xfrm>
            <a:off x="8624806" y="6238069"/>
            <a:ext cx="3394129" cy="519193"/>
          </a:xfrm>
          <a:prstGeom prst="rect">
            <a:avLst/>
          </a:prstGeom>
          <a:noFill/>
        </p:spPr>
      </p:pic>
      <p:sp>
        <p:nvSpPr>
          <p:cNvPr id="9" name="Right Arrow 8"/>
          <p:cNvSpPr/>
          <p:nvPr/>
        </p:nvSpPr>
        <p:spPr>
          <a:xfrm>
            <a:off x="5261675" y="2642461"/>
            <a:ext cx="945396" cy="4881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66488" y="3386380"/>
            <a:ext cx="658678" cy="276999"/>
          </a:xfrm>
          <a:prstGeom prst="rect">
            <a:avLst/>
          </a:prstGeom>
          <a:solidFill>
            <a:schemeClr val="bg1"/>
          </a:solidFill>
        </p:spPr>
        <p:txBody>
          <a:bodyPr wrap="square" rtlCol="0">
            <a:spAutoFit/>
          </a:bodyPr>
          <a:lstStyle/>
          <a:p>
            <a:r>
              <a:rPr lang="en-US" sz="1200" dirty="0" smtClean="0"/>
              <a:t>cell</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lab icon.jpg"/>
          <p:cNvPicPr>
            <a:picLocks noChangeAspect="1"/>
          </p:cNvPicPr>
          <p:nvPr/>
        </p:nvPicPr>
        <p:blipFill>
          <a:blip r:embed="rId2" cstate="print"/>
          <a:srcRect l="1653" t="30057" r="9047"/>
          <a:stretch>
            <a:fillRect/>
          </a:stretch>
        </p:blipFill>
        <p:spPr>
          <a:xfrm>
            <a:off x="0" y="139486"/>
            <a:ext cx="3122908" cy="1375858"/>
          </a:xfrm>
          <a:prstGeom prst="rect">
            <a:avLst/>
          </a:prstGeom>
        </p:spPr>
      </p:pic>
      <p:sp>
        <p:nvSpPr>
          <p:cNvPr id="3" name="Oval 2"/>
          <p:cNvSpPr/>
          <p:nvPr/>
        </p:nvSpPr>
        <p:spPr>
          <a:xfrm>
            <a:off x="1154624" y="0"/>
            <a:ext cx="1123627" cy="96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l="18714" t="1554" r="17122" b="2635"/>
          <a:stretch>
            <a:fillRect/>
          </a:stretch>
        </p:blipFill>
        <p:spPr bwMode="auto">
          <a:xfrm>
            <a:off x="1936119" y="2084521"/>
            <a:ext cx="3533614" cy="3944319"/>
          </a:xfrm>
          <a:prstGeom prst="rect">
            <a:avLst/>
          </a:prstGeom>
          <a:noFill/>
          <a:ln w="9525">
            <a:noFill/>
            <a:miter lim="800000"/>
            <a:headEnd/>
            <a:tailEnd/>
          </a:ln>
          <a:effectLst/>
        </p:spPr>
      </p:pic>
      <p:pic>
        <p:nvPicPr>
          <p:cNvPr id="2052" name="Picture 4" descr="http://mnspruce.ornl.gov/sites/default/files/ornl_logo1.jpg"/>
          <p:cNvPicPr>
            <a:picLocks noChangeAspect="1" noChangeArrowheads="1"/>
          </p:cNvPicPr>
          <p:nvPr/>
        </p:nvPicPr>
        <p:blipFill>
          <a:blip r:embed="rId4" cstate="print"/>
          <a:srcRect/>
          <a:stretch>
            <a:fillRect/>
          </a:stretch>
        </p:blipFill>
        <p:spPr bwMode="auto">
          <a:xfrm>
            <a:off x="8868595" y="6137329"/>
            <a:ext cx="1146332" cy="596092"/>
          </a:xfrm>
          <a:prstGeom prst="rect">
            <a:avLst/>
          </a:prstGeom>
          <a:noFill/>
        </p:spPr>
      </p:pic>
      <p:pic>
        <p:nvPicPr>
          <p:cNvPr id="2054" name="Picture 6" descr="http://upload.wikimedia.org/wikipedia/commons/thumb/3/32/Sandia_National_Laboratories_logo.svg/220px-Sandia_National_Laboratories_logo.svg.png"/>
          <p:cNvPicPr>
            <a:picLocks noChangeAspect="1" noChangeArrowheads="1"/>
          </p:cNvPicPr>
          <p:nvPr/>
        </p:nvPicPr>
        <p:blipFill>
          <a:blip r:embed="rId5" cstate="print"/>
          <a:srcRect/>
          <a:stretch>
            <a:fillRect/>
          </a:stretch>
        </p:blipFill>
        <p:spPr bwMode="auto">
          <a:xfrm>
            <a:off x="10325447" y="6176075"/>
            <a:ext cx="1269868" cy="507947"/>
          </a:xfrm>
          <a:prstGeom prst="rect">
            <a:avLst/>
          </a:prstGeom>
          <a:noFill/>
        </p:spPr>
      </p:pic>
      <p:pic>
        <p:nvPicPr>
          <p:cNvPr id="2056" name="Picture 8" descr="http://www.lanl.gov/_assets/images/lanl-logo-footer.png"/>
          <p:cNvPicPr>
            <a:picLocks noChangeAspect="1" noChangeArrowheads="1"/>
          </p:cNvPicPr>
          <p:nvPr/>
        </p:nvPicPr>
        <p:blipFill>
          <a:blip r:embed="rId6" cstate="print"/>
          <a:srcRect/>
          <a:stretch>
            <a:fillRect/>
          </a:stretch>
        </p:blipFill>
        <p:spPr bwMode="auto">
          <a:xfrm>
            <a:off x="7293458" y="6009920"/>
            <a:ext cx="1401091" cy="724093"/>
          </a:xfrm>
          <a:prstGeom prst="rect">
            <a:avLst/>
          </a:prstGeom>
          <a:noFill/>
        </p:spPr>
      </p:pic>
      <p:pic>
        <p:nvPicPr>
          <p:cNvPr id="10" name="Picture 9" descr="Electricity Demand.jpg"/>
          <p:cNvPicPr>
            <a:picLocks noChangeAspect="1"/>
          </p:cNvPicPr>
          <p:nvPr/>
        </p:nvPicPr>
        <p:blipFill>
          <a:blip r:embed="rId7" cstate="print"/>
          <a:srcRect l="53135" t="20535" r="1870" b="6271"/>
          <a:stretch>
            <a:fillRect/>
          </a:stretch>
        </p:blipFill>
        <p:spPr>
          <a:xfrm>
            <a:off x="6090833" y="2115519"/>
            <a:ext cx="3169403" cy="3866827"/>
          </a:xfrm>
          <a:prstGeom prst="rect">
            <a:avLst/>
          </a:prstGeom>
        </p:spPr>
      </p:pic>
      <p:sp>
        <p:nvSpPr>
          <p:cNvPr id="11" name="Right Arrow 10"/>
          <p:cNvSpPr/>
          <p:nvPr/>
        </p:nvSpPr>
        <p:spPr>
          <a:xfrm>
            <a:off x="4936209" y="3789336"/>
            <a:ext cx="11313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5126" y="340963"/>
            <a:ext cx="7516678" cy="646331"/>
          </a:xfrm>
          <a:prstGeom prst="rect">
            <a:avLst/>
          </a:prstGeom>
          <a:noFill/>
        </p:spPr>
        <p:txBody>
          <a:bodyPr wrap="square" rtlCol="0">
            <a:spAutoFit/>
          </a:bodyPr>
          <a:lstStyle/>
          <a:p>
            <a:r>
              <a:rPr lang="en-US" dirty="0" smtClean="0">
                <a:latin typeface="Arial Black" pitchFamily="34" charset="0"/>
              </a:rPr>
              <a:t>Forecast population movements through 2057 and convert moving customer changes to demand changes</a:t>
            </a:r>
            <a:endParaRPr lang="en-US" dirty="0">
              <a:latin typeface="Arial Black" pitchFamily="34" charset="0"/>
            </a:endParaRPr>
          </a:p>
        </p:txBody>
      </p:sp>
      <p:sp>
        <p:nvSpPr>
          <p:cNvPr id="13" name="TextBox 12"/>
          <p:cNvSpPr txBox="1"/>
          <p:nvPr/>
        </p:nvSpPr>
        <p:spPr>
          <a:xfrm>
            <a:off x="116238" y="2216258"/>
            <a:ext cx="2053525" cy="3416320"/>
          </a:xfrm>
          <a:prstGeom prst="rect">
            <a:avLst/>
          </a:prstGeom>
          <a:noFill/>
        </p:spPr>
        <p:txBody>
          <a:bodyPr wrap="square" rtlCol="0">
            <a:spAutoFit/>
          </a:bodyPr>
          <a:lstStyle/>
          <a:p>
            <a:r>
              <a:rPr lang="en-US" dirty="0" smtClean="0">
                <a:latin typeface="Arial Black" pitchFamily="34" charset="0"/>
              </a:rPr>
              <a:t>Based on Landscan </a:t>
            </a:r>
            <a:r>
              <a:rPr lang="en-US" dirty="0" err="1" smtClean="0">
                <a:latin typeface="Arial Black" pitchFamily="34" charset="0"/>
              </a:rPr>
              <a:t>Dasymetric</a:t>
            </a:r>
            <a:r>
              <a:rPr lang="en-US" dirty="0" smtClean="0">
                <a:latin typeface="Arial Black" pitchFamily="34" charset="0"/>
              </a:rPr>
              <a:t> down scaling and modified gravity model of population migration, population and economic activity is forecasted</a:t>
            </a:r>
            <a:endParaRPr lang="en-US" dirty="0">
              <a:latin typeface="Arial Black" pitchFamily="34" charset="0"/>
            </a:endParaRPr>
          </a:p>
        </p:txBody>
      </p:sp>
      <p:sp>
        <p:nvSpPr>
          <p:cNvPr id="14" name="TextBox 13"/>
          <p:cNvSpPr txBox="1"/>
          <p:nvPr/>
        </p:nvSpPr>
        <p:spPr>
          <a:xfrm>
            <a:off x="9314481" y="2200759"/>
            <a:ext cx="2735451" cy="3416320"/>
          </a:xfrm>
          <a:prstGeom prst="rect">
            <a:avLst/>
          </a:prstGeom>
          <a:noFill/>
        </p:spPr>
        <p:txBody>
          <a:bodyPr wrap="square" rtlCol="0">
            <a:spAutoFit/>
          </a:bodyPr>
          <a:lstStyle/>
          <a:p>
            <a:r>
              <a:rPr lang="en-US" dirty="0" smtClean="0">
                <a:latin typeface="Arial Black" pitchFamily="34" charset="0"/>
              </a:rPr>
              <a:t>Based on Geographic customer increases associated in each cell, increased demand per customer, and changes in household size,  a Demand Map is generated as an interim product</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lab icon.jpg"/>
          <p:cNvPicPr>
            <a:picLocks noChangeAspect="1"/>
          </p:cNvPicPr>
          <p:nvPr/>
        </p:nvPicPr>
        <p:blipFill>
          <a:blip r:embed="rId2" cstate="print"/>
          <a:srcRect l="1653" t="30057" r="9047"/>
          <a:stretch>
            <a:fillRect/>
          </a:stretch>
        </p:blipFill>
        <p:spPr>
          <a:xfrm>
            <a:off x="-1" y="139486"/>
            <a:ext cx="3500197" cy="1542080"/>
          </a:xfrm>
          <a:prstGeom prst="rect">
            <a:avLst/>
          </a:prstGeom>
        </p:spPr>
      </p:pic>
      <p:pic>
        <p:nvPicPr>
          <p:cNvPr id="3" name="Picture 2" descr="Tip Model.jpg"/>
          <p:cNvPicPr>
            <a:picLocks noChangeAspect="1"/>
          </p:cNvPicPr>
          <p:nvPr/>
        </p:nvPicPr>
        <p:blipFill>
          <a:blip r:embed="rId3" cstate="print"/>
          <a:srcRect l="27734" t="62486" r="43256" b="8023"/>
          <a:stretch>
            <a:fillRect/>
          </a:stretch>
        </p:blipFill>
        <p:spPr>
          <a:xfrm>
            <a:off x="6468255" y="2293747"/>
            <a:ext cx="3295677" cy="2820694"/>
          </a:xfrm>
          <a:prstGeom prst="rect">
            <a:avLst/>
          </a:prstGeom>
        </p:spPr>
      </p:pic>
      <p:pic>
        <p:nvPicPr>
          <p:cNvPr id="4" name="Picture 3" descr="Tip Model.jpg"/>
          <p:cNvPicPr>
            <a:picLocks noChangeAspect="1"/>
          </p:cNvPicPr>
          <p:nvPr/>
        </p:nvPicPr>
        <p:blipFill>
          <a:blip r:embed="rId3" cstate="print"/>
          <a:srcRect l="38962" t="17702" r="27322" b="45499"/>
          <a:stretch>
            <a:fillRect/>
          </a:stretch>
        </p:blipFill>
        <p:spPr>
          <a:xfrm>
            <a:off x="2580467" y="2332495"/>
            <a:ext cx="3928821" cy="2755434"/>
          </a:xfrm>
          <a:prstGeom prst="rect">
            <a:avLst/>
          </a:prstGeom>
        </p:spPr>
      </p:pic>
      <p:sp>
        <p:nvSpPr>
          <p:cNvPr id="5" name="Oval 4"/>
          <p:cNvSpPr/>
          <p:nvPr/>
        </p:nvSpPr>
        <p:spPr>
          <a:xfrm>
            <a:off x="2812942" y="0"/>
            <a:ext cx="782665" cy="7051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ip Model.jpg"/>
          <p:cNvPicPr>
            <a:picLocks noChangeAspect="1"/>
          </p:cNvPicPr>
          <p:nvPr/>
        </p:nvPicPr>
        <p:blipFill>
          <a:blip r:embed="rId3" cstate="print"/>
          <a:srcRect l="28762" t="20180" r="61259" b="48762"/>
          <a:stretch>
            <a:fillRect/>
          </a:stretch>
        </p:blipFill>
        <p:spPr>
          <a:xfrm>
            <a:off x="922148" y="2208506"/>
            <a:ext cx="1550701" cy="2936931"/>
          </a:xfrm>
          <a:prstGeom prst="rect">
            <a:avLst/>
          </a:prstGeom>
        </p:spPr>
      </p:pic>
      <p:sp>
        <p:nvSpPr>
          <p:cNvPr id="8" name="TextBox 7"/>
          <p:cNvSpPr txBox="1"/>
          <p:nvPr/>
        </p:nvSpPr>
        <p:spPr>
          <a:xfrm>
            <a:off x="3944318" y="325464"/>
            <a:ext cx="7330699" cy="1569660"/>
          </a:xfrm>
          <a:prstGeom prst="rect">
            <a:avLst/>
          </a:prstGeom>
          <a:noFill/>
        </p:spPr>
        <p:txBody>
          <a:bodyPr wrap="square" rtlCol="0">
            <a:spAutoFit/>
          </a:bodyPr>
          <a:lstStyle/>
          <a:p>
            <a:r>
              <a:rPr lang="en-US" sz="2400" dirty="0" smtClean="0">
                <a:latin typeface="Arial Black" pitchFamily="34" charset="0"/>
              </a:rPr>
              <a:t>Coupled to demand changes from temperature and population movements, technology insertion scenarios modify the demand map</a:t>
            </a:r>
            <a:endParaRPr lang="en-US" sz="2400" dirty="0">
              <a:latin typeface="Arial Black" pitchFamily="34" charset="0"/>
            </a:endParaRPr>
          </a:p>
        </p:txBody>
      </p:sp>
      <p:pic>
        <p:nvPicPr>
          <p:cNvPr id="1026" name="Picture 2" descr="G:\Logos.jpg"/>
          <p:cNvPicPr>
            <a:picLocks noChangeAspect="1" noChangeArrowheads="1"/>
          </p:cNvPicPr>
          <p:nvPr/>
        </p:nvPicPr>
        <p:blipFill>
          <a:blip r:embed="rId4" cstate="print"/>
          <a:srcRect l="71926" t="91472" r="235" b="958"/>
          <a:stretch>
            <a:fillRect/>
          </a:stretch>
        </p:blipFill>
        <p:spPr bwMode="auto">
          <a:xfrm>
            <a:off x="8624806" y="6238069"/>
            <a:ext cx="3394129" cy="519193"/>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9794316" y="2270501"/>
            <a:ext cx="2100634" cy="28670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lab icon.jpg"/>
          <p:cNvPicPr>
            <a:picLocks noChangeAspect="1"/>
          </p:cNvPicPr>
          <p:nvPr/>
        </p:nvPicPr>
        <p:blipFill>
          <a:blip r:embed="rId2" cstate="print"/>
          <a:srcRect l="1653" t="30057" r="9047"/>
          <a:stretch>
            <a:fillRect/>
          </a:stretch>
        </p:blipFill>
        <p:spPr>
          <a:xfrm>
            <a:off x="0" y="178231"/>
            <a:ext cx="3658497" cy="1611822"/>
          </a:xfrm>
          <a:prstGeom prst="rect">
            <a:avLst/>
          </a:prstGeom>
        </p:spPr>
      </p:pic>
      <p:pic>
        <p:nvPicPr>
          <p:cNvPr id="1026" name="Picture 2" descr="G:\Champaign Feb 28 webex\Slide3.JPG"/>
          <p:cNvPicPr>
            <a:picLocks noChangeAspect="1" noChangeArrowheads="1"/>
          </p:cNvPicPr>
          <p:nvPr/>
        </p:nvPicPr>
        <p:blipFill>
          <a:blip r:embed="rId3" cstate="print"/>
          <a:srcRect/>
          <a:stretch>
            <a:fillRect/>
          </a:stretch>
        </p:blipFill>
        <p:spPr bwMode="auto">
          <a:xfrm>
            <a:off x="246178" y="1774555"/>
            <a:ext cx="5321084" cy="3990814"/>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6414576" y="1371600"/>
            <a:ext cx="5176434" cy="3882325"/>
          </a:xfrm>
          <a:prstGeom prst="rect">
            <a:avLst/>
          </a:prstGeom>
          <a:noFill/>
          <a:ln w="9525">
            <a:noFill/>
            <a:miter lim="800000"/>
            <a:headEnd/>
            <a:tailEnd/>
          </a:ln>
          <a:effectLst/>
        </p:spPr>
      </p:pic>
      <p:sp>
        <p:nvSpPr>
          <p:cNvPr id="9" name="Oval 8"/>
          <p:cNvSpPr/>
          <p:nvPr/>
        </p:nvSpPr>
        <p:spPr>
          <a:xfrm>
            <a:off x="2944678" y="836909"/>
            <a:ext cx="782665" cy="7051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G:\Logos.jpg"/>
          <p:cNvPicPr>
            <a:picLocks noChangeAspect="1" noChangeArrowheads="1"/>
          </p:cNvPicPr>
          <p:nvPr/>
        </p:nvPicPr>
        <p:blipFill>
          <a:blip r:embed="rId5" cstate="print"/>
          <a:srcRect l="71926" t="91472" r="235" b="958"/>
          <a:stretch>
            <a:fillRect/>
          </a:stretch>
        </p:blipFill>
        <p:spPr bwMode="auto">
          <a:xfrm>
            <a:off x="8624806" y="6238069"/>
            <a:ext cx="3394129" cy="519193"/>
          </a:xfrm>
          <a:prstGeom prst="rect">
            <a:avLst/>
          </a:prstGeom>
          <a:noFill/>
        </p:spPr>
      </p:pic>
      <p:sp>
        <p:nvSpPr>
          <p:cNvPr id="7" name="TextBox 6"/>
          <p:cNvSpPr txBox="1"/>
          <p:nvPr/>
        </p:nvSpPr>
        <p:spPr>
          <a:xfrm>
            <a:off x="3967566" y="209227"/>
            <a:ext cx="7067227" cy="923330"/>
          </a:xfrm>
          <a:prstGeom prst="rect">
            <a:avLst/>
          </a:prstGeom>
          <a:noFill/>
        </p:spPr>
        <p:txBody>
          <a:bodyPr wrap="square" rtlCol="0">
            <a:spAutoFit/>
          </a:bodyPr>
          <a:lstStyle/>
          <a:p>
            <a:r>
              <a:rPr lang="en-US" dirty="0" smtClean="0">
                <a:latin typeface="Arial Black" pitchFamily="34" charset="0"/>
              </a:rPr>
              <a:t>Demand and generation are further constrained by water availability applying insights from efforts such as the  Energy-Water Nexus  </a:t>
            </a:r>
            <a:endParaRPr lang="en-US" dirty="0">
              <a:latin typeface="Arial Black" pitchFamily="34" charset="0"/>
            </a:endParaRPr>
          </a:p>
        </p:txBody>
      </p:sp>
      <p:sp>
        <p:nvSpPr>
          <p:cNvPr id="8" name="TextBox 7"/>
          <p:cNvSpPr txBox="1"/>
          <p:nvPr/>
        </p:nvSpPr>
        <p:spPr>
          <a:xfrm>
            <a:off x="5279756" y="5346923"/>
            <a:ext cx="6653939" cy="923330"/>
          </a:xfrm>
          <a:prstGeom prst="rect">
            <a:avLst/>
          </a:prstGeom>
          <a:noFill/>
        </p:spPr>
        <p:txBody>
          <a:bodyPr wrap="square" rtlCol="0">
            <a:spAutoFit/>
          </a:bodyPr>
          <a:lstStyle/>
          <a:p>
            <a:r>
              <a:rPr lang="en-US" dirty="0" smtClean="0">
                <a:latin typeface="Arial Black" pitchFamily="34" charset="0"/>
              </a:rPr>
              <a:t>A suite of hydrology models can be stochastically tested for impact on Generation/Demand balance.  Results of </a:t>
            </a:r>
            <a:r>
              <a:rPr lang="en-US" smtClean="0">
                <a:latin typeface="Arial Black" pitchFamily="34" charset="0"/>
              </a:rPr>
              <a:t>VIC model </a:t>
            </a:r>
            <a:r>
              <a:rPr lang="en-US" dirty="0" smtClean="0">
                <a:latin typeface="Arial Black" pitchFamily="34" charset="0"/>
              </a:rPr>
              <a:t>shown.</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lab icon.jpg"/>
          <p:cNvPicPr>
            <a:picLocks noChangeAspect="1"/>
          </p:cNvPicPr>
          <p:nvPr/>
        </p:nvPicPr>
        <p:blipFill>
          <a:blip r:embed="rId2" cstate="print"/>
          <a:srcRect l="1653" t="30057" r="9047"/>
          <a:stretch>
            <a:fillRect/>
          </a:stretch>
        </p:blipFill>
        <p:spPr>
          <a:xfrm>
            <a:off x="0" y="108489"/>
            <a:ext cx="3122908" cy="1375858"/>
          </a:xfrm>
          <a:prstGeom prst="rect">
            <a:avLst/>
          </a:prstGeom>
        </p:spPr>
      </p:pic>
      <p:sp>
        <p:nvSpPr>
          <p:cNvPr id="3" name="Oval 2"/>
          <p:cNvSpPr/>
          <p:nvPr/>
        </p:nvSpPr>
        <p:spPr>
          <a:xfrm>
            <a:off x="1635071" y="852407"/>
            <a:ext cx="782665" cy="7051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G:\Logos.jpg"/>
          <p:cNvPicPr>
            <a:picLocks noChangeAspect="1" noChangeArrowheads="1"/>
          </p:cNvPicPr>
          <p:nvPr/>
        </p:nvPicPr>
        <p:blipFill>
          <a:blip r:embed="rId3" cstate="print"/>
          <a:srcRect l="71926" t="91472" r="235" b="958"/>
          <a:stretch>
            <a:fillRect/>
          </a:stretch>
        </p:blipFill>
        <p:spPr bwMode="auto">
          <a:xfrm>
            <a:off x="8624806" y="6238069"/>
            <a:ext cx="3394129" cy="519193"/>
          </a:xfrm>
          <a:prstGeom prst="rect">
            <a:avLst/>
          </a:prstGeom>
          <a:noFill/>
        </p:spPr>
      </p:pic>
      <p:sp>
        <p:nvSpPr>
          <p:cNvPr id="7" name="TextBox 6"/>
          <p:cNvSpPr txBox="1"/>
          <p:nvPr/>
        </p:nvSpPr>
        <p:spPr>
          <a:xfrm>
            <a:off x="3510366" y="271220"/>
            <a:ext cx="7671661" cy="646331"/>
          </a:xfrm>
          <a:prstGeom prst="rect">
            <a:avLst/>
          </a:prstGeom>
          <a:noFill/>
        </p:spPr>
        <p:txBody>
          <a:bodyPr wrap="square" rtlCol="0">
            <a:spAutoFit/>
          </a:bodyPr>
          <a:lstStyle/>
          <a:p>
            <a:r>
              <a:rPr lang="en-US" dirty="0" smtClean="0">
                <a:latin typeface="Arial Black" pitchFamily="34" charset="0"/>
              </a:rPr>
              <a:t>Post Technology and Water Availability Processing, a New Demand Map is Created</a:t>
            </a:r>
            <a:endParaRPr lang="en-US" dirty="0">
              <a:latin typeface="Arial Black"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5710491" y="1301858"/>
            <a:ext cx="5230988" cy="4879867"/>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2291166" y="4514362"/>
            <a:ext cx="2226590" cy="1857542"/>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3524808" y="1704813"/>
            <a:ext cx="2389732" cy="2735452"/>
          </a:xfrm>
          <a:prstGeom prst="rect">
            <a:avLst/>
          </a:prstGeom>
          <a:noFill/>
          <a:ln w="9525">
            <a:noFill/>
            <a:miter lim="800000"/>
            <a:headEnd/>
            <a:tailEnd/>
          </a:ln>
          <a:effectLst/>
        </p:spPr>
      </p:pic>
      <p:sp>
        <p:nvSpPr>
          <p:cNvPr id="10" name="Rectangle 9"/>
          <p:cNvSpPr/>
          <p:nvPr/>
        </p:nvSpPr>
        <p:spPr>
          <a:xfrm>
            <a:off x="7361695" y="3122908"/>
            <a:ext cx="1495586" cy="10771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98983" y="2487478"/>
            <a:ext cx="2665709" cy="2031325"/>
          </a:xfrm>
          <a:prstGeom prst="rect">
            <a:avLst/>
          </a:prstGeom>
          <a:noFill/>
        </p:spPr>
        <p:txBody>
          <a:bodyPr wrap="square" rtlCol="0">
            <a:spAutoFit/>
          </a:bodyPr>
          <a:lstStyle/>
          <a:p>
            <a:r>
              <a:rPr lang="en-US" dirty="0" smtClean="0">
                <a:latin typeface="Arial Black" pitchFamily="34" charset="0"/>
              </a:rPr>
              <a:t>At neighborhood scale, assumptions and the </a:t>
            </a:r>
            <a:r>
              <a:rPr lang="en-US" smtClean="0">
                <a:latin typeface="Arial Black" pitchFamily="34" charset="0"/>
              </a:rPr>
              <a:t>technology insertion create </a:t>
            </a:r>
            <a:r>
              <a:rPr lang="en-US" dirty="0" smtClean="0">
                <a:latin typeface="Arial Black" pitchFamily="34" charset="0"/>
              </a:rPr>
              <a:t>significant differences in the demand topology</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1924" y="1171184"/>
            <a:ext cx="4114801" cy="4093428"/>
          </a:xfrm>
          <a:prstGeom prst="rect">
            <a:avLst/>
          </a:prstGeom>
          <a:noFill/>
        </p:spPr>
        <p:txBody>
          <a:bodyPr wrap="square" rtlCol="0">
            <a:spAutoFit/>
          </a:bodyPr>
          <a:lstStyle/>
          <a:p>
            <a:pPr algn="ctr"/>
            <a:r>
              <a:rPr lang="en-US" sz="3200" b="1" dirty="0" smtClean="0"/>
              <a:t>Preliminary Findings</a:t>
            </a:r>
          </a:p>
          <a:p>
            <a:endParaRPr lang="en-US" b="1" dirty="0" smtClean="0"/>
          </a:p>
          <a:p>
            <a:r>
              <a:rPr lang="en-US" b="1" dirty="0" smtClean="0">
                <a:latin typeface="Arial Black" pitchFamily="34" charset="0"/>
              </a:rPr>
              <a:t>The results demonstrated the feasibility of generating high resolution demand maps under different climate scenarios, the ability to couple power systems to changes in the water availability and hydrology changes, and the ability to perform what if analyses based on technology policies.</a:t>
            </a:r>
          </a:p>
          <a:p>
            <a:pPr marL="342900" indent="-342900">
              <a:buFont typeface="Arial" panose="020B0604020202020204" pitchFamily="34" charset="0"/>
              <a:buChar char="•"/>
            </a:pPr>
            <a:endParaRPr lang="en-US" sz="1200" b="1" dirty="0" smtClean="0"/>
          </a:p>
        </p:txBody>
      </p:sp>
      <p:sp>
        <p:nvSpPr>
          <p:cNvPr id="9" name="TextBox 8"/>
          <p:cNvSpPr txBox="1"/>
          <p:nvPr/>
        </p:nvSpPr>
        <p:spPr>
          <a:xfrm>
            <a:off x="402956" y="232475"/>
            <a:ext cx="11525573" cy="523220"/>
          </a:xfrm>
          <a:prstGeom prst="rect">
            <a:avLst/>
          </a:prstGeom>
          <a:noFill/>
        </p:spPr>
        <p:txBody>
          <a:bodyPr wrap="square" rtlCol="0">
            <a:spAutoFit/>
          </a:bodyPr>
          <a:lstStyle/>
          <a:p>
            <a:r>
              <a:rPr lang="en-US" sz="2800" b="1" dirty="0">
                <a:solidFill>
                  <a:srgbClr val="00B050"/>
                </a:solidFill>
                <a:latin typeface="Arial Black" panose="020B0A04020102020204" pitchFamily="34" charset="0"/>
              </a:rPr>
              <a:t>Climate</a:t>
            </a:r>
            <a:r>
              <a:rPr lang="en-US" sz="2400" b="1" dirty="0">
                <a:solidFill>
                  <a:srgbClr val="00B050"/>
                </a:solidFill>
                <a:latin typeface="Arial Black" panose="020B0A04020102020204" pitchFamily="34" charset="0"/>
              </a:rPr>
              <a:t> Impacts on New Connected Infrastructure </a:t>
            </a:r>
            <a:r>
              <a:rPr lang="en-US" sz="2400" b="1" dirty="0" smtClean="0">
                <a:solidFill>
                  <a:srgbClr val="00B050"/>
                </a:solidFill>
                <a:latin typeface="Arial Black" panose="020B0A04020102020204" pitchFamily="34" charset="0"/>
              </a:rPr>
              <a:t>Vulnerabilities</a:t>
            </a:r>
            <a:endParaRPr lang="en-US" sz="2400" dirty="0">
              <a:solidFill>
                <a:srgbClr val="00B050"/>
              </a:solidFill>
              <a:latin typeface="Arial Black" panose="020B0A04020102020204" pitchFamily="34" charset="0"/>
            </a:endParaRPr>
          </a:p>
        </p:txBody>
      </p:sp>
      <p:sp>
        <p:nvSpPr>
          <p:cNvPr id="2" name="Rectangle 1"/>
          <p:cNvSpPr/>
          <p:nvPr/>
        </p:nvSpPr>
        <p:spPr>
          <a:xfrm>
            <a:off x="5579390" y="1860859"/>
            <a:ext cx="5199681" cy="923330"/>
          </a:xfrm>
          <a:prstGeom prst="rect">
            <a:avLst/>
          </a:prstGeom>
        </p:spPr>
        <p:txBody>
          <a:bodyPr wrap="square">
            <a:spAutoFit/>
          </a:bodyPr>
          <a:lstStyle/>
          <a:p>
            <a:r>
              <a:rPr lang="en-US" b="1" dirty="0" smtClean="0"/>
              <a:t>Difference in Electricity Demand Per Cell Due to Temperature Rise and Population Shift, July 2057-July 2004</a:t>
            </a:r>
            <a:endParaRPr lang="en-US" b="1" dirty="0"/>
          </a:p>
        </p:txBody>
      </p:sp>
      <p:pic>
        <p:nvPicPr>
          <p:cNvPr id="11" name="Picture 2" descr="G:\Logos.jpg"/>
          <p:cNvPicPr>
            <a:picLocks noChangeAspect="1" noChangeArrowheads="1"/>
          </p:cNvPicPr>
          <p:nvPr/>
        </p:nvPicPr>
        <p:blipFill>
          <a:blip r:embed="rId2" cstate="print"/>
          <a:srcRect l="71926" t="91472" r="235" b="958"/>
          <a:stretch>
            <a:fillRect/>
          </a:stretch>
        </p:blipFill>
        <p:spPr bwMode="auto">
          <a:xfrm>
            <a:off x="8797871" y="6338807"/>
            <a:ext cx="3394129" cy="519193"/>
          </a:xfrm>
          <a:prstGeom prst="rect">
            <a:avLst/>
          </a:prstGeom>
          <a:noFill/>
        </p:spPr>
      </p:pic>
      <p:pic>
        <p:nvPicPr>
          <p:cNvPr id="13" name="Picture 12" descr="Final Result.jpg"/>
          <p:cNvPicPr>
            <a:picLocks noChangeAspect="1"/>
          </p:cNvPicPr>
          <p:nvPr/>
        </p:nvPicPr>
        <p:blipFill>
          <a:blip r:embed="rId3" cstate="print"/>
          <a:srcRect l="17987" t="24068" r="25191" b="10960"/>
          <a:stretch>
            <a:fillRect/>
          </a:stretch>
        </p:blipFill>
        <p:spPr>
          <a:xfrm>
            <a:off x="5826447" y="2882685"/>
            <a:ext cx="5084360" cy="3270142"/>
          </a:xfrm>
          <a:prstGeom prst="rect">
            <a:avLst/>
          </a:prstGeom>
        </p:spPr>
      </p:pic>
    </p:spTree>
    <p:extLst>
      <p:ext uri="{BB962C8B-B14F-4D97-AF65-F5344CB8AC3E}">
        <p14:creationId xmlns:p14="http://schemas.microsoft.com/office/powerpoint/2010/main" val="160859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247</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dc:creator>
  <cp:lastModifiedBy>Steven Fernandez</cp:lastModifiedBy>
  <cp:revision>27</cp:revision>
  <dcterms:created xsi:type="dcterms:W3CDTF">2014-04-30T16:43:38Z</dcterms:created>
  <dcterms:modified xsi:type="dcterms:W3CDTF">2014-05-12T03:17:03Z</dcterms:modified>
</cp:coreProperties>
</file>