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4"/>
  </p:notesMasterIdLst>
  <p:sldIdLst>
    <p:sldId id="274" r:id="rId2"/>
    <p:sldId id="308" r:id="rId3"/>
    <p:sldId id="346" r:id="rId4"/>
    <p:sldId id="355" r:id="rId5"/>
    <p:sldId id="381" r:id="rId6"/>
    <p:sldId id="372" r:id="rId7"/>
    <p:sldId id="382" r:id="rId8"/>
    <p:sldId id="383" r:id="rId9"/>
    <p:sldId id="387" r:id="rId10"/>
    <p:sldId id="388" r:id="rId11"/>
    <p:sldId id="392" r:id="rId12"/>
    <p:sldId id="391" r:id="rId13"/>
  </p:sldIdLst>
  <p:sldSz cx="10080625" cy="7559675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30213" indent="-2159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646113" indent="-2159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862013" indent="-214313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077913" indent="-2159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0000CC"/>
    <a:srgbClr val="DDDDDD"/>
    <a:srgbClr val="3399FF"/>
    <a:srgbClr val="66CCFF"/>
    <a:srgbClr val="00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284" y="5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15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1C50E79-E54D-4931-9643-3914A34844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81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20638"/>
            <a:ext cx="10142538" cy="760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04578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2B6F-A63D-43F2-A829-5B6CC37AE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65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671513"/>
            <a:ext cx="2266950" cy="599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671513"/>
            <a:ext cx="6653213" cy="599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DA0C-4121-460F-BA07-7AD2108B3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014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671513"/>
            <a:ext cx="9072563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6513" y="16795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7B66C-6881-487A-A4F5-D410BF428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914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671513"/>
            <a:ext cx="9072563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9072563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4249738"/>
            <a:ext cx="9072563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D7F8-F9B5-499B-8728-51292311D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98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671513"/>
            <a:ext cx="9072563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825" y="1679575"/>
            <a:ext cx="4459288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589DE-D1DE-457D-8453-EE54099F3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427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671513"/>
            <a:ext cx="9072563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4825" y="1679575"/>
            <a:ext cx="9072563" cy="49895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1B1F-5EF3-4D52-975B-41AB04488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553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6FA0D-0790-4A39-9C21-08A8610B5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070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E2B1-FD05-4341-98F3-D49280D79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83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742A9-32CC-4675-8A7A-47F598B95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453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C59AA-8A5E-4838-92D2-80A25D95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075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EE96-78B5-452C-B8DB-46D548778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516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B207C-C041-4960-BC04-C6024EE09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295C9-4DA5-4EE3-91E3-E02501FBA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227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F629-FA73-4DCA-9AAC-304D682F3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792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_units-banner_red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2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671513"/>
            <a:ext cx="9072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79575"/>
            <a:ext cx="9072563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69AEA865-9FAB-47BE-AF78-8D05FAC3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</p:sldLayoutIdLst>
  <p:transition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Verdana" pitchFamily="34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3000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30000"/>
        </a:spcAft>
        <a:buChar char="–"/>
        <a:defRPr>
          <a:solidFill>
            <a:schemeClr val="tx2"/>
          </a:solidFill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30000"/>
        </a:spcAft>
        <a:buChar char="•"/>
        <a:defRPr sz="1600">
          <a:solidFill>
            <a:schemeClr val="tx2"/>
          </a:solidFill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30000"/>
        </a:spcAft>
        <a:buChar char="–"/>
        <a:defRPr sz="1400">
          <a:solidFill>
            <a:schemeClr val="tx2"/>
          </a:solidFill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30000"/>
        </a:spcAft>
        <a:buChar char="»"/>
        <a:defRPr sz="1200">
          <a:solidFill>
            <a:schemeClr val="tx2"/>
          </a:solidFill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848589"/>
          </a:solidFill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848589"/>
          </a:solidFill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848589"/>
          </a:solidFill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84858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2113" y="1930400"/>
            <a:ext cx="9296400" cy="1620838"/>
          </a:xfrm>
        </p:spPr>
        <p:txBody>
          <a:bodyPr/>
          <a:lstStyle/>
          <a:p>
            <a:pPr eaLnBrk="1" hangingPunct="1"/>
            <a:r>
              <a:rPr lang="en-US" altLang="en-US" dirty="0"/>
              <a:t>Simulated </a:t>
            </a:r>
            <a:r>
              <a:rPr lang="en-US" altLang="en-US" dirty="0" smtClean="0"/>
              <a:t>and </a:t>
            </a:r>
            <a:r>
              <a:rPr lang="en-US" altLang="en-US" dirty="0"/>
              <a:t>Observed </a:t>
            </a:r>
            <a:r>
              <a:rPr lang="en-US" altLang="en-US" dirty="0" smtClean="0"/>
              <a:t>Atmospheric Circulation Patterns Associated with Extreme Temperature Days over North America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3856037"/>
            <a:ext cx="7056437" cy="27432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altLang="en-US" dirty="0" smtClean="0"/>
              <a:t>Paul C. </a:t>
            </a:r>
            <a:r>
              <a:rPr lang="en-US" altLang="en-US" dirty="0" err="1" smtClean="0"/>
              <a:t>Loikith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600" dirty="0" smtClean="0"/>
              <a:t>California Institute of Technology/JPL</a:t>
            </a:r>
          </a:p>
          <a:p>
            <a:pPr eaLnBrk="1" hangingPunct="1">
              <a:spcAft>
                <a:spcPct val="40000"/>
              </a:spcAft>
            </a:pPr>
            <a:r>
              <a:rPr lang="en-US" altLang="en-US" dirty="0" smtClean="0"/>
              <a:t>Anthony J. Broccoli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1600" dirty="0" smtClean="0"/>
              <a:t>Dept. of Environmental Sciences, Rutgers </a:t>
            </a:r>
            <a:r>
              <a:rPr lang="en-US" altLang="en-US" sz="1600" dirty="0" smtClean="0"/>
              <a:t>University</a:t>
            </a:r>
          </a:p>
          <a:p>
            <a:pPr eaLnBrk="1" hangingPunct="1">
              <a:spcAft>
                <a:spcPct val="40000"/>
              </a:spcAft>
            </a:pPr>
            <a:endParaRPr lang="en-US" altLang="en-US" sz="1600" dirty="0"/>
          </a:p>
          <a:p>
            <a:pPr eaLnBrk="1" hangingPunct="1">
              <a:spcAft>
                <a:spcPct val="40000"/>
              </a:spcAft>
            </a:pPr>
            <a:r>
              <a:rPr lang="en-US" altLang="en-US" sz="1600" dirty="0" smtClean="0"/>
              <a:t>DOE Climate Modeling PI Meeting</a:t>
            </a:r>
            <a:br>
              <a:rPr lang="en-US" altLang="en-US" sz="1600" dirty="0" smtClean="0"/>
            </a:br>
            <a:r>
              <a:rPr lang="en-US" altLang="en-US" sz="1600" dirty="0" smtClean="0"/>
              <a:t>Potomac, MD</a:t>
            </a:r>
            <a:br>
              <a:rPr lang="en-US" altLang="en-US" sz="1600" dirty="0" smtClean="0"/>
            </a:br>
            <a:r>
              <a:rPr lang="en-US" altLang="en-US" sz="1600" dirty="0" smtClean="0"/>
              <a:t>May 12-14, 2014</a:t>
            </a:r>
            <a:endParaRPr lang="en-US" alt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Central United States: July Tx95 Z500 and SLP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1" r="-1012"/>
          <a:stretch>
            <a:fillRect/>
          </a:stretch>
        </p:blipFill>
        <p:spPr bwMode="auto">
          <a:xfrm>
            <a:off x="544513" y="1570038"/>
            <a:ext cx="4664075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97513" y="2713038"/>
            <a:ext cx="4191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Ensemble mean captures local Z500 anomaly well.</a:t>
            </a:r>
          </a:p>
          <a:p>
            <a:pPr eaLnBrk="1" hangingPunct="1"/>
            <a:endParaRPr lang="en-US" altLang="en-US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Ensemble mean also shows upstream wave train, but with spatial scale distorted.</a:t>
            </a:r>
          </a:p>
          <a:p>
            <a:pPr eaLnBrk="1" hangingPunct="1"/>
            <a:endParaRPr lang="en-US" altLang="en-US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Better model captures wave train more realistically.</a:t>
            </a:r>
          </a:p>
          <a:p>
            <a:pPr eaLnBrk="1" hangingPunct="1"/>
            <a:endParaRPr lang="en-US" altLang="en-US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Poorer model has unrealistically large amplitude for non-local anomaly centers.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Self-organizing maps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628"/>
            <a:ext cx="5408676" cy="395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2" y="857328"/>
            <a:ext cx="3900487" cy="3230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44" y="4087732"/>
            <a:ext cx="3907155" cy="3247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512" y="21615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0503" y="216475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2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512" y="354189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4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8712" y="21548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0503" y="354829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512" y="490656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7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0503" y="49129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8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8712" y="49228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9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8712" y="35512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6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9594" y="6294437"/>
            <a:ext cx="261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SLP January Tx5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7972" y="88423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Observed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7972" y="408463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MME Mean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30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lIns="100794" tIns="50397" rIns="100794" bIns="50397"/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Conclusions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66725" y="1679575"/>
            <a:ext cx="9072563" cy="5376863"/>
          </a:xfrm>
        </p:spPr>
        <p:txBody>
          <a:bodyPr lIns="100794" tIns="50397" rIns="100794" bIns="50397"/>
          <a:lstStyle/>
          <a:p>
            <a:pPr eaLnBrk="1" hangingPunct="1"/>
            <a:r>
              <a:rPr lang="en-US" altLang="en-US" sz="1800" dirty="0" smtClean="0"/>
              <a:t>Most models generally capture the broad features of the LSMPs associated with extreme temperature days.</a:t>
            </a:r>
          </a:p>
          <a:p>
            <a:pPr eaLnBrk="1" hangingPunct="1"/>
            <a:r>
              <a:rPr lang="en-US" altLang="en-US" sz="1800" dirty="0" smtClean="0"/>
              <a:t>There are substantial </a:t>
            </a:r>
            <a:r>
              <a:rPr lang="en-US" altLang="en-US" sz="1800" dirty="0" err="1" smtClean="0"/>
              <a:t>intermodel</a:t>
            </a:r>
            <a:r>
              <a:rPr lang="en-US" altLang="en-US" sz="1800" dirty="0" smtClean="0"/>
              <a:t> differences in the quality of the simulation of  LSMPs, with model differences greatest in areas where topography and coastal influences are important.</a:t>
            </a:r>
          </a:p>
          <a:p>
            <a:pPr eaLnBrk="1" hangingPunct="1"/>
            <a:r>
              <a:rPr lang="en-US" altLang="en-US" sz="1800" dirty="0" smtClean="0"/>
              <a:t>LSMPs are more realistically simulated in winter than in summer.</a:t>
            </a:r>
          </a:p>
          <a:p>
            <a:pPr eaLnBrk="1" hangingPunct="1"/>
            <a:r>
              <a:rPr lang="en-US" altLang="en-US" sz="1800" dirty="0" err="1" smtClean="0"/>
              <a:t>Midtropospheric</a:t>
            </a:r>
            <a:r>
              <a:rPr lang="en-US" altLang="en-US" sz="1800" dirty="0" smtClean="0"/>
              <a:t> circulation patterns are more realistically simulated than those at the surface.</a:t>
            </a:r>
          </a:p>
          <a:p>
            <a:pPr eaLnBrk="1" hangingPunct="1"/>
            <a:r>
              <a:rPr lang="en-US" altLang="en-US" sz="1800" dirty="0" smtClean="0"/>
              <a:t>Analysis using self-organizing maps indicates that spatial variations in the LSMPs associated with extreme temperature days are </a:t>
            </a:r>
            <a:r>
              <a:rPr lang="en-US" altLang="en-US" sz="1800" dirty="0" smtClean="0"/>
              <a:t>captured reasonably well by </a:t>
            </a:r>
            <a:r>
              <a:rPr lang="en-US" altLang="en-US" sz="1800" dirty="0" smtClean="0"/>
              <a:t>the </a:t>
            </a:r>
            <a:r>
              <a:rPr lang="en-US" altLang="en-US" sz="1800" dirty="0" err="1" smtClean="0"/>
              <a:t>multimodel</a:t>
            </a:r>
            <a:r>
              <a:rPr lang="en-US" altLang="en-US" sz="1800" dirty="0" smtClean="0"/>
              <a:t> ensemble mean. </a:t>
            </a:r>
            <a:endParaRPr lang="en-US" alt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Project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679575"/>
            <a:ext cx="9072563" cy="5224462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 altLang="en-US" dirty="0" smtClean="0">
                <a:solidFill>
                  <a:srgbClr val="FF0000"/>
                </a:solidFill>
              </a:rPr>
              <a:t>What are the large scale meteorological patterns (LSMPs) and physical processes associated with daily temperature extremes?</a:t>
            </a:r>
          </a:p>
          <a:p>
            <a:pPr lvl="1">
              <a:spcAft>
                <a:spcPct val="50000"/>
              </a:spcAft>
            </a:pPr>
            <a:r>
              <a:rPr lang="en-US" altLang="en-US" sz="1600" dirty="0" err="1" smtClean="0"/>
              <a:t>Loikith</a:t>
            </a:r>
            <a:r>
              <a:rPr lang="en-US" altLang="en-US" sz="1600" dirty="0" smtClean="0"/>
              <a:t>, P. C., and A. J. Broccoli, 2012: Characteristics of observed atmospheric circulation patterns associated with temperature extremes over North America. </a:t>
            </a:r>
            <a:r>
              <a:rPr lang="en-US" altLang="en-US" sz="1600" i="1" dirty="0" smtClean="0"/>
              <a:t>J. Climate, </a:t>
            </a:r>
            <a:r>
              <a:rPr lang="en-US" altLang="en-US" sz="1600" b="1" dirty="0" smtClean="0"/>
              <a:t>25,</a:t>
            </a:r>
            <a:r>
              <a:rPr lang="en-US" altLang="en-US" sz="1600" b="1" i="1" dirty="0" smtClean="0"/>
              <a:t> </a:t>
            </a:r>
            <a:r>
              <a:rPr lang="en-US" altLang="en-US" sz="1600" dirty="0" smtClean="0"/>
              <a:t>7266–7281, doi:10.1175/JCLI-D-11-00709.1. </a:t>
            </a:r>
          </a:p>
          <a:p>
            <a:pPr lvl="1">
              <a:spcAft>
                <a:spcPct val="50000"/>
              </a:spcAft>
            </a:pPr>
            <a:r>
              <a:rPr lang="en-US" altLang="en-US" sz="1600" dirty="0" err="1" smtClean="0"/>
              <a:t>Loikith</a:t>
            </a:r>
            <a:r>
              <a:rPr lang="en-US" altLang="en-US" sz="1600" dirty="0" smtClean="0"/>
              <a:t>, P. C., and A. J. Broccoli, 2014: The influence of recurrent modes of climate variability in the occurrence of winter and summer extreme temperatures over North America.  </a:t>
            </a:r>
            <a:r>
              <a:rPr lang="en-US" altLang="en-US" sz="1600" i="1" dirty="0" smtClean="0"/>
              <a:t>J. Climate, </a:t>
            </a:r>
            <a:r>
              <a:rPr lang="en-US" sz="1600" b="1" dirty="0"/>
              <a:t>27</a:t>
            </a:r>
            <a:r>
              <a:rPr lang="en-US" sz="1600" dirty="0"/>
              <a:t>, 1600-1618, </a:t>
            </a:r>
            <a:r>
              <a:rPr lang="en-US" sz="1600" dirty="0" err="1"/>
              <a:t>doi</a:t>
            </a:r>
            <a:r>
              <a:rPr lang="en-US" sz="1600" dirty="0"/>
              <a:t>: </a:t>
            </a:r>
            <a:r>
              <a:rPr lang="en-US" sz="1600" dirty="0" smtClean="0"/>
              <a:t>10.1175/JCLI-D-13-00068.1</a:t>
            </a:r>
            <a:r>
              <a:rPr lang="en-US" altLang="en-US" sz="1600" i="1" dirty="0" smtClean="0"/>
              <a:t>. </a:t>
            </a:r>
            <a:endParaRPr lang="en-US" altLang="en-US" sz="2200" dirty="0" smtClean="0"/>
          </a:p>
          <a:p>
            <a:pPr>
              <a:spcAft>
                <a:spcPct val="50000"/>
              </a:spcAft>
            </a:pPr>
            <a:r>
              <a:rPr lang="en-US" altLang="en-US" dirty="0" smtClean="0">
                <a:solidFill>
                  <a:srgbClr val="FF0000"/>
                </a:solidFill>
              </a:rPr>
              <a:t>How well do climate models simulate these LSMPs and processes?</a:t>
            </a:r>
          </a:p>
          <a:p>
            <a:pPr lvl="1">
              <a:spcAft>
                <a:spcPct val="50000"/>
              </a:spcAft>
            </a:pPr>
            <a:r>
              <a:rPr lang="en-US" altLang="en-US" sz="1600" dirty="0" err="1" smtClean="0"/>
              <a:t>Loikith</a:t>
            </a:r>
            <a:r>
              <a:rPr lang="en-US" altLang="en-US" sz="1600" dirty="0" smtClean="0"/>
              <a:t>, P. C., and A. J. Broccoli, 2014: Comparison between observed and simulated atmospheric circulation patterns associated with extreme temperature days over North America using CMIP5 historical simulations.  Under review at  </a:t>
            </a:r>
            <a:r>
              <a:rPr lang="en-US" altLang="en-US" sz="1600" i="1" dirty="0" smtClean="0"/>
              <a:t>J. Climate</a:t>
            </a:r>
            <a:r>
              <a:rPr lang="en-US" altLang="en-US" sz="16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00794" tIns="50397" rIns="100794" bIns="50397"/>
          <a:lstStyle/>
          <a:p>
            <a:pPr eaLnBrk="1" hangingPunct="1"/>
            <a:r>
              <a:rPr lang="en-US" altLang="en-US" sz="3200" dirty="0" smtClean="0">
                <a:solidFill>
                  <a:srgbClr val="0000FF"/>
                </a:solidFill>
              </a:rPr>
              <a:t>Data</a:t>
            </a:r>
            <a:r>
              <a:rPr lang="en-US" altLang="en-US" sz="3200" dirty="0" smtClean="0"/>
              <a:t> sources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100794" tIns="50397" rIns="100794" bIns="50397"/>
          <a:lstStyle/>
          <a:p>
            <a:pPr eaLnBrk="1" hangingPunct="1"/>
            <a:r>
              <a:rPr lang="en-US" altLang="en-US" sz="2600" smtClean="0"/>
              <a:t>HadGHCND (Caesar et al. 2006)</a:t>
            </a:r>
          </a:p>
          <a:p>
            <a:pPr lvl="1" eaLnBrk="1" hangingPunct="1"/>
            <a:r>
              <a:rPr lang="en-US" altLang="en-US" smtClean="0"/>
              <a:t>Collaboration between Hadley Centre and National Climatic Data Center</a:t>
            </a:r>
          </a:p>
          <a:p>
            <a:pPr lvl="1" eaLnBrk="1" hangingPunct="1"/>
            <a:r>
              <a:rPr lang="en-US" altLang="en-US" smtClean="0"/>
              <a:t>Daily maximum and minimum temperatures and anomalies</a:t>
            </a:r>
          </a:p>
          <a:p>
            <a:pPr lvl="1" eaLnBrk="1" hangingPunct="1"/>
            <a:r>
              <a:rPr lang="en-US" altLang="en-US" smtClean="0"/>
              <a:t>2.5 ° latitude by 3.75 ° longitude, global domain</a:t>
            </a:r>
          </a:p>
          <a:p>
            <a:pPr lvl="1" eaLnBrk="1" hangingPunct="1"/>
            <a:r>
              <a:rPr lang="en-US" altLang="en-US" smtClean="0"/>
              <a:t>Period: 1946-2000</a:t>
            </a:r>
          </a:p>
          <a:p>
            <a:pPr eaLnBrk="1" hangingPunct="1"/>
            <a:r>
              <a:rPr lang="en-US" altLang="en-US" sz="2600" smtClean="0"/>
              <a:t>NCEP/NCAR Reanalysis 1 (Kalnay et al. 1996)</a:t>
            </a:r>
          </a:p>
          <a:p>
            <a:pPr lvl="1" eaLnBrk="1" hangingPunct="1"/>
            <a:r>
              <a:rPr lang="en-US" altLang="en-US" smtClean="0"/>
              <a:t>2.5 ° latitude by 2.5 ° longitude, global domain</a:t>
            </a:r>
          </a:p>
          <a:p>
            <a:pPr eaLnBrk="1" hangingPunct="1"/>
            <a:r>
              <a:rPr lang="en-US" altLang="en-US" sz="2600" smtClean="0"/>
              <a:t>CMIP5 historical simulations</a:t>
            </a:r>
          </a:p>
          <a:p>
            <a:pPr lvl="1" eaLnBrk="1" hangingPunct="1"/>
            <a:r>
              <a:rPr lang="en-US" altLang="en-US" smtClean="0"/>
              <a:t>Selection criteria based on availability of daily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475" y="1427163"/>
            <a:ext cx="7572375" cy="6048375"/>
          </a:xfrm>
        </p:spPr>
      </p:pic>
      <p:sp>
        <p:nvSpPr>
          <p:cNvPr id="88070" name="TextBox 9"/>
          <p:cNvSpPr txBox="1">
            <a:spLocks noChangeArrowheads="1"/>
          </p:cNvSpPr>
          <p:nvPr/>
        </p:nvSpPr>
        <p:spPr bwMode="auto">
          <a:xfrm>
            <a:off x="2144713" y="4873625"/>
            <a:ext cx="1905000" cy="768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>
            <a:lvl1pPr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chemeClr val="tx2"/>
                </a:solidFill>
              </a:rPr>
              <a:t>Coldest 5%</a:t>
            </a:r>
            <a:br>
              <a:rPr lang="en-US" altLang="en-US" sz="1400">
                <a:solidFill>
                  <a:schemeClr val="tx2"/>
                </a:solidFill>
              </a:rPr>
            </a:br>
            <a:r>
              <a:rPr lang="en-US" altLang="en-US" sz="1400">
                <a:solidFill>
                  <a:schemeClr val="tx2"/>
                </a:solidFill>
              </a:rPr>
              <a:t>Cold Maximum: Tx5</a:t>
            </a:r>
          </a:p>
          <a:p>
            <a:pPr algn="ctr" eaLnBrk="1" hangingPunct="1"/>
            <a:r>
              <a:rPr lang="en-US" altLang="en-US" sz="1400">
                <a:solidFill>
                  <a:schemeClr val="tx2"/>
                </a:solidFill>
              </a:rPr>
              <a:t>Cold Minimum: Tn5</a:t>
            </a:r>
          </a:p>
        </p:txBody>
      </p:sp>
      <p:sp>
        <p:nvSpPr>
          <p:cNvPr id="88072" name="TextBox 14"/>
          <p:cNvSpPr txBox="1">
            <a:spLocks noChangeArrowheads="1"/>
          </p:cNvSpPr>
          <p:nvPr/>
        </p:nvSpPr>
        <p:spPr bwMode="auto">
          <a:xfrm>
            <a:off x="1955800" y="1597025"/>
            <a:ext cx="2827338" cy="84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</a:rPr>
              <a:t>Variables:</a:t>
            </a:r>
          </a:p>
          <a:p>
            <a:pPr eaLnBrk="1" hangingPunct="1"/>
            <a:r>
              <a:rPr lang="en-US" altLang="en-US" sz="1600" dirty="0">
                <a:solidFill>
                  <a:schemeClr val="tx2"/>
                </a:solidFill>
              </a:rPr>
              <a:t>Sea level pressure</a:t>
            </a:r>
          </a:p>
          <a:p>
            <a:pPr eaLnBrk="1" hangingPunct="1"/>
            <a:r>
              <a:rPr lang="en-US" altLang="en-US" sz="1600" dirty="0" smtClean="0">
                <a:solidFill>
                  <a:schemeClr val="tx2"/>
                </a:solidFill>
              </a:rPr>
              <a:t>500 </a:t>
            </a:r>
            <a:r>
              <a:rPr lang="en-US" altLang="en-US" sz="1600" dirty="0" err="1">
                <a:solidFill>
                  <a:schemeClr val="tx2"/>
                </a:solidFill>
              </a:rPr>
              <a:t>mb</a:t>
            </a:r>
            <a:r>
              <a:rPr lang="en-US" altLang="en-US" sz="1600" dirty="0">
                <a:solidFill>
                  <a:schemeClr val="tx2"/>
                </a:solidFill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</a:rPr>
              <a:t>geopotential</a:t>
            </a:r>
            <a:r>
              <a:rPr lang="en-US" altLang="en-US" sz="1600" dirty="0">
                <a:solidFill>
                  <a:schemeClr val="tx2"/>
                </a:solidFill>
              </a:rPr>
              <a:t> </a:t>
            </a:r>
            <a:r>
              <a:rPr lang="en-US" altLang="en-US" sz="1600" dirty="0" smtClean="0">
                <a:solidFill>
                  <a:schemeClr val="tx2"/>
                </a:solidFill>
              </a:rPr>
              <a:t>height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88073" name="TextBox 15"/>
          <p:cNvSpPr txBox="1">
            <a:spLocks noChangeArrowheads="1"/>
          </p:cNvSpPr>
          <p:nvPr/>
        </p:nvSpPr>
        <p:spPr bwMode="auto">
          <a:xfrm>
            <a:off x="6716713" y="1620838"/>
            <a:ext cx="1931987" cy="5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</a:rPr>
              <a:t>Seasons:</a:t>
            </a:r>
          </a:p>
          <a:p>
            <a:pPr eaLnBrk="1" hangingPunct="1"/>
            <a:r>
              <a:rPr lang="en-US" altLang="en-US" sz="1600" dirty="0">
                <a:solidFill>
                  <a:schemeClr val="tx2"/>
                </a:solidFill>
              </a:rPr>
              <a:t>January, </a:t>
            </a:r>
            <a:r>
              <a:rPr lang="en-US" altLang="en-US" sz="1600" dirty="0" smtClean="0">
                <a:solidFill>
                  <a:schemeClr val="tx2"/>
                </a:solidFill>
              </a:rPr>
              <a:t>July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3287713" y="5651500"/>
            <a:ext cx="3048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TextBox 9"/>
          <p:cNvSpPr txBox="1">
            <a:spLocks noChangeArrowheads="1"/>
          </p:cNvSpPr>
          <p:nvPr/>
        </p:nvSpPr>
        <p:spPr bwMode="auto">
          <a:xfrm>
            <a:off x="7178675" y="4770438"/>
            <a:ext cx="2052638" cy="768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>
            <a:lvl1pPr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10080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chemeClr val="tx2"/>
                </a:solidFill>
              </a:rPr>
              <a:t>Warmest 5%</a:t>
            </a:r>
            <a:br>
              <a:rPr lang="en-US" altLang="en-US" sz="1400">
                <a:solidFill>
                  <a:schemeClr val="tx2"/>
                </a:solidFill>
              </a:rPr>
            </a:br>
            <a:r>
              <a:rPr lang="en-US" altLang="en-US" sz="1400">
                <a:solidFill>
                  <a:schemeClr val="tx2"/>
                </a:solidFill>
              </a:rPr>
              <a:t>Warm Maximum: Tx95</a:t>
            </a:r>
          </a:p>
          <a:p>
            <a:pPr algn="ctr" eaLnBrk="1" hangingPunct="1"/>
            <a:r>
              <a:rPr lang="en-US" altLang="en-US" sz="1400">
                <a:solidFill>
                  <a:schemeClr val="tx2"/>
                </a:solidFill>
              </a:rPr>
              <a:t>Warm Minimum: Tn95</a:t>
            </a: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 flipH="1">
            <a:off x="7326313" y="5532438"/>
            <a:ext cx="45720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925513" y="731838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For grid points over North America, construct composite LSMPs based on events in the tails of the daily temperature distribution.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2" grpId="0"/>
      <p:bldP spid="88073" grpId="0"/>
      <p:bldP spid="88074" grpId="0" animBg="1"/>
      <p:bldP spid="88075" grpId="0" animBg="1"/>
      <p:bldP spid="880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Expressing patterns in “gridcell-relative” space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70038"/>
            <a:ext cx="4783137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40313" y="3057525"/>
            <a:ext cx="4887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FF"/>
                </a:solidFill>
              </a:rPr>
              <a:t>Referencing circulation anomaly patterns to the location experiencing a daily temperature extreme facilitates comparisons among locations, including the construction of a “grand composite” by averaging across all locations.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Observed and simulated grand composites: Z</a:t>
            </a:r>
            <a:r>
              <a:rPr lang="en-US" altLang="en-US" sz="2400" baseline="-25000" smtClean="0"/>
              <a:t>500</a:t>
            </a:r>
            <a:r>
              <a:rPr lang="en-US" altLang="en-US" sz="2400" smtClean="0"/>
              <a:t> and SLP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481138" y="6232525"/>
            <a:ext cx="6738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Contours: Z</a:t>
            </a:r>
            <a:r>
              <a:rPr lang="en-US" altLang="en-US" sz="1400" baseline="-25000">
                <a:solidFill>
                  <a:schemeClr val="tx2"/>
                </a:solidFill>
                <a:latin typeface="Comic Sans MS" pitchFamily="66" charset="0"/>
              </a:rPr>
              <a:t>500</a:t>
            </a:r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 anomalies (positive in red, negative in blue, interval: 18 m)</a:t>
            </a:r>
            <a:b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Shading: SLP anomalies (color scale above)</a:t>
            </a:r>
          </a:p>
          <a:p>
            <a:pPr algn="ctr" defTabSz="914400" eaLnBrk="1" hangingPunct="1"/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Patterns correlations within composites indicated above each map (Z500, SLP)</a:t>
            </a:r>
            <a:b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Model results from multi-model ensemble mean</a:t>
            </a:r>
          </a:p>
          <a:p>
            <a:pPr algn="ctr" defTabSz="914400" eaLnBrk="1" hangingPunct="1"/>
            <a:r>
              <a:rPr lang="en-US" altLang="en-US" sz="1400">
                <a:solidFill>
                  <a:schemeClr val="tx2"/>
                </a:solidFill>
                <a:latin typeface="Comic Sans MS" pitchFamily="66" charset="0"/>
              </a:rPr>
              <a:t>Radius of plotted area: 4500 km</a:t>
            </a: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98638"/>
            <a:ext cx="7650163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Fidelity of individual model grand composites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91878" y="2182494"/>
            <a:ext cx="7096869" cy="4141848"/>
            <a:chOff x="1535284" y="2182494"/>
            <a:chExt cx="7096869" cy="414184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284" y="2182494"/>
              <a:ext cx="7096869" cy="3789349"/>
            </a:xfrm>
            <a:prstGeom prst="rect">
              <a:avLst/>
            </a:prstGeom>
          </p:spPr>
        </p:pic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2144712" y="4008437"/>
              <a:ext cx="2971800" cy="1447800"/>
              <a:chOff x="1992313" y="4084637"/>
              <a:chExt cx="2971800" cy="1447800"/>
            </a:xfrm>
          </p:grpSpPr>
          <p:sp>
            <p:nvSpPr>
              <p:cNvPr id="13317" name="TextBox 13"/>
              <p:cNvSpPr txBox="1">
                <a:spLocks noChangeArrowheads="1"/>
              </p:cNvSpPr>
              <p:nvPr/>
            </p:nvSpPr>
            <p:spPr bwMode="auto">
              <a:xfrm>
                <a:off x="1992313" y="4084637"/>
                <a:ext cx="2971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tx2"/>
                    </a:solidFill>
                  </a:rPr>
                  <a:t>January LSMPs more realistic than July</a:t>
                </a:r>
              </a:p>
            </p:txBody>
          </p:sp>
          <p:sp>
            <p:nvSpPr>
              <p:cNvPr id="13318" name="TextBox 14"/>
              <p:cNvSpPr txBox="1">
                <a:spLocks noChangeArrowheads="1"/>
              </p:cNvSpPr>
              <p:nvPr/>
            </p:nvSpPr>
            <p:spPr bwMode="auto">
              <a:xfrm>
                <a:off x="1992313" y="4886106"/>
                <a:ext cx="2971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tx2"/>
                    </a:solidFill>
                  </a:rPr>
                  <a:t>Z500 simulations more realistic than SLP</a:t>
                </a:r>
              </a:p>
            </p:txBody>
          </p:sp>
        </p:grpSp>
        <p:grpSp>
          <p:nvGrpSpPr>
            <p:cNvPr id="13320" name="Group 11"/>
            <p:cNvGrpSpPr>
              <a:grpSpLocks/>
            </p:cNvGrpSpPr>
            <p:nvPr/>
          </p:nvGrpSpPr>
          <p:grpSpPr bwMode="auto">
            <a:xfrm>
              <a:off x="2214488" y="5862637"/>
              <a:ext cx="5999528" cy="461705"/>
              <a:chOff x="1022276" y="6872106"/>
              <a:chExt cx="5999527" cy="461665"/>
            </a:xfrm>
          </p:grpSpPr>
          <p:sp>
            <p:nvSpPr>
              <p:cNvPr id="13321" name="TextBox 3"/>
              <p:cNvSpPr txBox="1">
                <a:spLocks noChangeArrowheads="1"/>
              </p:cNvSpPr>
              <p:nvPr/>
            </p:nvSpPr>
            <p:spPr bwMode="auto">
              <a:xfrm>
                <a:off x="1022276" y="6872106"/>
                <a:ext cx="72853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tx2"/>
                    </a:solidFill>
                  </a:rPr>
                  <a:t>Jan Tx5</a:t>
                </a:r>
                <a:br>
                  <a:rPr lang="en-US" altLang="en-US" sz="1200" dirty="0">
                    <a:solidFill>
                      <a:schemeClr val="tx2"/>
                    </a:solidFill>
                  </a:rPr>
                </a:br>
                <a:r>
                  <a:rPr lang="en-US" altLang="en-US" sz="1200" dirty="0">
                    <a:solidFill>
                      <a:schemeClr val="tx2"/>
                    </a:solidFill>
                  </a:rPr>
                  <a:t>Z500</a:t>
                </a:r>
              </a:p>
            </p:txBody>
          </p:sp>
          <p:sp>
            <p:nvSpPr>
              <p:cNvPr id="13322" name="TextBox 4"/>
              <p:cNvSpPr txBox="1">
                <a:spLocks noChangeArrowheads="1"/>
              </p:cNvSpPr>
              <p:nvPr/>
            </p:nvSpPr>
            <p:spPr bwMode="auto">
              <a:xfrm>
                <a:off x="2498579" y="6872106"/>
                <a:ext cx="813491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chemeClr val="tx2"/>
                    </a:solidFill>
                  </a:rPr>
                  <a:t>Jan Tx95</a:t>
                </a:r>
                <a:br>
                  <a:rPr lang="en-US" altLang="en-US" sz="1200">
                    <a:solidFill>
                      <a:schemeClr val="tx2"/>
                    </a:solidFill>
                  </a:rPr>
                </a:br>
                <a:r>
                  <a:rPr lang="en-US" altLang="en-US" sz="1200">
                    <a:solidFill>
                      <a:schemeClr val="tx2"/>
                    </a:solidFill>
                  </a:rPr>
                  <a:t>Z500</a:t>
                </a:r>
              </a:p>
            </p:txBody>
          </p:sp>
          <p:sp>
            <p:nvSpPr>
              <p:cNvPr id="13323" name="TextBox 5"/>
              <p:cNvSpPr txBox="1">
                <a:spLocks noChangeArrowheads="1"/>
              </p:cNvSpPr>
              <p:nvPr/>
            </p:nvSpPr>
            <p:spPr bwMode="auto">
              <a:xfrm>
                <a:off x="4017655" y="6872106"/>
                <a:ext cx="677237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chemeClr val="tx2"/>
                    </a:solidFill>
                  </a:rPr>
                  <a:t>Jul Tx5</a:t>
                </a:r>
                <a:br>
                  <a:rPr lang="en-US" altLang="en-US" sz="1200">
                    <a:solidFill>
                      <a:schemeClr val="tx2"/>
                    </a:solidFill>
                  </a:rPr>
                </a:br>
                <a:r>
                  <a:rPr lang="en-US" altLang="en-US" sz="1200">
                    <a:solidFill>
                      <a:schemeClr val="tx2"/>
                    </a:solidFill>
                  </a:rPr>
                  <a:t>Z500</a:t>
                </a:r>
              </a:p>
            </p:txBody>
          </p:sp>
          <p:sp>
            <p:nvSpPr>
              <p:cNvPr id="13324" name="TextBox 6"/>
              <p:cNvSpPr txBox="1">
                <a:spLocks noChangeArrowheads="1"/>
              </p:cNvSpPr>
              <p:nvPr/>
            </p:nvSpPr>
            <p:spPr bwMode="auto">
              <a:xfrm>
                <a:off x="5473545" y="6872106"/>
                <a:ext cx="762195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chemeClr val="tx2"/>
                    </a:solidFill>
                  </a:rPr>
                  <a:t>Jul Tx95</a:t>
                </a:r>
                <a:br>
                  <a:rPr lang="en-US" altLang="en-US" sz="1200">
                    <a:solidFill>
                      <a:schemeClr val="tx2"/>
                    </a:solidFill>
                  </a:rPr>
                </a:br>
                <a:r>
                  <a:rPr lang="en-US" altLang="en-US" sz="1200">
                    <a:solidFill>
                      <a:schemeClr val="tx2"/>
                    </a:solidFill>
                  </a:rPr>
                  <a:t>Z500</a:t>
                </a:r>
              </a:p>
            </p:txBody>
          </p:sp>
          <p:sp>
            <p:nvSpPr>
              <p:cNvPr id="13325" name="TextBox 7"/>
              <p:cNvSpPr txBox="1">
                <a:spLocks noChangeArrowheads="1"/>
              </p:cNvSpPr>
              <p:nvPr/>
            </p:nvSpPr>
            <p:spPr bwMode="auto">
              <a:xfrm>
                <a:off x="1808339" y="6872106"/>
                <a:ext cx="72853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chemeClr val="tx2"/>
                    </a:solidFill>
                  </a:rPr>
                  <a:t>Jan Tx5</a:t>
                </a:r>
                <a:br>
                  <a:rPr lang="en-US" altLang="en-US" sz="1200">
                    <a:solidFill>
                      <a:schemeClr val="tx2"/>
                    </a:solidFill>
                  </a:rPr>
                </a:br>
                <a:r>
                  <a:rPr lang="en-US" altLang="en-US" sz="1200">
                    <a:solidFill>
                      <a:schemeClr val="tx2"/>
                    </a:solidFill>
                  </a:rPr>
                  <a:t>SLP</a:t>
                </a:r>
              </a:p>
            </p:txBody>
          </p:sp>
          <p:sp>
            <p:nvSpPr>
              <p:cNvPr id="13326" name="TextBox 8"/>
              <p:cNvSpPr txBox="1">
                <a:spLocks noChangeArrowheads="1"/>
              </p:cNvSpPr>
              <p:nvPr/>
            </p:nvSpPr>
            <p:spPr bwMode="auto">
              <a:xfrm>
                <a:off x="3284642" y="6872106"/>
                <a:ext cx="813491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tx2"/>
                    </a:solidFill>
                  </a:rPr>
                  <a:t>Jan Tx95</a:t>
                </a:r>
                <a:br>
                  <a:rPr lang="en-US" altLang="en-US" sz="1200" dirty="0">
                    <a:solidFill>
                      <a:schemeClr val="tx2"/>
                    </a:solidFill>
                  </a:rPr>
                </a:br>
                <a:r>
                  <a:rPr lang="en-US" altLang="en-US" sz="1200" dirty="0">
                    <a:solidFill>
                      <a:schemeClr val="tx2"/>
                    </a:solidFill>
                  </a:rPr>
                  <a:t>SLP</a:t>
                </a:r>
              </a:p>
            </p:txBody>
          </p:sp>
          <p:sp>
            <p:nvSpPr>
              <p:cNvPr id="13327" name="TextBox 9"/>
              <p:cNvSpPr txBox="1">
                <a:spLocks noChangeArrowheads="1"/>
              </p:cNvSpPr>
              <p:nvPr/>
            </p:nvSpPr>
            <p:spPr bwMode="auto">
              <a:xfrm>
                <a:off x="4803718" y="6872106"/>
                <a:ext cx="677237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chemeClr val="tx2"/>
                    </a:solidFill>
                  </a:rPr>
                  <a:t>Jul Tx5</a:t>
                </a:r>
                <a:br>
                  <a:rPr lang="en-US" altLang="en-US" sz="1200">
                    <a:solidFill>
                      <a:schemeClr val="tx2"/>
                    </a:solidFill>
                  </a:rPr>
                </a:br>
                <a:r>
                  <a:rPr lang="en-US" altLang="en-US" sz="1200">
                    <a:solidFill>
                      <a:schemeClr val="tx2"/>
                    </a:solidFill>
                  </a:rPr>
                  <a:t>SLP</a:t>
                </a:r>
              </a:p>
            </p:txBody>
          </p:sp>
          <p:sp>
            <p:nvSpPr>
              <p:cNvPr id="13328" name="TextBox 10"/>
              <p:cNvSpPr txBox="1">
                <a:spLocks noChangeArrowheads="1"/>
              </p:cNvSpPr>
              <p:nvPr/>
            </p:nvSpPr>
            <p:spPr bwMode="auto">
              <a:xfrm>
                <a:off x="6259608" y="6872106"/>
                <a:ext cx="762195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200">
                    <a:solidFill>
                      <a:schemeClr val="tx2"/>
                    </a:solidFill>
                  </a:rPr>
                  <a:t>Jul Tx95</a:t>
                </a:r>
                <a:br>
                  <a:rPr lang="en-US" altLang="en-US" sz="1200">
                    <a:solidFill>
                      <a:schemeClr val="tx2"/>
                    </a:solidFill>
                  </a:rPr>
                </a:br>
                <a:r>
                  <a:rPr lang="en-US" altLang="en-US" sz="1200">
                    <a:solidFill>
                      <a:schemeClr val="tx2"/>
                    </a:solidFill>
                  </a:rPr>
                  <a:t>SLP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 rot="16200000">
            <a:off x="40105" y="3989030"/>
            <a:ext cx="14382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Pattern correlation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0446" y="2697797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0.9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0446" y="3198038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0.8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5366" y="4722038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0.5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6992" y="5204638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0.4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2072" y="2207438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1.0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58912" y="3627437"/>
            <a:ext cx="149101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40446" y="4206557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0.6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0446" y="3711118"/>
            <a:ext cx="3978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0.7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Pattern correlation: Local pattern vs. grand composite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541463"/>
            <a:ext cx="7011987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754313" y="6675438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Observed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421313" y="6675438"/>
            <a:ext cx="201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Multi-model Mean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Interior North America: January Z500 Tn5 and Tn95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r="-1991"/>
          <a:stretch>
            <a:fillRect/>
          </a:stretch>
        </p:blipFill>
        <p:spPr bwMode="auto">
          <a:xfrm>
            <a:off x="4948238" y="1614488"/>
            <a:ext cx="46640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2849563"/>
            <a:ext cx="4191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This location is relatively unaffected by coastal or topographic influences.</a:t>
            </a:r>
          </a:p>
          <a:p>
            <a:pPr eaLnBrk="1" hangingPunct="1"/>
            <a:endParaRPr lang="en-US" altLang="en-US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LSMPs are highly symmetrical and linear.</a:t>
            </a:r>
          </a:p>
          <a:p>
            <a:pPr eaLnBrk="1" hangingPunct="1"/>
            <a:endParaRPr lang="en-US" altLang="en-US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Better model is quite similar to MME mean and observed</a:t>
            </a:r>
          </a:p>
          <a:p>
            <a:pPr eaLnBrk="1" hangingPunct="1"/>
            <a:endParaRPr lang="en-US" altLang="en-US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Even the poorer model bears considerable resemblance to observed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_Template_Verdana">
  <a:themeElements>
    <a:clrScheme name="RU_Template_Verdana 13">
      <a:dk1>
        <a:srgbClr val="84858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D21034"/>
      </a:accent2>
      <a:accent3>
        <a:srgbClr val="FFFFFF"/>
      </a:accent3>
      <a:accent4>
        <a:srgbClr val="707174"/>
      </a:accent4>
      <a:accent5>
        <a:srgbClr val="DAEDEF"/>
      </a:accent5>
      <a:accent6>
        <a:srgbClr val="BE0D2E"/>
      </a:accent6>
      <a:hlink>
        <a:srgbClr val="0000FF"/>
      </a:hlink>
      <a:folHlink>
        <a:srgbClr val="CC00FF"/>
      </a:folHlink>
    </a:clrScheme>
    <a:fontScheme name="RU_Template_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5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5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U_Template_Verda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10578</TotalTime>
  <Words>621</Words>
  <Application>Microsoft Office PowerPoint</Application>
  <PresentationFormat>Custom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Times New Roman</vt:lpstr>
      <vt:lpstr>Verdana</vt:lpstr>
      <vt:lpstr>Wingdings</vt:lpstr>
      <vt:lpstr>RU_Template_Verdana</vt:lpstr>
      <vt:lpstr>Simulated and Observed Atmospheric Circulation Patterns Associated with Extreme Temperature Days over North America</vt:lpstr>
      <vt:lpstr>Project Overview</vt:lpstr>
      <vt:lpstr>Data sources</vt:lpstr>
      <vt:lpstr>PowerPoint Presentation</vt:lpstr>
      <vt:lpstr>Expressing patterns in “gridcell-relative” space</vt:lpstr>
      <vt:lpstr>Observed and simulated grand composites: Z500 and SLP</vt:lpstr>
      <vt:lpstr>Fidelity of individual model grand composites</vt:lpstr>
      <vt:lpstr>Pattern correlation: Local pattern vs. grand composite</vt:lpstr>
      <vt:lpstr>Interior North America: January Z500 Tn5 and Tn95</vt:lpstr>
      <vt:lpstr>Central United States: July Tx95 Z500 and SLP</vt:lpstr>
      <vt:lpstr>Self-organizing maps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Mid-Holocene ENSO</dc:title>
  <dc:creator>Tony</dc:creator>
  <cp:lastModifiedBy>Anthony Broccoli</cp:lastModifiedBy>
  <cp:revision>183</cp:revision>
  <dcterms:modified xsi:type="dcterms:W3CDTF">2014-05-13T15:02:49Z</dcterms:modified>
</cp:coreProperties>
</file>