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2" r:id="rId2"/>
  </p:sldIdLst>
  <p:sldSz cx="42062400" cy="31089600"/>
  <p:notesSz cx="9144000" cy="6858000"/>
  <p:defaultTextStyle>
    <a:defPPr>
      <a:defRPr lang="en-US"/>
    </a:defPPr>
    <a:lvl1pPr marL="0" algn="l" defTabSz="2124494" rtl="0" eaLnBrk="1" latinLnBrk="0" hangingPunct="1">
      <a:defRPr sz="8400" kern="1200">
        <a:solidFill>
          <a:schemeClr val="tx1"/>
        </a:solidFill>
        <a:latin typeface="+mn-lt"/>
        <a:ea typeface="+mn-ea"/>
        <a:cs typeface="+mn-cs"/>
      </a:defRPr>
    </a:lvl1pPr>
    <a:lvl2pPr marL="2124494" algn="l" defTabSz="2124494" rtl="0" eaLnBrk="1" latinLnBrk="0" hangingPunct="1">
      <a:defRPr sz="8400" kern="1200">
        <a:solidFill>
          <a:schemeClr val="tx1"/>
        </a:solidFill>
        <a:latin typeface="+mn-lt"/>
        <a:ea typeface="+mn-ea"/>
        <a:cs typeface="+mn-cs"/>
      </a:defRPr>
    </a:lvl2pPr>
    <a:lvl3pPr marL="4248989" algn="l" defTabSz="2124494" rtl="0" eaLnBrk="1" latinLnBrk="0" hangingPunct="1">
      <a:defRPr sz="8400" kern="1200">
        <a:solidFill>
          <a:schemeClr val="tx1"/>
        </a:solidFill>
        <a:latin typeface="+mn-lt"/>
        <a:ea typeface="+mn-ea"/>
        <a:cs typeface="+mn-cs"/>
      </a:defRPr>
    </a:lvl3pPr>
    <a:lvl4pPr marL="6373483" algn="l" defTabSz="2124494" rtl="0" eaLnBrk="1" latinLnBrk="0" hangingPunct="1">
      <a:defRPr sz="8400" kern="1200">
        <a:solidFill>
          <a:schemeClr val="tx1"/>
        </a:solidFill>
        <a:latin typeface="+mn-lt"/>
        <a:ea typeface="+mn-ea"/>
        <a:cs typeface="+mn-cs"/>
      </a:defRPr>
    </a:lvl4pPr>
    <a:lvl5pPr marL="8497977" algn="l" defTabSz="2124494" rtl="0" eaLnBrk="1" latinLnBrk="0" hangingPunct="1">
      <a:defRPr sz="8400" kern="1200">
        <a:solidFill>
          <a:schemeClr val="tx1"/>
        </a:solidFill>
        <a:latin typeface="+mn-lt"/>
        <a:ea typeface="+mn-ea"/>
        <a:cs typeface="+mn-cs"/>
      </a:defRPr>
    </a:lvl5pPr>
    <a:lvl6pPr marL="10622472" algn="l" defTabSz="2124494" rtl="0" eaLnBrk="1" latinLnBrk="0" hangingPunct="1">
      <a:defRPr sz="8400" kern="1200">
        <a:solidFill>
          <a:schemeClr val="tx1"/>
        </a:solidFill>
        <a:latin typeface="+mn-lt"/>
        <a:ea typeface="+mn-ea"/>
        <a:cs typeface="+mn-cs"/>
      </a:defRPr>
    </a:lvl6pPr>
    <a:lvl7pPr marL="12746967" algn="l" defTabSz="2124494" rtl="0" eaLnBrk="1" latinLnBrk="0" hangingPunct="1">
      <a:defRPr sz="8400" kern="1200">
        <a:solidFill>
          <a:schemeClr val="tx1"/>
        </a:solidFill>
        <a:latin typeface="+mn-lt"/>
        <a:ea typeface="+mn-ea"/>
        <a:cs typeface="+mn-cs"/>
      </a:defRPr>
    </a:lvl7pPr>
    <a:lvl8pPr marL="14871461" algn="l" defTabSz="2124494" rtl="0" eaLnBrk="1" latinLnBrk="0" hangingPunct="1">
      <a:defRPr sz="8400" kern="1200">
        <a:solidFill>
          <a:schemeClr val="tx1"/>
        </a:solidFill>
        <a:latin typeface="+mn-lt"/>
        <a:ea typeface="+mn-ea"/>
        <a:cs typeface="+mn-cs"/>
      </a:defRPr>
    </a:lvl8pPr>
    <a:lvl9pPr marL="16995955" algn="l" defTabSz="2124494"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78"/>
    <a:srgbClr val="000095"/>
    <a:srgbClr val="000065"/>
    <a:srgbClr val="FFF6CA"/>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9153" autoAdjust="0"/>
    <p:restoredTop sz="92982" autoAdjust="0"/>
  </p:normalViewPr>
  <p:slideViewPr>
    <p:cSldViewPr snapToGrid="0" snapToObjects="1">
      <p:cViewPr varScale="1">
        <p:scale>
          <a:sx n="19" d="100"/>
          <a:sy n="19" d="100"/>
        </p:scale>
        <p:origin x="-2504" y="-192"/>
      </p:cViewPr>
      <p:guideLst>
        <p:guide orient="horz" pos="9792"/>
        <p:guide pos="13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2A05E508-222D-3C42-8C0B-52D305DE8EB0}" type="datetimeFigureOut">
              <a:rPr lang="en-US" smtClean="0"/>
              <a:pPr/>
              <a:t>5/7/14</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ED293BE5-AE4C-1C4E-BB95-5880240270B3}" type="slidenum">
              <a:rPr lang="en-US" smtClean="0"/>
              <a:pPr/>
              <a:t>‹#›</a:t>
            </a:fld>
            <a:endParaRPr lang="en-US"/>
          </a:p>
        </p:txBody>
      </p:sp>
    </p:spTree>
    <p:extLst>
      <p:ext uri="{BB962C8B-B14F-4D97-AF65-F5344CB8AC3E}">
        <p14:creationId xmlns:p14="http://schemas.microsoft.com/office/powerpoint/2010/main" val="227568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C53F222-66DC-8D43-B6A5-8CC7C7D5AFC5}" type="datetimeFigureOut">
              <a:rPr lang="en-US" smtClean="0"/>
              <a:pPr/>
              <a:t>5/7/14</a:t>
            </a:fld>
            <a:endParaRPr lang="en-US"/>
          </a:p>
        </p:txBody>
      </p:sp>
      <p:sp>
        <p:nvSpPr>
          <p:cNvPr id="4" name="Slide Image Placeholder 3"/>
          <p:cNvSpPr>
            <a:spLocks noGrp="1" noRot="1" noChangeAspect="1"/>
          </p:cNvSpPr>
          <p:nvPr>
            <p:ph type="sldImg" idx="2"/>
          </p:nvPr>
        </p:nvSpPr>
        <p:spPr>
          <a:xfrm>
            <a:off x="2832100" y="514350"/>
            <a:ext cx="34798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E4EDA7E-96DE-8B48-B22E-E1C8A576B572}" type="slidenum">
              <a:rPr lang="en-US" smtClean="0"/>
              <a:pPr/>
              <a:t>‹#›</a:t>
            </a:fld>
            <a:endParaRPr lang="en-US"/>
          </a:p>
        </p:txBody>
      </p:sp>
    </p:spTree>
    <p:extLst>
      <p:ext uri="{BB962C8B-B14F-4D97-AF65-F5344CB8AC3E}">
        <p14:creationId xmlns:p14="http://schemas.microsoft.com/office/powerpoint/2010/main" val="2262246290"/>
      </p:ext>
    </p:extLst>
  </p:cSld>
  <p:clrMap bg1="lt1" tx1="dk1" bg2="lt2" tx2="dk2" accent1="accent1" accent2="accent2" accent3="accent3" accent4="accent4" accent5="accent5" accent6="accent6" hlink="hlink" folHlink="folHlink"/>
  <p:notesStyle>
    <a:lvl1pPr marL="0" algn="l" defTabSz="2124494" rtl="0" eaLnBrk="1" latinLnBrk="0" hangingPunct="1">
      <a:defRPr sz="5600" kern="1200">
        <a:solidFill>
          <a:schemeClr val="tx1"/>
        </a:solidFill>
        <a:latin typeface="+mn-lt"/>
        <a:ea typeface="+mn-ea"/>
        <a:cs typeface="+mn-cs"/>
      </a:defRPr>
    </a:lvl1pPr>
    <a:lvl2pPr marL="2124494" algn="l" defTabSz="2124494" rtl="0" eaLnBrk="1" latinLnBrk="0" hangingPunct="1">
      <a:defRPr sz="5600" kern="1200">
        <a:solidFill>
          <a:schemeClr val="tx1"/>
        </a:solidFill>
        <a:latin typeface="+mn-lt"/>
        <a:ea typeface="+mn-ea"/>
        <a:cs typeface="+mn-cs"/>
      </a:defRPr>
    </a:lvl2pPr>
    <a:lvl3pPr marL="4248989" algn="l" defTabSz="2124494" rtl="0" eaLnBrk="1" latinLnBrk="0" hangingPunct="1">
      <a:defRPr sz="5600" kern="1200">
        <a:solidFill>
          <a:schemeClr val="tx1"/>
        </a:solidFill>
        <a:latin typeface="+mn-lt"/>
        <a:ea typeface="+mn-ea"/>
        <a:cs typeface="+mn-cs"/>
      </a:defRPr>
    </a:lvl3pPr>
    <a:lvl4pPr marL="6373483" algn="l" defTabSz="2124494" rtl="0" eaLnBrk="1" latinLnBrk="0" hangingPunct="1">
      <a:defRPr sz="5600" kern="1200">
        <a:solidFill>
          <a:schemeClr val="tx1"/>
        </a:solidFill>
        <a:latin typeface="+mn-lt"/>
        <a:ea typeface="+mn-ea"/>
        <a:cs typeface="+mn-cs"/>
      </a:defRPr>
    </a:lvl4pPr>
    <a:lvl5pPr marL="8497977" algn="l" defTabSz="2124494" rtl="0" eaLnBrk="1" latinLnBrk="0" hangingPunct="1">
      <a:defRPr sz="5600" kern="1200">
        <a:solidFill>
          <a:schemeClr val="tx1"/>
        </a:solidFill>
        <a:latin typeface="+mn-lt"/>
        <a:ea typeface="+mn-ea"/>
        <a:cs typeface="+mn-cs"/>
      </a:defRPr>
    </a:lvl5pPr>
    <a:lvl6pPr marL="10622472" algn="l" defTabSz="2124494" rtl="0" eaLnBrk="1" latinLnBrk="0" hangingPunct="1">
      <a:defRPr sz="5600" kern="1200">
        <a:solidFill>
          <a:schemeClr val="tx1"/>
        </a:solidFill>
        <a:latin typeface="+mn-lt"/>
        <a:ea typeface="+mn-ea"/>
        <a:cs typeface="+mn-cs"/>
      </a:defRPr>
    </a:lvl6pPr>
    <a:lvl7pPr marL="12746967" algn="l" defTabSz="2124494" rtl="0" eaLnBrk="1" latinLnBrk="0" hangingPunct="1">
      <a:defRPr sz="5600" kern="1200">
        <a:solidFill>
          <a:schemeClr val="tx1"/>
        </a:solidFill>
        <a:latin typeface="+mn-lt"/>
        <a:ea typeface="+mn-ea"/>
        <a:cs typeface="+mn-cs"/>
      </a:defRPr>
    </a:lvl7pPr>
    <a:lvl8pPr marL="14871461" algn="l" defTabSz="2124494" rtl="0" eaLnBrk="1" latinLnBrk="0" hangingPunct="1">
      <a:defRPr sz="5600" kern="1200">
        <a:solidFill>
          <a:schemeClr val="tx1"/>
        </a:solidFill>
        <a:latin typeface="+mn-lt"/>
        <a:ea typeface="+mn-ea"/>
        <a:cs typeface="+mn-cs"/>
      </a:defRPr>
    </a:lvl8pPr>
    <a:lvl9pPr marL="16995955" algn="l" defTabSz="2124494" rtl="0" eaLnBrk="1" latinLnBrk="0" hangingPunct="1">
      <a:defRPr sz="5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32100" y="514350"/>
            <a:ext cx="34798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4EDA7E-96DE-8B48-B22E-E1C8A576B57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9657929"/>
            <a:ext cx="3575304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7617440"/>
            <a:ext cx="29443680" cy="7945120"/>
          </a:xfrm>
        </p:spPr>
        <p:txBody>
          <a:bodyPr/>
          <a:lstStyle>
            <a:lvl1pPr marL="0" indent="0" algn="ctr">
              <a:buNone/>
              <a:defRPr>
                <a:solidFill>
                  <a:schemeClr val="tx1">
                    <a:tint val="75000"/>
                  </a:schemeClr>
                </a:solidFill>
              </a:defRPr>
            </a:lvl1pPr>
            <a:lvl2pPr marL="2124494" indent="0" algn="ctr">
              <a:buNone/>
              <a:defRPr>
                <a:solidFill>
                  <a:schemeClr val="tx1">
                    <a:tint val="75000"/>
                  </a:schemeClr>
                </a:solidFill>
              </a:defRPr>
            </a:lvl2pPr>
            <a:lvl3pPr marL="4248989" indent="0" algn="ctr">
              <a:buNone/>
              <a:defRPr>
                <a:solidFill>
                  <a:schemeClr val="tx1">
                    <a:tint val="75000"/>
                  </a:schemeClr>
                </a:solidFill>
              </a:defRPr>
            </a:lvl3pPr>
            <a:lvl4pPr marL="6373483" indent="0" algn="ctr">
              <a:buNone/>
              <a:defRPr>
                <a:solidFill>
                  <a:schemeClr val="tx1">
                    <a:tint val="75000"/>
                  </a:schemeClr>
                </a:solidFill>
              </a:defRPr>
            </a:lvl4pPr>
            <a:lvl5pPr marL="8497977" indent="0" algn="ctr">
              <a:buNone/>
              <a:defRPr>
                <a:solidFill>
                  <a:schemeClr val="tx1">
                    <a:tint val="75000"/>
                  </a:schemeClr>
                </a:solidFill>
              </a:defRPr>
            </a:lvl5pPr>
            <a:lvl6pPr marL="10622472" indent="0" algn="ctr">
              <a:buNone/>
              <a:defRPr>
                <a:solidFill>
                  <a:schemeClr val="tx1">
                    <a:tint val="75000"/>
                  </a:schemeClr>
                </a:solidFill>
              </a:defRPr>
            </a:lvl6pPr>
            <a:lvl7pPr marL="12746967" indent="0" algn="ctr">
              <a:buNone/>
              <a:defRPr>
                <a:solidFill>
                  <a:schemeClr val="tx1">
                    <a:tint val="75000"/>
                  </a:schemeClr>
                </a:solidFill>
              </a:defRPr>
            </a:lvl7pPr>
            <a:lvl8pPr marL="14871461" indent="0" algn="ctr">
              <a:buNone/>
              <a:defRPr>
                <a:solidFill>
                  <a:schemeClr val="tx1">
                    <a:tint val="75000"/>
                  </a:schemeClr>
                </a:solidFill>
              </a:defRPr>
            </a:lvl8pPr>
            <a:lvl9pPr marL="1699595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D114A-CA98-934C-9C2C-CCF23142B700}"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D114A-CA98-934C-9C2C-CCF23142B700}"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776265" y="5973233"/>
            <a:ext cx="52994245" cy="12733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78938" y="5973233"/>
            <a:ext cx="158296290" cy="12733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D114A-CA98-934C-9C2C-CCF23142B700}"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D114A-CA98-934C-9C2C-CCF23142B700}"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19977949"/>
            <a:ext cx="35753040" cy="6174740"/>
          </a:xfrm>
        </p:spPr>
        <p:txBody>
          <a:bodyPr anchor="t"/>
          <a:lstStyle>
            <a:lvl1pPr algn="l">
              <a:defRPr sz="186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177101"/>
            <a:ext cx="35753040" cy="6800848"/>
          </a:xfrm>
        </p:spPr>
        <p:txBody>
          <a:bodyPr anchor="b"/>
          <a:lstStyle>
            <a:lvl1pPr marL="0" indent="0">
              <a:buNone/>
              <a:defRPr sz="9300">
                <a:solidFill>
                  <a:schemeClr val="tx1">
                    <a:tint val="75000"/>
                  </a:schemeClr>
                </a:solidFill>
              </a:defRPr>
            </a:lvl1pPr>
            <a:lvl2pPr marL="2124494" indent="0">
              <a:buNone/>
              <a:defRPr sz="8400">
                <a:solidFill>
                  <a:schemeClr val="tx1">
                    <a:tint val="75000"/>
                  </a:schemeClr>
                </a:solidFill>
              </a:defRPr>
            </a:lvl2pPr>
            <a:lvl3pPr marL="4248989" indent="0">
              <a:buNone/>
              <a:defRPr sz="7400">
                <a:solidFill>
                  <a:schemeClr val="tx1">
                    <a:tint val="75000"/>
                  </a:schemeClr>
                </a:solidFill>
              </a:defRPr>
            </a:lvl3pPr>
            <a:lvl4pPr marL="6373483" indent="0">
              <a:buNone/>
              <a:defRPr sz="6500">
                <a:solidFill>
                  <a:schemeClr val="tx1">
                    <a:tint val="75000"/>
                  </a:schemeClr>
                </a:solidFill>
              </a:defRPr>
            </a:lvl4pPr>
            <a:lvl5pPr marL="8497977" indent="0">
              <a:buNone/>
              <a:defRPr sz="6500">
                <a:solidFill>
                  <a:schemeClr val="tx1">
                    <a:tint val="75000"/>
                  </a:schemeClr>
                </a:solidFill>
              </a:defRPr>
            </a:lvl5pPr>
            <a:lvl6pPr marL="10622472" indent="0">
              <a:buNone/>
              <a:defRPr sz="6500">
                <a:solidFill>
                  <a:schemeClr val="tx1">
                    <a:tint val="75000"/>
                  </a:schemeClr>
                </a:solidFill>
              </a:defRPr>
            </a:lvl6pPr>
            <a:lvl7pPr marL="12746967" indent="0">
              <a:buNone/>
              <a:defRPr sz="6500">
                <a:solidFill>
                  <a:schemeClr val="tx1">
                    <a:tint val="75000"/>
                  </a:schemeClr>
                </a:solidFill>
              </a:defRPr>
            </a:lvl7pPr>
            <a:lvl8pPr marL="14871461" indent="0">
              <a:buNone/>
              <a:defRPr sz="6500">
                <a:solidFill>
                  <a:schemeClr val="tx1">
                    <a:tint val="75000"/>
                  </a:schemeClr>
                </a:solidFill>
              </a:defRPr>
            </a:lvl8pPr>
            <a:lvl9pPr marL="16995955"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D114A-CA98-934C-9C2C-CCF23142B700}" type="datetimeFigureOut">
              <a:rPr lang="en-US" smtClean="0"/>
              <a:pPr/>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78936" y="34817473"/>
            <a:ext cx="105645265" cy="98486385"/>
          </a:xfrm>
        </p:spPr>
        <p:txBody>
          <a:bodyPr/>
          <a:lstStyle>
            <a:lvl1pPr>
              <a:defRPr sz="13000"/>
            </a:lvl1pPr>
            <a:lvl2pPr>
              <a:defRPr sz="11100"/>
            </a:lvl2pPr>
            <a:lvl3pPr>
              <a:defRPr sz="93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125243" y="34817473"/>
            <a:ext cx="105645270" cy="98486385"/>
          </a:xfrm>
        </p:spPr>
        <p:txBody>
          <a:bodyPr/>
          <a:lstStyle>
            <a:lvl1pPr>
              <a:defRPr sz="13000"/>
            </a:lvl1pPr>
            <a:lvl2pPr>
              <a:defRPr sz="11100"/>
            </a:lvl2pPr>
            <a:lvl3pPr>
              <a:defRPr sz="93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D114A-CA98-934C-9C2C-CCF23142B700}"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120" y="1245025"/>
            <a:ext cx="3785616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0" y="6959178"/>
            <a:ext cx="18584865" cy="2900255"/>
          </a:xfrm>
        </p:spPr>
        <p:txBody>
          <a:bodyPr anchor="b"/>
          <a:lstStyle>
            <a:lvl1pPr marL="0" indent="0">
              <a:buNone/>
              <a:defRPr sz="11100" b="1"/>
            </a:lvl1pPr>
            <a:lvl2pPr marL="2124494" indent="0">
              <a:buNone/>
              <a:defRPr sz="9300" b="1"/>
            </a:lvl2pPr>
            <a:lvl3pPr marL="4248989" indent="0">
              <a:buNone/>
              <a:defRPr sz="8400" b="1"/>
            </a:lvl3pPr>
            <a:lvl4pPr marL="6373483" indent="0">
              <a:buNone/>
              <a:defRPr sz="7400" b="1"/>
            </a:lvl4pPr>
            <a:lvl5pPr marL="8497977" indent="0">
              <a:buNone/>
              <a:defRPr sz="7400" b="1"/>
            </a:lvl5pPr>
            <a:lvl6pPr marL="10622472" indent="0">
              <a:buNone/>
              <a:defRPr sz="7400" b="1"/>
            </a:lvl6pPr>
            <a:lvl7pPr marL="12746967" indent="0">
              <a:buNone/>
              <a:defRPr sz="7400" b="1"/>
            </a:lvl7pPr>
            <a:lvl8pPr marL="14871461" indent="0">
              <a:buNone/>
              <a:defRPr sz="7400" b="1"/>
            </a:lvl8pPr>
            <a:lvl9pPr marL="16995955"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2103120" y="9859433"/>
            <a:ext cx="18584865" cy="17912505"/>
          </a:xfrm>
        </p:spPr>
        <p:txBody>
          <a:bodyPr/>
          <a:lstStyle>
            <a:lvl1pPr>
              <a:defRPr sz="11100"/>
            </a:lvl1pPr>
            <a:lvl2pPr>
              <a:defRPr sz="9300"/>
            </a:lvl2pPr>
            <a:lvl3pPr>
              <a:defRPr sz="8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7" y="6959178"/>
            <a:ext cx="18592165" cy="2900255"/>
          </a:xfrm>
        </p:spPr>
        <p:txBody>
          <a:bodyPr anchor="b"/>
          <a:lstStyle>
            <a:lvl1pPr marL="0" indent="0">
              <a:buNone/>
              <a:defRPr sz="11100" b="1"/>
            </a:lvl1pPr>
            <a:lvl2pPr marL="2124494" indent="0">
              <a:buNone/>
              <a:defRPr sz="9300" b="1"/>
            </a:lvl2pPr>
            <a:lvl3pPr marL="4248989" indent="0">
              <a:buNone/>
              <a:defRPr sz="8400" b="1"/>
            </a:lvl3pPr>
            <a:lvl4pPr marL="6373483" indent="0">
              <a:buNone/>
              <a:defRPr sz="7400" b="1"/>
            </a:lvl4pPr>
            <a:lvl5pPr marL="8497977" indent="0">
              <a:buNone/>
              <a:defRPr sz="7400" b="1"/>
            </a:lvl5pPr>
            <a:lvl6pPr marL="10622472" indent="0">
              <a:buNone/>
              <a:defRPr sz="7400" b="1"/>
            </a:lvl6pPr>
            <a:lvl7pPr marL="12746967" indent="0">
              <a:buNone/>
              <a:defRPr sz="7400" b="1"/>
            </a:lvl7pPr>
            <a:lvl8pPr marL="14871461" indent="0">
              <a:buNone/>
              <a:defRPr sz="7400" b="1"/>
            </a:lvl8pPr>
            <a:lvl9pPr marL="16995955"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21367117" y="9859433"/>
            <a:ext cx="18592165" cy="17912505"/>
          </a:xfrm>
        </p:spPr>
        <p:txBody>
          <a:bodyPr/>
          <a:lstStyle>
            <a:lvl1pPr>
              <a:defRPr sz="11100"/>
            </a:lvl1pPr>
            <a:lvl2pPr>
              <a:defRPr sz="9300"/>
            </a:lvl2pPr>
            <a:lvl3pPr>
              <a:defRPr sz="8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D114A-CA98-934C-9C2C-CCF23142B700}" type="datetimeFigureOut">
              <a:rPr lang="en-US" smtClean="0"/>
              <a:pPr/>
              <a:t>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D114A-CA98-934C-9C2C-CCF23142B700}" type="datetimeFigureOut">
              <a:rPr lang="en-US" smtClean="0"/>
              <a:pPr/>
              <a:t>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D114A-CA98-934C-9C2C-CCF23142B700}" type="datetimeFigureOut">
              <a:rPr lang="en-US" smtClean="0"/>
              <a:pPr/>
              <a:t>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2" y="1237827"/>
            <a:ext cx="13838240" cy="5267960"/>
          </a:xfrm>
        </p:spPr>
        <p:txBody>
          <a:bodyPr anchor="b"/>
          <a:lstStyle>
            <a:lvl1pPr algn="l">
              <a:defRPr sz="9300" b="1"/>
            </a:lvl1pPr>
          </a:lstStyle>
          <a:p>
            <a:r>
              <a:rPr lang="en-US" smtClean="0"/>
              <a:t>Click to edit Master title style</a:t>
            </a:r>
            <a:endParaRPr lang="en-US"/>
          </a:p>
        </p:txBody>
      </p:sp>
      <p:sp>
        <p:nvSpPr>
          <p:cNvPr id="3" name="Content Placeholder 2"/>
          <p:cNvSpPr>
            <a:spLocks noGrp="1"/>
          </p:cNvSpPr>
          <p:nvPr>
            <p:ph idx="1"/>
          </p:nvPr>
        </p:nvSpPr>
        <p:spPr>
          <a:xfrm>
            <a:off x="16445230" y="1237829"/>
            <a:ext cx="23514050" cy="26534112"/>
          </a:xfrm>
        </p:spPr>
        <p:txBody>
          <a:bodyPr/>
          <a:lstStyle>
            <a:lvl1pPr>
              <a:defRPr sz="14800"/>
            </a:lvl1pPr>
            <a:lvl2pPr>
              <a:defRPr sz="13000"/>
            </a:lvl2pPr>
            <a:lvl3pPr>
              <a:defRPr sz="111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2" y="6505789"/>
            <a:ext cx="13838240" cy="21266152"/>
          </a:xfrm>
        </p:spPr>
        <p:txBody>
          <a:bodyPr/>
          <a:lstStyle>
            <a:lvl1pPr marL="0" indent="0">
              <a:buNone/>
              <a:defRPr sz="6500"/>
            </a:lvl1pPr>
            <a:lvl2pPr marL="2124494" indent="0">
              <a:buNone/>
              <a:defRPr sz="5600"/>
            </a:lvl2pPr>
            <a:lvl3pPr marL="4248989" indent="0">
              <a:buNone/>
              <a:defRPr sz="4700"/>
            </a:lvl3pPr>
            <a:lvl4pPr marL="6373483" indent="0">
              <a:buNone/>
              <a:defRPr sz="4200"/>
            </a:lvl4pPr>
            <a:lvl5pPr marL="8497977" indent="0">
              <a:buNone/>
              <a:defRPr sz="4200"/>
            </a:lvl5pPr>
            <a:lvl6pPr marL="10622472" indent="0">
              <a:buNone/>
              <a:defRPr sz="4200"/>
            </a:lvl6pPr>
            <a:lvl7pPr marL="12746967" indent="0">
              <a:buNone/>
              <a:defRPr sz="4200"/>
            </a:lvl7pPr>
            <a:lvl8pPr marL="14871461" indent="0">
              <a:buNone/>
              <a:defRPr sz="4200"/>
            </a:lvl8pPr>
            <a:lvl9pPr marL="16995955"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D114A-CA98-934C-9C2C-CCF23142B700}"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1762720"/>
            <a:ext cx="25237440" cy="2569212"/>
          </a:xfrm>
        </p:spPr>
        <p:txBody>
          <a:bodyPr anchor="b"/>
          <a:lstStyle>
            <a:lvl1pPr algn="l">
              <a:defRPr sz="9300" b="1"/>
            </a:lvl1pPr>
          </a:lstStyle>
          <a:p>
            <a:r>
              <a:rPr lang="en-US" smtClean="0"/>
              <a:t>Click to edit Master title style</a:t>
            </a:r>
            <a:endParaRPr lang="en-US"/>
          </a:p>
        </p:txBody>
      </p:sp>
      <p:sp>
        <p:nvSpPr>
          <p:cNvPr id="3" name="Picture Placeholder 2"/>
          <p:cNvSpPr>
            <a:spLocks noGrp="1"/>
          </p:cNvSpPr>
          <p:nvPr>
            <p:ph type="pic" idx="1"/>
          </p:nvPr>
        </p:nvSpPr>
        <p:spPr>
          <a:xfrm>
            <a:off x="8244525" y="2777913"/>
            <a:ext cx="25237440" cy="18653760"/>
          </a:xfrm>
        </p:spPr>
        <p:txBody>
          <a:bodyPr/>
          <a:lstStyle>
            <a:lvl1pPr marL="0" indent="0">
              <a:buNone/>
              <a:defRPr sz="14800"/>
            </a:lvl1pPr>
            <a:lvl2pPr marL="2124494" indent="0">
              <a:buNone/>
              <a:defRPr sz="13000"/>
            </a:lvl2pPr>
            <a:lvl3pPr marL="4248989" indent="0">
              <a:buNone/>
              <a:defRPr sz="11100"/>
            </a:lvl3pPr>
            <a:lvl4pPr marL="6373483" indent="0">
              <a:buNone/>
              <a:defRPr sz="9300"/>
            </a:lvl4pPr>
            <a:lvl5pPr marL="8497977" indent="0">
              <a:buNone/>
              <a:defRPr sz="9300"/>
            </a:lvl5pPr>
            <a:lvl6pPr marL="10622472" indent="0">
              <a:buNone/>
              <a:defRPr sz="9300"/>
            </a:lvl6pPr>
            <a:lvl7pPr marL="12746967" indent="0">
              <a:buNone/>
              <a:defRPr sz="9300"/>
            </a:lvl7pPr>
            <a:lvl8pPr marL="14871461" indent="0">
              <a:buNone/>
              <a:defRPr sz="9300"/>
            </a:lvl8pPr>
            <a:lvl9pPr marL="16995955" indent="0">
              <a:buNone/>
              <a:defRPr sz="9300"/>
            </a:lvl9pPr>
          </a:lstStyle>
          <a:p>
            <a:endParaRPr lang="en-US"/>
          </a:p>
        </p:txBody>
      </p:sp>
      <p:sp>
        <p:nvSpPr>
          <p:cNvPr id="4" name="Text Placeholder 3"/>
          <p:cNvSpPr>
            <a:spLocks noGrp="1"/>
          </p:cNvSpPr>
          <p:nvPr>
            <p:ph type="body" sz="half" idx="2"/>
          </p:nvPr>
        </p:nvSpPr>
        <p:spPr>
          <a:xfrm>
            <a:off x="8244525" y="24331932"/>
            <a:ext cx="25237440" cy="3648708"/>
          </a:xfrm>
        </p:spPr>
        <p:txBody>
          <a:bodyPr/>
          <a:lstStyle>
            <a:lvl1pPr marL="0" indent="0">
              <a:buNone/>
              <a:defRPr sz="6500"/>
            </a:lvl1pPr>
            <a:lvl2pPr marL="2124494" indent="0">
              <a:buNone/>
              <a:defRPr sz="5600"/>
            </a:lvl2pPr>
            <a:lvl3pPr marL="4248989" indent="0">
              <a:buNone/>
              <a:defRPr sz="4700"/>
            </a:lvl3pPr>
            <a:lvl4pPr marL="6373483" indent="0">
              <a:buNone/>
              <a:defRPr sz="4200"/>
            </a:lvl4pPr>
            <a:lvl5pPr marL="8497977" indent="0">
              <a:buNone/>
              <a:defRPr sz="4200"/>
            </a:lvl5pPr>
            <a:lvl6pPr marL="10622472" indent="0">
              <a:buNone/>
              <a:defRPr sz="4200"/>
            </a:lvl6pPr>
            <a:lvl7pPr marL="12746967" indent="0">
              <a:buNone/>
              <a:defRPr sz="4200"/>
            </a:lvl7pPr>
            <a:lvl8pPr marL="14871461" indent="0">
              <a:buNone/>
              <a:defRPr sz="4200"/>
            </a:lvl8pPr>
            <a:lvl9pPr marL="16995955"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D114A-CA98-934C-9C2C-CCF23142B700}" type="datetimeFigureOut">
              <a:rPr lang="en-US" smtClean="0"/>
              <a:pPr/>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4819-C0DD-394B-AF21-514738963B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245025"/>
            <a:ext cx="37856160" cy="5181600"/>
          </a:xfrm>
          <a:prstGeom prst="rect">
            <a:avLst/>
          </a:prstGeom>
        </p:spPr>
        <p:txBody>
          <a:bodyPr vert="horz" lIns="424899" tIns="212450" rIns="424899" bIns="21245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7254243"/>
            <a:ext cx="37856160" cy="20517699"/>
          </a:xfrm>
          <a:prstGeom prst="rect">
            <a:avLst/>
          </a:prstGeom>
        </p:spPr>
        <p:txBody>
          <a:bodyPr vert="horz" lIns="424899" tIns="212450" rIns="424899" bIns="2124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28815455"/>
            <a:ext cx="9814560" cy="1655233"/>
          </a:xfrm>
          <a:prstGeom prst="rect">
            <a:avLst/>
          </a:prstGeom>
        </p:spPr>
        <p:txBody>
          <a:bodyPr vert="horz" lIns="424899" tIns="212450" rIns="424899" bIns="212450" rtlCol="0" anchor="ctr"/>
          <a:lstStyle>
            <a:lvl1pPr algn="l">
              <a:defRPr sz="5600">
                <a:solidFill>
                  <a:schemeClr val="tx1">
                    <a:tint val="75000"/>
                  </a:schemeClr>
                </a:solidFill>
              </a:defRPr>
            </a:lvl1pPr>
          </a:lstStyle>
          <a:p>
            <a:fld id="{E77D114A-CA98-934C-9C2C-CCF23142B700}" type="datetimeFigureOut">
              <a:rPr lang="en-US" smtClean="0"/>
              <a:pPr/>
              <a:t>5/7/14</a:t>
            </a:fld>
            <a:endParaRPr lang="en-US"/>
          </a:p>
        </p:txBody>
      </p:sp>
      <p:sp>
        <p:nvSpPr>
          <p:cNvPr id="5" name="Footer Placeholder 4"/>
          <p:cNvSpPr>
            <a:spLocks noGrp="1"/>
          </p:cNvSpPr>
          <p:nvPr>
            <p:ph type="ftr" sz="quarter" idx="3"/>
          </p:nvPr>
        </p:nvSpPr>
        <p:spPr>
          <a:xfrm>
            <a:off x="14371320" y="28815455"/>
            <a:ext cx="13319760" cy="1655233"/>
          </a:xfrm>
          <a:prstGeom prst="rect">
            <a:avLst/>
          </a:prstGeom>
        </p:spPr>
        <p:txBody>
          <a:bodyPr vert="horz" lIns="424899" tIns="212450" rIns="424899" bIns="212450"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144720" y="28815455"/>
            <a:ext cx="9814560" cy="1655233"/>
          </a:xfrm>
          <a:prstGeom prst="rect">
            <a:avLst/>
          </a:prstGeom>
        </p:spPr>
        <p:txBody>
          <a:bodyPr vert="horz" lIns="424899" tIns="212450" rIns="424899" bIns="212450" rtlCol="0" anchor="ctr"/>
          <a:lstStyle>
            <a:lvl1pPr algn="r">
              <a:defRPr sz="5600">
                <a:solidFill>
                  <a:schemeClr val="tx1">
                    <a:tint val="75000"/>
                  </a:schemeClr>
                </a:solidFill>
              </a:defRPr>
            </a:lvl1pPr>
          </a:lstStyle>
          <a:p>
            <a:fld id="{FDBC4819-C0DD-394B-AF21-514738963B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24494" rtl="0" eaLnBrk="1" latinLnBrk="0" hangingPunct="1">
        <a:spcBef>
          <a:spcPct val="0"/>
        </a:spcBef>
        <a:buNone/>
        <a:defRPr sz="20400" kern="1200">
          <a:solidFill>
            <a:schemeClr val="tx1"/>
          </a:solidFill>
          <a:latin typeface="+mj-lt"/>
          <a:ea typeface="+mj-ea"/>
          <a:cs typeface="+mj-cs"/>
        </a:defRPr>
      </a:lvl1pPr>
    </p:titleStyle>
    <p:bodyStyle>
      <a:lvl1pPr marL="1593371" indent="-1593371" algn="l" defTabSz="2124494" rtl="0" eaLnBrk="1" latinLnBrk="0" hangingPunct="1">
        <a:spcBef>
          <a:spcPct val="20000"/>
        </a:spcBef>
        <a:buFont typeface="Arial"/>
        <a:buChar char="•"/>
        <a:defRPr sz="14800" kern="1200">
          <a:solidFill>
            <a:schemeClr val="tx1"/>
          </a:solidFill>
          <a:latin typeface="+mn-lt"/>
          <a:ea typeface="+mn-ea"/>
          <a:cs typeface="+mn-cs"/>
        </a:defRPr>
      </a:lvl1pPr>
      <a:lvl2pPr marL="3452303" indent="-1327809" algn="l" defTabSz="2124494" rtl="0" eaLnBrk="1" latinLnBrk="0" hangingPunct="1">
        <a:spcBef>
          <a:spcPct val="20000"/>
        </a:spcBef>
        <a:buFont typeface="Arial"/>
        <a:buChar char="–"/>
        <a:defRPr sz="13000" kern="1200">
          <a:solidFill>
            <a:schemeClr val="tx1"/>
          </a:solidFill>
          <a:latin typeface="+mn-lt"/>
          <a:ea typeface="+mn-ea"/>
          <a:cs typeface="+mn-cs"/>
        </a:defRPr>
      </a:lvl2pPr>
      <a:lvl3pPr marL="5311236" indent="-1062247" algn="l" defTabSz="2124494" rtl="0" eaLnBrk="1" latinLnBrk="0" hangingPunct="1">
        <a:spcBef>
          <a:spcPct val="20000"/>
        </a:spcBef>
        <a:buFont typeface="Arial"/>
        <a:buChar char="•"/>
        <a:defRPr sz="11100" kern="1200">
          <a:solidFill>
            <a:schemeClr val="tx1"/>
          </a:solidFill>
          <a:latin typeface="+mn-lt"/>
          <a:ea typeface="+mn-ea"/>
          <a:cs typeface="+mn-cs"/>
        </a:defRPr>
      </a:lvl3pPr>
      <a:lvl4pPr marL="7435730" indent="-1062247" algn="l" defTabSz="2124494" rtl="0" eaLnBrk="1" latinLnBrk="0" hangingPunct="1">
        <a:spcBef>
          <a:spcPct val="20000"/>
        </a:spcBef>
        <a:buFont typeface="Arial"/>
        <a:buChar char="–"/>
        <a:defRPr sz="9300" kern="1200">
          <a:solidFill>
            <a:schemeClr val="tx1"/>
          </a:solidFill>
          <a:latin typeface="+mn-lt"/>
          <a:ea typeface="+mn-ea"/>
          <a:cs typeface="+mn-cs"/>
        </a:defRPr>
      </a:lvl4pPr>
      <a:lvl5pPr marL="9560225" indent="-1062247" algn="l" defTabSz="2124494" rtl="0" eaLnBrk="1" latinLnBrk="0" hangingPunct="1">
        <a:spcBef>
          <a:spcPct val="20000"/>
        </a:spcBef>
        <a:buFont typeface="Arial"/>
        <a:buChar char="»"/>
        <a:defRPr sz="9300" kern="1200">
          <a:solidFill>
            <a:schemeClr val="tx1"/>
          </a:solidFill>
          <a:latin typeface="+mn-lt"/>
          <a:ea typeface="+mn-ea"/>
          <a:cs typeface="+mn-cs"/>
        </a:defRPr>
      </a:lvl5pPr>
      <a:lvl6pPr marL="11684720" indent="-1062247" algn="l" defTabSz="2124494" rtl="0" eaLnBrk="1" latinLnBrk="0" hangingPunct="1">
        <a:spcBef>
          <a:spcPct val="20000"/>
        </a:spcBef>
        <a:buFont typeface="Arial"/>
        <a:buChar char="•"/>
        <a:defRPr sz="9300" kern="1200">
          <a:solidFill>
            <a:schemeClr val="tx1"/>
          </a:solidFill>
          <a:latin typeface="+mn-lt"/>
          <a:ea typeface="+mn-ea"/>
          <a:cs typeface="+mn-cs"/>
        </a:defRPr>
      </a:lvl6pPr>
      <a:lvl7pPr marL="13809214" indent="-1062247" algn="l" defTabSz="2124494" rtl="0" eaLnBrk="1" latinLnBrk="0" hangingPunct="1">
        <a:spcBef>
          <a:spcPct val="20000"/>
        </a:spcBef>
        <a:buFont typeface="Arial"/>
        <a:buChar char="•"/>
        <a:defRPr sz="9300" kern="1200">
          <a:solidFill>
            <a:schemeClr val="tx1"/>
          </a:solidFill>
          <a:latin typeface="+mn-lt"/>
          <a:ea typeface="+mn-ea"/>
          <a:cs typeface="+mn-cs"/>
        </a:defRPr>
      </a:lvl7pPr>
      <a:lvl8pPr marL="15933708" indent="-1062247" algn="l" defTabSz="2124494" rtl="0" eaLnBrk="1" latinLnBrk="0" hangingPunct="1">
        <a:spcBef>
          <a:spcPct val="20000"/>
        </a:spcBef>
        <a:buFont typeface="Arial"/>
        <a:buChar char="•"/>
        <a:defRPr sz="9300" kern="1200">
          <a:solidFill>
            <a:schemeClr val="tx1"/>
          </a:solidFill>
          <a:latin typeface="+mn-lt"/>
          <a:ea typeface="+mn-ea"/>
          <a:cs typeface="+mn-cs"/>
        </a:defRPr>
      </a:lvl8pPr>
      <a:lvl9pPr marL="18058203" indent="-1062247" algn="l" defTabSz="2124494" rtl="0" eaLnBrk="1" latinLnBrk="0" hangingPunct="1">
        <a:spcBef>
          <a:spcPct val="20000"/>
        </a:spcBef>
        <a:buFont typeface="Arial"/>
        <a:buChar char="•"/>
        <a:defRPr sz="9300" kern="1200">
          <a:solidFill>
            <a:schemeClr val="tx1"/>
          </a:solidFill>
          <a:latin typeface="+mn-lt"/>
          <a:ea typeface="+mn-ea"/>
          <a:cs typeface="+mn-cs"/>
        </a:defRPr>
      </a:lvl9pPr>
    </p:bodyStyle>
    <p:otherStyle>
      <a:defPPr>
        <a:defRPr lang="en-US"/>
      </a:defPPr>
      <a:lvl1pPr marL="0" algn="l" defTabSz="2124494" rtl="0" eaLnBrk="1" latinLnBrk="0" hangingPunct="1">
        <a:defRPr sz="8400" kern="1200">
          <a:solidFill>
            <a:schemeClr val="tx1"/>
          </a:solidFill>
          <a:latin typeface="+mn-lt"/>
          <a:ea typeface="+mn-ea"/>
          <a:cs typeface="+mn-cs"/>
        </a:defRPr>
      </a:lvl1pPr>
      <a:lvl2pPr marL="2124494" algn="l" defTabSz="2124494" rtl="0" eaLnBrk="1" latinLnBrk="0" hangingPunct="1">
        <a:defRPr sz="8400" kern="1200">
          <a:solidFill>
            <a:schemeClr val="tx1"/>
          </a:solidFill>
          <a:latin typeface="+mn-lt"/>
          <a:ea typeface="+mn-ea"/>
          <a:cs typeface="+mn-cs"/>
        </a:defRPr>
      </a:lvl2pPr>
      <a:lvl3pPr marL="4248989" algn="l" defTabSz="2124494" rtl="0" eaLnBrk="1" latinLnBrk="0" hangingPunct="1">
        <a:defRPr sz="8400" kern="1200">
          <a:solidFill>
            <a:schemeClr val="tx1"/>
          </a:solidFill>
          <a:latin typeface="+mn-lt"/>
          <a:ea typeface="+mn-ea"/>
          <a:cs typeface="+mn-cs"/>
        </a:defRPr>
      </a:lvl3pPr>
      <a:lvl4pPr marL="6373483" algn="l" defTabSz="2124494" rtl="0" eaLnBrk="1" latinLnBrk="0" hangingPunct="1">
        <a:defRPr sz="8400" kern="1200">
          <a:solidFill>
            <a:schemeClr val="tx1"/>
          </a:solidFill>
          <a:latin typeface="+mn-lt"/>
          <a:ea typeface="+mn-ea"/>
          <a:cs typeface="+mn-cs"/>
        </a:defRPr>
      </a:lvl4pPr>
      <a:lvl5pPr marL="8497977" algn="l" defTabSz="2124494" rtl="0" eaLnBrk="1" latinLnBrk="0" hangingPunct="1">
        <a:defRPr sz="8400" kern="1200">
          <a:solidFill>
            <a:schemeClr val="tx1"/>
          </a:solidFill>
          <a:latin typeface="+mn-lt"/>
          <a:ea typeface="+mn-ea"/>
          <a:cs typeface="+mn-cs"/>
        </a:defRPr>
      </a:lvl5pPr>
      <a:lvl6pPr marL="10622472" algn="l" defTabSz="2124494" rtl="0" eaLnBrk="1" latinLnBrk="0" hangingPunct="1">
        <a:defRPr sz="8400" kern="1200">
          <a:solidFill>
            <a:schemeClr val="tx1"/>
          </a:solidFill>
          <a:latin typeface="+mn-lt"/>
          <a:ea typeface="+mn-ea"/>
          <a:cs typeface="+mn-cs"/>
        </a:defRPr>
      </a:lvl6pPr>
      <a:lvl7pPr marL="12746967" algn="l" defTabSz="2124494" rtl="0" eaLnBrk="1" latinLnBrk="0" hangingPunct="1">
        <a:defRPr sz="8400" kern="1200">
          <a:solidFill>
            <a:schemeClr val="tx1"/>
          </a:solidFill>
          <a:latin typeface="+mn-lt"/>
          <a:ea typeface="+mn-ea"/>
          <a:cs typeface="+mn-cs"/>
        </a:defRPr>
      </a:lvl7pPr>
      <a:lvl8pPr marL="14871461" algn="l" defTabSz="2124494" rtl="0" eaLnBrk="1" latinLnBrk="0" hangingPunct="1">
        <a:defRPr sz="8400" kern="1200">
          <a:solidFill>
            <a:schemeClr val="tx1"/>
          </a:solidFill>
          <a:latin typeface="+mn-lt"/>
          <a:ea typeface="+mn-ea"/>
          <a:cs typeface="+mn-cs"/>
        </a:defRPr>
      </a:lvl8pPr>
      <a:lvl9pPr marL="16995955" algn="l" defTabSz="212449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jpg"/><Relationship Id="rId20" Type="http://schemas.openxmlformats.org/officeDocument/2006/relationships/image" Target="../media/image18.jpg"/><Relationship Id="rId21" Type="http://schemas.openxmlformats.org/officeDocument/2006/relationships/image" Target="../media/image19.jpg"/><Relationship Id="rId22" Type="http://schemas.openxmlformats.org/officeDocument/2006/relationships/image" Target="../media/image20.jpg"/><Relationship Id="rId23" Type="http://schemas.openxmlformats.org/officeDocument/2006/relationships/image" Target="../media/image21.png"/><Relationship Id="rId24" Type="http://schemas.openxmlformats.org/officeDocument/2006/relationships/image" Target="../media/image22.jpg"/><Relationship Id="rId25" Type="http://schemas.openxmlformats.org/officeDocument/2006/relationships/image" Target="../media/image23.jpg"/><Relationship Id="rId26" Type="http://schemas.openxmlformats.org/officeDocument/2006/relationships/image" Target="../media/image24.jpg"/><Relationship Id="rId27" Type="http://schemas.openxmlformats.org/officeDocument/2006/relationships/image" Target="../media/image25.jpeg"/><Relationship Id="rId28" Type="http://schemas.openxmlformats.org/officeDocument/2006/relationships/image" Target="../media/image26.jpeg"/><Relationship Id="rId29" Type="http://schemas.openxmlformats.org/officeDocument/2006/relationships/image" Target="../media/image27.jpeg"/><Relationship Id="rId10" Type="http://schemas.openxmlformats.org/officeDocument/2006/relationships/image" Target="../media/image8.jpg"/><Relationship Id="rId11" Type="http://schemas.openxmlformats.org/officeDocument/2006/relationships/image" Target="../media/image9.jpg"/><Relationship Id="rId12" Type="http://schemas.openxmlformats.org/officeDocument/2006/relationships/image" Target="../media/image10.jpg"/><Relationship Id="rId13" Type="http://schemas.openxmlformats.org/officeDocument/2006/relationships/image" Target="../media/image11.jpg"/><Relationship Id="rId14" Type="http://schemas.openxmlformats.org/officeDocument/2006/relationships/image" Target="../media/image12.png"/><Relationship Id="rId15" Type="http://schemas.openxmlformats.org/officeDocument/2006/relationships/image" Target="../media/image13.jpg"/><Relationship Id="rId16" Type="http://schemas.openxmlformats.org/officeDocument/2006/relationships/image" Target="../media/image14.jpg"/><Relationship Id="rId17" Type="http://schemas.openxmlformats.org/officeDocument/2006/relationships/image" Target="../media/image15.jpg"/><Relationship Id="rId18" Type="http://schemas.openxmlformats.org/officeDocument/2006/relationships/image" Target="../media/image16.jpg"/><Relationship Id="rId19"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descr="Quikscat_WRF_AMS_2007-02-21-08.png"/>
          <p:cNvPicPr>
            <a:picLocks noChangeAspect="1"/>
          </p:cNvPicPr>
          <p:nvPr/>
        </p:nvPicPr>
        <p:blipFill>
          <a:blip r:embed="rId3"/>
          <a:srcRect l="14635" r="14450" b="95708"/>
          <a:stretch>
            <a:fillRect/>
          </a:stretch>
        </p:blipFill>
        <p:spPr>
          <a:xfrm>
            <a:off x="14218500" y="6917688"/>
            <a:ext cx="6863969" cy="333682"/>
          </a:xfrm>
          <a:prstGeom prst="rect">
            <a:avLst/>
          </a:prstGeom>
          <a:ln w="25400">
            <a:noFill/>
          </a:ln>
        </p:spPr>
      </p:pic>
      <p:sp>
        <p:nvSpPr>
          <p:cNvPr id="22" name="Rectangle 21"/>
          <p:cNvSpPr/>
          <p:nvPr/>
        </p:nvSpPr>
        <p:spPr>
          <a:xfrm>
            <a:off x="16083032" y="5261142"/>
            <a:ext cx="7945392" cy="523220"/>
          </a:xfrm>
          <a:prstGeom prst="rect">
            <a:avLst/>
          </a:prstGeom>
        </p:spPr>
        <p:txBody>
          <a:bodyPr wrap="square">
            <a:spAutoFit/>
          </a:bodyPr>
          <a:lstStyle/>
          <a:p>
            <a:r>
              <a:rPr lang="en-US" sz="2800" i="1" dirty="0">
                <a:cs typeface="Calibri"/>
              </a:rPr>
              <a:t>Coupled versus uncoupled radiation and microphysics</a:t>
            </a:r>
            <a:endParaRPr lang="en-US" sz="2800" dirty="0">
              <a:cs typeface="Calibri"/>
            </a:endParaRPr>
          </a:p>
        </p:txBody>
      </p:sp>
      <p:sp>
        <p:nvSpPr>
          <p:cNvPr id="295" name="Rectangle 294"/>
          <p:cNvSpPr/>
          <p:nvPr/>
        </p:nvSpPr>
        <p:spPr>
          <a:xfrm>
            <a:off x="31376898" y="5261142"/>
            <a:ext cx="5275330" cy="523220"/>
          </a:xfrm>
          <a:prstGeom prst="rect">
            <a:avLst/>
          </a:prstGeom>
        </p:spPr>
        <p:txBody>
          <a:bodyPr wrap="square">
            <a:spAutoFit/>
          </a:bodyPr>
          <a:lstStyle/>
          <a:p>
            <a:r>
              <a:rPr lang="en-US" sz="2800" i="1" dirty="0">
                <a:cs typeface="Calibri"/>
              </a:rPr>
              <a:t>Microphysics droplet concentration</a:t>
            </a:r>
            <a:endParaRPr lang="en-US" sz="2800" dirty="0">
              <a:cs typeface="Calibri"/>
            </a:endParaRPr>
          </a:p>
        </p:txBody>
      </p:sp>
      <p:grpSp>
        <p:nvGrpSpPr>
          <p:cNvPr id="11" name="Group 10"/>
          <p:cNvGrpSpPr/>
          <p:nvPr/>
        </p:nvGrpSpPr>
        <p:grpSpPr>
          <a:xfrm>
            <a:off x="379480" y="203200"/>
            <a:ext cx="41321551" cy="30743637"/>
            <a:chOff x="379480" y="203200"/>
            <a:chExt cx="41321551" cy="30743637"/>
          </a:xfrm>
        </p:grpSpPr>
        <p:sp>
          <p:nvSpPr>
            <p:cNvPr id="255" name="Text Box 50"/>
            <p:cNvSpPr txBox="1">
              <a:spLocks noChangeArrowheads="1"/>
            </p:cNvSpPr>
            <p:nvPr/>
          </p:nvSpPr>
          <p:spPr bwMode="auto">
            <a:xfrm>
              <a:off x="26373002" y="22148801"/>
              <a:ext cx="15328027" cy="8213259"/>
            </a:xfrm>
            <a:prstGeom prst="rect">
              <a:avLst/>
            </a:prstGeom>
            <a:solidFill>
              <a:srgbClr val="FFFFFF"/>
            </a:solidFill>
            <a:ln w="63500" cap="flat" cmpd="sng" algn="ctr">
              <a:solidFill>
                <a:srgbClr val="000000"/>
              </a:solidFill>
              <a:prstDash val="solid"/>
              <a:miter lim="800000"/>
              <a:headEnd type="none" w="med" len="med"/>
              <a:tailEnd type="none" w="med" len="med"/>
            </a:ln>
            <a:effectLst/>
          </p:spPr>
          <p:txBody>
            <a:bodyPr>
              <a:prstTxWarp prst="textNoShape">
                <a:avLst/>
              </a:prstTxWarp>
            </a:bodyPr>
            <a:lstStyle/>
            <a:p>
              <a:pPr algn="ctr"/>
              <a:r>
                <a:rPr lang="en-US" sz="3500" b="1" dirty="0" smtClean="0">
                  <a:latin typeface="Calibri"/>
                  <a:cs typeface="Calibri"/>
                </a:rPr>
                <a:t>5. Conclusions</a:t>
              </a:r>
            </a:p>
            <a:p>
              <a:pPr lvl="0" algn="just"/>
              <a:r>
                <a:rPr lang="en-US" sz="3200" dirty="0"/>
                <a:t>The sea ice state simulated in RASM is sensitive to the details of the WRF radiation and microphysics treatment, with coupling between the radiation and microphysics parameterization resulting in improved sea ice simulation (Figure 4).</a:t>
              </a:r>
            </a:p>
            <a:p>
              <a:pPr algn="just"/>
              <a:r>
                <a:rPr lang="en-US" sz="3200" dirty="0"/>
                <a:t> </a:t>
              </a:r>
            </a:p>
            <a:p>
              <a:pPr lvl="0" algn="just"/>
              <a:r>
                <a:rPr lang="en-US" sz="3200" dirty="0"/>
                <a:t>Early versions of RASM identified a feedback between land and atmosphere processes related to surface stability and turbulent fluxes that resulted in unrealistic decoupling of the atmosphere and the surface (Figure 8). This highlights the need for care when coupling model components that had previously only been used in a stand-alone mode.</a:t>
              </a:r>
            </a:p>
            <a:p>
              <a:pPr algn="just"/>
              <a:r>
                <a:rPr lang="en-US" sz="3200" dirty="0"/>
                <a:t> </a:t>
              </a:r>
            </a:p>
            <a:p>
              <a:pPr lvl="0" algn="just"/>
              <a:r>
                <a:rPr lang="en-US" sz="3200" dirty="0"/>
                <a:t>Realistic representation of the surface (land, sea ice, and ocean) state is critical for accurate atmospheric simulation. Realistic time evolving sea ice thickness in RASM results in significant improvements in near surface winter temperatures over the Arctic Ocean in RASM compared to stand-alone WRF (Figure 9). Cold biases over land areas in summer in stand-alone WRF (Figure 10) drive significant pressure and circulation biases not evident in the fully coupled RASM (Figure 11)</a:t>
              </a:r>
              <a:r>
                <a:rPr lang="en-US" sz="3200" dirty="0" smtClean="0"/>
                <a:t>.</a:t>
              </a:r>
              <a:endParaRPr lang="en-US" sz="3200" dirty="0"/>
            </a:p>
          </p:txBody>
        </p:sp>
        <p:sp>
          <p:nvSpPr>
            <p:cNvPr id="259" name="Rectangle 72"/>
            <p:cNvSpPr>
              <a:spLocks noChangeArrowheads="1"/>
            </p:cNvSpPr>
            <p:nvPr/>
          </p:nvSpPr>
          <p:spPr bwMode="auto">
            <a:xfrm>
              <a:off x="379481" y="30362061"/>
              <a:ext cx="41321549" cy="584776"/>
            </a:xfrm>
            <a:prstGeom prst="rect">
              <a:avLst/>
            </a:prstGeom>
            <a:solidFill>
              <a:schemeClr val="bg1"/>
            </a:solidFill>
            <a:ln w="3175" cmpd="sng">
              <a:noFill/>
              <a:miter lim="800000"/>
              <a:headEnd/>
              <a:tailEnd/>
            </a:ln>
            <a:effectLst/>
          </p:spPr>
          <p:txBody>
            <a:bodyPr wrap="square">
              <a:prstTxWarp prst="textNoShape">
                <a:avLst/>
              </a:prstTxWarp>
              <a:spAutoFit/>
            </a:bodyPr>
            <a:lstStyle/>
            <a:p>
              <a:pPr algn="ctr"/>
              <a:r>
                <a:rPr lang="en-US" sz="3200" b="1" dirty="0" smtClean="0">
                  <a:latin typeface="Calibri"/>
                  <a:cs typeface="Calibri"/>
                </a:rPr>
                <a:t>Acknowledgements: </a:t>
              </a:r>
              <a:r>
                <a:rPr lang="en-US" sz="3200" dirty="0" smtClean="0">
                  <a:latin typeface="Calibri"/>
                  <a:cs typeface="Calibri"/>
                </a:rPr>
                <a:t>This </a:t>
              </a:r>
              <a:r>
                <a:rPr lang="en-US" sz="3200" dirty="0">
                  <a:latin typeface="Calibri"/>
                  <a:cs typeface="Calibri"/>
                </a:rPr>
                <a:t>research was funded by the U.S. Department of Energy </a:t>
              </a:r>
              <a:r>
                <a:rPr lang="en-US" sz="3200" dirty="0" err="1">
                  <a:latin typeface="Calibri"/>
                  <a:cs typeface="Calibri"/>
                </a:rPr>
                <a:t>EaSM</a:t>
              </a:r>
              <a:r>
                <a:rPr lang="en-US" sz="3200" dirty="0">
                  <a:latin typeface="Calibri"/>
                  <a:cs typeface="Calibri"/>
                </a:rPr>
                <a:t> program. Computing resources were provided via a Challenge Grant from the U.S. Department of Defense High Performance Computing Modernization Program.</a:t>
              </a:r>
            </a:p>
          </p:txBody>
        </p:sp>
        <p:grpSp>
          <p:nvGrpSpPr>
            <p:cNvPr id="15" name="Group 14"/>
            <p:cNvGrpSpPr/>
            <p:nvPr/>
          </p:nvGrpSpPr>
          <p:grpSpPr>
            <a:xfrm>
              <a:off x="379481" y="203200"/>
              <a:ext cx="41321549" cy="4401205"/>
              <a:chOff x="379481" y="203200"/>
              <a:chExt cx="41321549" cy="4401205"/>
            </a:xfrm>
          </p:grpSpPr>
          <p:sp>
            <p:nvSpPr>
              <p:cNvPr id="10" name="Rectangle 72"/>
              <p:cNvSpPr>
                <a:spLocks noChangeArrowheads="1"/>
              </p:cNvSpPr>
              <p:nvPr/>
            </p:nvSpPr>
            <p:spPr bwMode="auto">
              <a:xfrm>
                <a:off x="379481" y="203200"/>
                <a:ext cx="41321549" cy="4401205"/>
              </a:xfrm>
              <a:prstGeom prst="rect">
                <a:avLst/>
              </a:prstGeom>
              <a:solidFill>
                <a:schemeClr val="bg1"/>
              </a:solidFill>
              <a:ln w="101600">
                <a:noFill/>
                <a:miter lim="800000"/>
                <a:headEnd/>
                <a:tailEnd/>
              </a:ln>
              <a:effectLst/>
            </p:spPr>
            <p:txBody>
              <a:bodyPr wrap="square">
                <a:prstTxWarp prst="textNoShape">
                  <a:avLst/>
                </a:prstTxWarp>
                <a:spAutoFit/>
              </a:bodyPr>
              <a:lstStyle/>
              <a:p>
                <a:r>
                  <a:rPr lang="en-US" sz="6600" b="1" dirty="0"/>
                  <a:t>Simulation of Arctic climate with the Regional Arctic System Model (RASM): Sensitivity to atmospheric processes</a:t>
                </a:r>
                <a:endParaRPr lang="en-US" sz="6600" dirty="0"/>
              </a:p>
              <a:p>
                <a:r>
                  <a:rPr lang="en-US" sz="5000" dirty="0"/>
                  <a:t>John Cassano</a:t>
                </a:r>
                <a:r>
                  <a:rPr lang="en-US" sz="5000" baseline="30000" dirty="0"/>
                  <a:t>1</a:t>
                </a:r>
                <a:r>
                  <a:rPr lang="en-US" sz="5000" dirty="0"/>
                  <a:t>, Alice DuVivier</a:t>
                </a:r>
                <a:r>
                  <a:rPr lang="en-US" sz="5000" baseline="30000" dirty="0"/>
                  <a:t>1</a:t>
                </a:r>
                <a:r>
                  <a:rPr lang="en-US" sz="5000" dirty="0"/>
                  <a:t>, Mimi Hughes</a:t>
                </a:r>
                <a:r>
                  <a:rPr lang="en-US" sz="5000" baseline="30000" dirty="0"/>
                  <a:t>1</a:t>
                </a:r>
                <a:r>
                  <a:rPr lang="en-US" sz="5000" dirty="0"/>
                  <a:t>, Andrew Roberts</a:t>
                </a:r>
                <a:r>
                  <a:rPr lang="en-US" sz="5000" baseline="30000" dirty="0"/>
                  <a:t>2</a:t>
                </a:r>
                <a:r>
                  <a:rPr lang="en-US" sz="5000" dirty="0"/>
                  <a:t>, Michael Brunke</a:t>
                </a:r>
                <a:r>
                  <a:rPr lang="en-US" sz="5000" baseline="30000" dirty="0"/>
                  <a:t>3</a:t>
                </a:r>
                <a:r>
                  <a:rPr lang="en-US" sz="5000" dirty="0"/>
                  <a:t>, Anthony Craig</a:t>
                </a:r>
                <a:r>
                  <a:rPr lang="en-US" sz="5000" baseline="30000" dirty="0"/>
                  <a:t>4</a:t>
                </a:r>
                <a:r>
                  <a:rPr lang="en-US" sz="5000" dirty="0"/>
                  <a:t>, Brandon Fisel</a:t>
                </a:r>
                <a:r>
                  <a:rPr lang="en-US" sz="5000" baseline="30000" dirty="0"/>
                  <a:t>5</a:t>
                </a:r>
                <a:r>
                  <a:rPr lang="en-US" sz="5000" dirty="0"/>
                  <a:t>, William Gutowski</a:t>
                </a:r>
                <a:r>
                  <a:rPr lang="en-US" sz="5000" baseline="30000" dirty="0"/>
                  <a:t>5</a:t>
                </a:r>
                <a:r>
                  <a:rPr lang="en-US" sz="5000" dirty="0"/>
                  <a:t>, </a:t>
                </a:r>
                <a:r>
                  <a:rPr lang="en-US" sz="5000" dirty="0" err="1"/>
                  <a:t>Wieslaw</a:t>
                </a:r>
                <a:r>
                  <a:rPr lang="en-US" sz="5000" dirty="0"/>
                  <a:t> Maslowski</a:t>
                </a:r>
                <a:r>
                  <a:rPr lang="en-US" sz="5000" baseline="30000" dirty="0"/>
                  <a:t>2</a:t>
                </a:r>
                <a:r>
                  <a:rPr lang="en-US" sz="5000" dirty="0"/>
                  <a:t>, </a:t>
                </a:r>
                <a:r>
                  <a:rPr lang="en-US" sz="5000" dirty="0" smtClean="0"/>
                  <a:t> Bart </a:t>
                </a:r>
                <a:r>
                  <a:rPr lang="en-US" sz="5000" dirty="0"/>
                  <a:t>Nijssen</a:t>
                </a:r>
                <a:r>
                  <a:rPr lang="en-US" sz="5000" baseline="30000" dirty="0"/>
                  <a:t>6</a:t>
                </a:r>
                <a:r>
                  <a:rPr lang="en-US" sz="5000" dirty="0"/>
                  <a:t>, Robert Osinski</a:t>
                </a:r>
                <a:r>
                  <a:rPr lang="en-US" sz="5000" baseline="30000" dirty="0"/>
                  <a:t>7</a:t>
                </a:r>
                <a:r>
                  <a:rPr lang="en-US" sz="5000" dirty="0"/>
                  <a:t>, </a:t>
                </a:r>
                <a:r>
                  <a:rPr lang="en-US" sz="5000" dirty="0" err="1"/>
                  <a:t>Xubin</a:t>
                </a:r>
                <a:r>
                  <a:rPr lang="en-US" sz="5000" dirty="0"/>
                  <a:t> </a:t>
                </a:r>
                <a:r>
                  <a:rPr lang="en-US" sz="5000" dirty="0" smtClean="0"/>
                  <a:t>Zeng</a:t>
                </a:r>
                <a:r>
                  <a:rPr lang="en-US" sz="5000" baseline="30000" dirty="0" smtClean="0"/>
                  <a:t>3					          </a:t>
                </a:r>
                <a:r>
                  <a:rPr lang="en-US" sz="5000" i="1" dirty="0" smtClean="0"/>
                  <a:t>Corresponding </a:t>
                </a:r>
                <a:r>
                  <a:rPr lang="en-US" sz="5000" i="1" dirty="0"/>
                  <a:t>author: John J. Cassano, </a:t>
                </a:r>
                <a:r>
                  <a:rPr lang="en-US" sz="5000" i="1" dirty="0" err="1"/>
                  <a:t>john.cassano@colorado.edu</a:t>
                </a:r>
                <a:endParaRPr lang="en-US" sz="5000" i="1" dirty="0"/>
              </a:p>
              <a:p>
                <a:r>
                  <a:rPr lang="en-US" sz="3800" baseline="30000" dirty="0"/>
                  <a:t>1 </a:t>
                </a:r>
                <a:r>
                  <a:rPr lang="en-US" sz="3800" dirty="0"/>
                  <a:t>Cooperative Institute for Research in Environmental Sciences and Department of Atmospheric and Oceanic Sciences, University of Colorado, Boulder, </a:t>
                </a:r>
                <a:r>
                  <a:rPr lang="en-US" sz="3800" dirty="0" smtClean="0"/>
                  <a:t>CO	</a:t>
                </a:r>
              </a:p>
              <a:p>
                <a:r>
                  <a:rPr lang="en-US" sz="3800" baseline="30000" dirty="0" smtClean="0"/>
                  <a:t>2</a:t>
                </a:r>
                <a:r>
                  <a:rPr lang="en-US" sz="3800" dirty="0" smtClean="0"/>
                  <a:t> </a:t>
                </a:r>
                <a:r>
                  <a:rPr lang="en-US" sz="3800" dirty="0"/>
                  <a:t>Naval Postgraduate School, Monterey, </a:t>
                </a:r>
                <a:r>
                  <a:rPr lang="en-US" sz="3800" dirty="0" smtClean="0"/>
                  <a:t>CA     </a:t>
                </a:r>
                <a:r>
                  <a:rPr lang="en-US" sz="3800" baseline="30000" dirty="0" smtClean="0"/>
                  <a:t>3</a:t>
                </a:r>
                <a:r>
                  <a:rPr lang="en-US" sz="3800" dirty="0" smtClean="0"/>
                  <a:t>University </a:t>
                </a:r>
                <a:r>
                  <a:rPr lang="en-US" sz="3800" dirty="0"/>
                  <a:t>of Arizona, Tucson, </a:t>
                </a:r>
                <a:r>
                  <a:rPr lang="en-US" sz="3800" dirty="0" smtClean="0"/>
                  <a:t>AZ     </a:t>
                </a:r>
                <a:r>
                  <a:rPr lang="en-US" sz="3800" baseline="30000" dirty="0" smtClean="0"/>
                  <a:t>4</a:t>
                </a:r>
                <a:r>
                  <a:rPr lang="en-US" sz="3800" dirty="0" smtClean="0"/>
                  <a:t> </a:t>
                </a:r>
                <a:r>
                  <a:rPr lang="en-US" sz="3800" dirty="0"/>
                  <a:t>National Center for Atmospheric Research, Boulder, </a:t>
                </a:r>
                <a:r>
                  <a:rPr lang="en-US" sz="3800" dirty="0" smtClean="0"/>
                  <a:t>CO</a:t>
                </a:r>
              </a:p>
              <a:p>
                <a:r>
                  <a:rPr lang="en-US" sz="3800" baseline="30000" dirty="0" smtClean="0"/>
                  <a:t>5</a:t>
                </a:r>
                <a:r>
                  <a:rPr lang="en-US" sz="3800" dirty="0" smtClean="0"/>
                  <a:t> Iowa </a:t>
                </a:r>
                <a:r>
                  <a:rPr lang="en-US" sz="3800" dirty="0"/>
                  <a:t>State University, Ames, </a:t>
                </a:r>
                <a:r>
                  <a:rPr lang="en-US" sz="3800" dirty="0" smtClean="0"/>
                  <a:t>IA     </a:t>
                </a:r>
                <a:r>
                  <a:rPr lang="en-US" sz="3800" baseline="30000" dirty="0" smtClean="0"/>
                  <a:t>6</a:t>
                </a:r>
                <a:r>
                  <a:rPr lang="en-US" sz="3800" dirty="0" smtClean="0"/>
                  <a:t> </a:t>
                </a:r>
                <a:r>
                  <a:rPr lang="en-US" sz="3800" dirty="0"/>
                  <a:t>University of Washington, Seattle, </a:t>
                </a:r>
                <a:r>
                  <a:rPr lang="en-US" sz="3800" dirty="0" smtClean="0"/>
                  <a:t>W     </a:t>
                </a:r>
                <a:r>
                  <a:rPr lang="en-US" sz="3800" baseline="30000" dirty="0" smtClean="0"/>
                  <a:t>7</a:t>
                </a:r>
                <a:r>
                  <a:rPr lang="en-US" sz="3800" dirty="0" smtClean="0"/>
                  <a:t> </a:t>
                </a:r>
                <a:r>
                  <a:rPr lang="en-US" sz="3800" dirty="0"/>
                  <a:t>Institute of Oceanology, </a:t>
                </a:r>
                <a:r>
                  <a:rPr lang="en-US" sz="3800" dirty="0" err="1"/>
                  <a:t>Sopot</a:t>
                </a:r>
                <a:r>
                  <a:rPr lang="en-US" sz="3800" dirty="0"/>
                  <a:t>, </a:t>
                </a:r>
                <a:r>
                  <a:rPr lang="en-US" sz="3800" dirty="0" smtClean="0"/>
                  <a:t>Poland</a:t>
                </a:r>
                <a:endParaRPr lang="en-US" sz="3800" dirty="0"/>
              </a:p>
            </p:txBody>
          </p:sp>
          <p:pic>
            <p:nvPicPr>
              <p:cNvPr id="12" name="Picture 11" descr="logo_ato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2312" y="2884400"/>
                <a:ext cx="1671381" cy="1676990"/>
              </a:xfrm>
              <a:prstGeom prst="rect">
                <a:avLst/>
              </a:prstGeom>
            </p:spPr>
          </p:pic>
          <p:pic>
            <p:nvPicPr>
              <p:cNvPr id="13" name="Picture 12" descr="logo_ci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33040" y="2884400"/>
                <a:ext cx="3290760" cy="1672803"/>
              </a:xfrm>
              <a:prstGeom prst="rect">
                <a:avLst/>
              </a:prstGeom>
            </p:spPr>
          </p:pic>
          <p:pic>
            <p:nvPicPr>
              <p:cNvPr id="14" name="Picture 13" descr="logo_ras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07030" y="2839033"/>
                <a:ext cx="1711175" cy="1718170"/>
              </a:xfrm>
              <a:prstGeom prst="rect">
                <a:avLst/>
              </a:prstGeom>
            </p:spPr>
          </p:pic>
        </p:grpSp>
        <p:grpSp>
          <p:nvGrpSpPr>
            <p:cNvPr id="84" name="Group 83"/>
            <p:cNvGrpSpPr/>
            <p:nvPr/>
          </p:nvGrpSpPr>
          <p:grpSpPr>
            <a:xfrm>
              <a:off x="379481" y="4658636"/>
              <a:ext cx="12658858" cy="8230427"/>
              <a:chOff x="379481" y="5081986"/>
              <a:chExt cx="12658858" cy="8230427"/>
            </a:xfrm>
          </p:grpSpPr>
          <p:sp>
            <p:nvSpPr>
              <p:cNvPr id="260" name="Text Box 50"/>
              <p:cNvSpPr txBox="1">
                <a:spLocks noChangeArrowheads="1"/>
              </p:cNvSpPr>
              <p:nvPr/>
            </p:nvSpPr>
            <p:spPr bwMode="auto">
              <a:xfrm>
                <a:off x="379481" y="5081986"/>
                <a:ext cx="12658858" cy="8230427"/>
              </a:xfrm>
              <a:prstGeom prst="rect">
                <a:avLst/>
              </a:prstGeom>
              <a:noFill/>
              <a:ln w="63500" cap="flat" cmpd="sng" algn="ctr">
                <a:solidFill>
                  <a:schemeClr val="tx1"/>
                </a:solidFill>
                <a:prstDash val="solid"/>
                <a:miter lim="800000"/>
                <a:headEnd type="none" w="med" len="med"/>
                <a:tailEnd type="none" w="med" len="med"/>
              </a:ln>
              <a:effectLst/>
            </p:spPr>
            <p:txBody>
              <a:bodyPr>
                <a:prstTxWarp prst="textNoShape">
                  <a:avLst/>
                </a:prstTxWarp>
              </a:bodyPr>
              <a:lstStyle/>
              <a:p>
                <a:pPr algn="ctr"/>
                <a:r>
                  <a:rPr lang="en-US" sz="3500" b="1" dirty="0" smtClean="0">
                    <a:latin typeface="Calibri"/>
                    <a:cs typeface="Calibri"/>
                  </a:rPr>
                  <a:t>1. Regional Arctic System Model (RASM)</a:t>
                </a:r>
                <a:endParaRPr lang="en-US" sz="3500" b="1" dirty="0">
                  <a:latin typeface="Calibri"/>
                  <a:cs typeface="Calibri"/>
                </a:endParaRPr>
              </a:p>
              <a:p>
                <a:endParaRPr lang="en-US" sz="2200" dirty="0" smtClean="0">
                  <a:latin typeface="Calibri"/>
                  <a:cs typeface="Calibri"/>
                </a:endParaRPr>
              </a:p>
              <a:p>
                <a:pPr algn="just"/>
                <a:r>
                  <a:rPr lang="en-US" sz="2800" dirty="0" smtClean="0">
                    <a:latin typeface="Calibri"/>
                    <a:cs typeface="Calibri"/>
                  </a:rPr>
                  <a:t>The </a:t>
                </a:r>
                <a:r>
                  <a:rPr lang="en-US" sz="2800" dirty="0">
                    <a:latin typeface="Calibri"/>
                    <a:cs typeface="Calibri"/>
                  </a:rPr>
                  <a:t>Regional Arctic System Model (RASM</a:t>
                </a:r>
                <a:r>
                  <a:rPr lang="en-US" sz="2800" dirty="0" smtClean="0">
                    <a:latin typeface="Calibri"/>
                    <a:cs typeface="Calibri"/>
                  </a:rPr>
                  <a:t>) </a:t>
                </a:r>
              </a:p>
              <a:p>
                <a:pPr algn="just"/>
                <a:r>
                  <a:rPr lang="en-US" sz="2800" dirty="0" smtClean="0">
                    <a:latin typeface="Calibri"/>
                    <a:cs typeface="Calibri"/>
                  </a:rPr>
                  <a:t>Is a fully coupled </a:t>
                </a:r>
                <a:r>
                  <a:rPr lang="en-US" sz="2800" dirty="0">
                    <a:latin typeface="Calibri"/>
                    <a:cs typeface="Calibri"/>
                  </a:rPr>
                  <a:t>regional climate system </a:t>
                </a:r>
                <a:endParaRPr lang="en-US" sz="2800" dirty="0" smtClean="0">
                  <a:latin typeface="Calibri"/>
                  <a:cs typeface="Calibri"/>
                </a:endParaRPr>
              </a:p>
              <a:p>
                <a:pPr algn="just"/>
                <a:r>
                  <a:rPr lang="en-US" sz="2800" dirty="0">
                    <a:latin typeface="Calibri"/>
                    <a:cs typeface="Calibri"/>
                  </a:rPr>
                  <a:t>m</a:t>
                </a:r>
                <a:r>
                  <a:rPr lang="en-US" sz="2800" dirty="0" smtClean="0">
                    <a:latin typeface="Calibri"/>
                    <a:cs typeface="Calibri"/>
                  </a:rPr>
                  <a:t>odel that includes atmosphere </a:t>
                </a:r>
                <a:r>
                  <a:rPr lang="en-US" sz="2800" dirty="0">
                    <a:latin typeface="Calibri"/>
                    <a:cs typeface="Calibri"/>
                  </a:rPr>
                  <a:t>(WRF), </a:t>
                </a:r>
                <a:endParaRPr lang="en-US" sz="2800" dirty="0" smtClean="0">
                  <a:latin typeface="Calibri"/>
                  <a:cs typeface="Calibri"/>
                </a:endParaRPr>
              </a:p>
              <a:p>
                <a:pPr algn="just"/>
                <a:r>
                  <a:rPr lang="en-US" sz="2800" dirty="0" smtClean="0">
                    <a:latin typeface="Calibri"/>
                    <a:cs typeface="Calibri"/>
                  </a:rPr>
                  <a:t>ocean </a:t>
                </a:r>
                <a:r>
                  <a:rPr lang="en-US" sz="2800" dirty="0">
                    <a:latin typeface="Calibri"/>
                    <a:cs typeface="Calibri"/>
                  </a:rPr>
                  <a:t>(POP), sea ice (CICE), </a:t>
                </a:r>
                <a:r>
                  <a:rPr lang="en-US" sz="2800" dirty="0" smtClean="0">
                    <a:latin typeface="Calibri"/>
                    <a:cs typeface="Calibri"/>
                  </a:rPr>
                  <a:t>and </a:t>
                </a:r>
                <a:r>
                  <a:rPr lang="en-US" sz="2800" dirty="0">
                    <a:latin typeface="Calibri"/>
                    <a:cs typeface="Calibri"/>
                  </a:rPr>
                  <a:t>land (VIC</a:t>
                </a:r>
                <a:r>
                  <a:rPr lang="en-US" sz="2800" dirty="0" smtClean="0">
                    <a:latin typeface="Calibri"/>
                    <a:cs typeface="Calibri"/>
                  </a:rPr>
                  <a:t>) </a:t>
                </a:r>
              </a:p>
              <a:p>
                <a:pPr algn="just"/>
                <a:r>
                  <a:rPr lang="en-US" sz="2800" dirty="0" smtClean="0">
                    <a:latin typeface="Calibri"/>
                    <a:cs typeface="Calibri"/>
                  </a:rPr>
                  <a:t>component </a:t>
                </a:r>
                <a:r>
                  <a:rPr lang="en-US" sz="2800" dirty="0">
                    <a:latin typeface="Calibri"/>
                    <a:cs typeface="Calibri"/>
                  </a:rPr>
                  <a:t>models. These </a:t>
                </a:r>
                <a:r>
                  <a:rPr lang="en-US" sz="2800" dirty="0" smtClean="0">
                    <a:latin typeface="Calibri"/>
                    <a:cs typeface="Calibri"/>
                  </a:rPr>
                  <a:t>component </a:t>
                </a:r>
              </a:p>
              <a:p>
                <a:pPr algn="just"/>
                <a:r>
                  <a:rPr lang="en-US" sz="2800" dirty="0" smtClean="0">
                    <a:latin typeface="Calibri"/>
                    <a:cs typeface="Calibri"/>
                  </a:rPr>
                  <a:t>models </a:t>
                </a:r>
                <a:r>
                  <a:rPr lang="en-US" sz="2800" dirty="0">
                    <a:latin typeface="Calibri"/>
                    <a:cs typeface="Calibri"/>
                  </a:rPr>
                  <a:t>are coupled using the NCAR </a:t>
                </a:r>
                <a:r>
                  <a:rPr lang="en-US" sz="2800" dirty="0" smtClean="0">
                    <a:latin typeface="Calibri"/>
                    <a:cs typeface="Calibri"/>
                  </a:rPr>
                  <a:t>CESM </a:t>
                </a:r>
              </a:p>
              <a:p>
                <a:pPr algn="just"/>
                <a:r>
                  <a:rPr lang="en-US" sz="2800" dirty="0" smtClean="0">
                    <a:latin typeface="Calibri"/>
                    <a:cs typeface="Calibri"/>
                  </a:rPr>
                  <a:t>CPL7</a:t>
                </a:r>
                <a:r>
                  <a:rPr lang="en-US" sz="2800" dirty="0">
                    <a:latin typeface="Calibri"/>
                    <a:cs typeface="Calibri"/>
                  </a:rPr>
                  <a:t> </a:t>
                </a:r>
                <a:r>
                  <a:rPr lang="en-US" sz="2800" dirty="0" smtClean="0">
                    <a:latin typeface="Calibri"/>
                    <a:cs typeface="Calibri"/>
                  </a:rPr>
                  <a:t>coupler</a:t>
                </a:r>
                <a:r>
                  <a:rPr lang="en-US" sz="2800" dirty="0">
                    <a:latin typeface="Calibri"/>
                    <a:cs typeface="Calibri"/>
                  </a:rPr>
                  <a:t>.</a:t>
                </a:r>
              </a:p>
              <a:p>
                <a:pPr algn="just"/>
                <a:r>
                  <a:rPr lang="en-US" sz="2800" dirty="0">
                    <a:latin typeface="Calibri"/>
                    <a:cs typeface="Calibri"/>
                  </a:rPr>
                  <a:t> </a:t>
                </a:r>
              </a:p>
              <a:p>
                <a:pPr algn="just"/>
                <a:r>
                  <a:rPr lang="en-US" sz="2800" dirty="0">
                    <a:latin typeface="Calibri"/>
                    <a:cs typeface="Calibri"/>
                  </a:rPr>
                  <a:t>RASM is configured to run on a large </a:t>
                </a:r>
                <a:endParaRPr lang="en-US" sz="2800" dirty="0" smtClean="0">
                  <a:latin typeface="Calibri"/>
                  <a:cs typeface="Calibri"/>
                </a:endParaRPr>
              </a:p>
              <a:p>
                <a:pPr algn="just"/>
                <a:r>
                  <a:rPr lang="en-US" sz="2800" dirty="0" smtClean="0">
                    <a:latin typeface="Calibri"/>
                    <a:cs typeface="Calibri"/>
                  </a:rPr>
                  <a:t>pan</a:t>
                </a:r>
                <a:r>
                  <a:rPr lang="en-US" sz="2800" dirty="0">
                    <a:latin typeface="Calibri"/>
                    <a:cs typeface="Calibri"/>
                  </a:rPr>
                  <a:t>-Arctic </a:t>
                </a:r>
                <a:r>
                  <a:rPr lang="en-US" sz="2800" dirty="0" smtClean="0">
                    <a:latin typeface="Calibri"/>
                    <a:cs typeface="Calibri"/>
                  </a:rPr>
                  <a:t>domain </a:t>
                </a:r>
                <a:r>
                  <a:rPr lang="en-US" sz="2800" dirty="0">
                    <a:latin typeface="Calibri"/>
                    <a:cs typeface="Calibri"/>
                  </a:rPr>
                  <a:t>that covers all sea </a:t>
                </a:r>
                <a:r>
                  <a:rPr lang="en-US" sz="2800" dirty="0" smtClean="0">
                    <a:latin typeface="Calibri"/>
                    <a:cs typeface="Calibri"/>
                  </a:rPr>
                  <a:t>ice </a:t>
                </a:r>
              </a:p>
              <a:p>
                <a:pPr algn="just"/>
                <a:r>
                  <a:rPr lang="en-US" sz="2800" dirty="0" smtClean="0">
                    <a:latin typeface="Calibri"/>
                    <a:cs typeface="Calibri"/>
                  </a:rPr>
                  <a:t>covered </a:t>
                </a:r>
                <a:r>
                  <a:rPr lang="en-US" sz="2800" dirty="0">
                    <a:latin typeface="Calibri"/>
                    <a:cs typeface="Calibri"/>
                  </a:rPr>
                  <a:t>ocean areas </a:t>
                </a:r>
                <a:r>
                  <a:rPr lang="en-US" sz="2800" dirty="0" smtClean="0">
                    <a:latin typeface="Calibri"/>
                    <a:cs typeface="Calibri"/>
                  </a:rPr>
                  <a:t>in the Northern </a:t>
                </a:r>
              </a:p>
              <a:p>
                <a:pPr algn="just"/>
                <a:r>
                  <a:rPr lang="en-US" sz="2800" dirty="0" smtClean="0">
                    <a:latin typeface="Calibri"/>
                    <a:cs typeface="Calibri"/>
                  </a:rPr>
                  <a:t>Hemisphere </a:t>
                </a:r>
                <a:r>
                  <a:rPr lang="en-US" sz="2800" dirty="0">
                    <a:latin typeface="Calibri"/>
                    <a:cs typeface="Calibri"/>
                  </a:rPr>
                  <a:t>and all Arctic Ocean </a:t>
                </a:r>
                <a:r>
                  <a:rPr lang="en-US" sz="2800" dirty="0" smtClean="0">
                    <a:latin typeface="Calibri"/>
                    <a:cs typeface="Calibri"/>
                  </a:rPr>
                  <a:t>draining </a:t>
                </a:r>
              </a:p>
              <a:p>
                <a:pPr algn="just"/>
                <a:r>
                  <a:rPr lang="en-US" sz="2800" dirty="0" smtClean="0">
                    <a:latin typeface="Calibri"/>
                    <a:cs typeface="Calibri"/>
                  </a:rPr>
                  <a:t>watersheds </a:t>
                </a:r>
                <a:r>
                  <a:rPr lang="en-US" sz="2800" dirty="0">
                    <a:latin typeface="Calibri"/>
                    <a:cs typeface="Calibri"/>
                  </a:rPr>
                  <a:t>(Figure 1).</a:t>
                </a:r>
              </a:p>
              <a:p>
                <a:pPr algn="just"/>
                <a:r>
                  <a:rPr lang="en-US" sz="2800" dirty="0">
                    <a:latin typeface="Calibri"/>
                    <a:cs typeface="Calibri"/>
                  </a:rPr>
                  <a:t>  </a:t>
                </a:r>
              </a:p>
              <a:p>
                <a:pPr algn="just"/>
                <a:r>
                  <a:rPr lang="en-US" sz="2800" dirty="0">
                    <a:latin typeface="Calibri"/>
                    <a:cs typeface="Calibri"/>
                  </a:rPr>
                  <a:t>During the development of RASM several issues related to atmosphere – surface coupling were identified as critical for realistic simulation of Arctic climate. Some of these issues will be highlighted on this poster</a:t>
                </a:r>
                <a:r>
                  <a:rPr lang="en-US" sz="2800" dirty="0" smtClean="0">
                    <a:latin typeface="Calibri"/>
                    <a:cs typeface="Calibri"/>
                  </a:rPr>
                  <a:t>.</a:t>
                </a:r>
                <a:endParaRPr lang="en-US" sz="2800" dirty="0">
                  <a:latin typeface="Calibri"/>
                  <a:cs typeface="Calibri"/>
                </a:endParaRPr>
              </a:p>
            </p:txBody>
          </p:sp>
          <p:grpSp>
            <p:nvGrpSpPr>
              <p:cNvPr id="261" name="Group 260"/>
              <p:cNvGrpSpPr>
                <a:grpSpLocks noChangeAspect="1"/>
              </p:cNvGrpSpPr>
              <p:nvPr/>
            </p:nvGrpSpPr>
            <p:grpSpPr>
              <a:xfrm>
                <a:off x="6519171" y="5877014"/>
                <a:ext cx="6483714" cy="6009612"/>
                <a:chOff x="1340562" y="11982118"/>
                <a:chExt cx="4429776" cy="4105865"/>
              </a:xfrm>
            </p:grpSpPr>
            <p:pic>
              <p:nvPicPr>
                <p:cNvPr id="262" name="Picture 261" descr="fig_01.png"/>
                <p:cNvPicPr>
                  <a:picLocks noChangeAspect="1"/>
                </p:cNvPicPr>
                <p:nvPr/>
              </p:nvPicPr>
              <p:blipFill rotWithShape="1">
                <a:blip r:embed="rId7">
                  <a:extLst>
                    <a:ext uri="{28A0092B-C50C-407E-A947-70E740481C1C}">
                      <a14:useLocalDpi xmlns:a14="http://schemas.microsoft.com/office/drawing/2010/main" val="0"/>
                    </a:ext>
                  </a:extLst>
                </a:blip>
                <a:srcRect l="11839" r="4727" b="5119"/>
                <a:stretch/>
              </p:blipFill>
              <p:spPr>
                <a:xfrm>
                  <a:off x="1340562" y="11982118"/>
                  <a:ext cx="4429776" cy="3777072"/>
                </a:xfrm>
                <a:prstGeom prst="rect">
                  <a:avLst/>
                </a:prstGeom>
              </p:spPr>
            </p:pic>
            <p:sp>
              <p:nvSpPr>
                <p:cNvPr id="263" name="Text Box 70"/>
                <p:cNvSpPr txBox="1">
                  <a:spLocks noChangeArrowheads="1"/>
                </p:cNvSpPr>
                <p:nvPr/>
              </p:nvSpPr>
              <p:spPr bwMode="auto">
                <a:xfrm>
                  <a:off x="1588202" y="15484707"/>
                  <a:ext cx="4182134" cy="603276"/>
                </a:xfrm>
                <a:prstGeom prst="rect">
                  <a:avLst/>
                </a:prstGeom>
                <a:noFill/>
                <a:ln w="9525">
                  <a:noFill/>
                  <a:miter lim="800000"/>
                  <a:headEnd/>
                  <a:tailEnd/>
                </a:ln>
                <a:effectLst/>
              </p:spPr>
              <p:txBody>
                <a:bodyPr>
                  <a:prstTxWarp prst="textNoShape">
                    <a:avLst/>
                  </a:prstTxWarp>
                </a:bodyPr>
                <a:lstStyle/>
                <a:p>
                  <a:pPr>
                    <a:spcAft>
                      <a:spcPts val="1061"/>
                    </a:spcAft>
                  </a:pPr>
                  <a:r>
                    <a:rPr lang="en-US" sz="2500" b="1" dirty="0">
                      <a:latin typeface="Calibri"/>
                      <a:cs typeface="Calibri"/>
                    </a:rPr>
                    <a:t>Figure 1</a:t>
                  </a:r>
                  <a:r>
                    <a:rPr lang="en-US" sz="2500" b="1" dirty="0" smtClean="0">
                      <a:latin typeface="Calibri"/>
                      <a:cs typeface="Calibri"/>
                    </a:rPr>
                    <a:t>. </a:t>
                  </a:r>
                  <a:r>
                    <a:rPr lang="en-US" sz="2500" dirty="0" smtClean="0">
                      <a:latin typeface="Calibri"/>
                      <a:cs typeface="Calibri"/>
                    </a:rPr>
                    <a:t> RASM domain</a:t>
                  </a:r>
                  <a:endParaRPr lang="en-US" sz="2500" dirty="0">
                    <a:latin typeface="Calibri"/>
                    <a:cs typeface="Calibri"/>
                  </a:endParaRPr>
                </a:p>
              </p:txBody>
            </p:sp>
          </p:grpSp>
        </p:grpSp>
        <p:grpSp>
          <p:nvGrpSpPr>
            <p:cNvPr id="97" name="Group 96"/>
            <p:cNvGrpSpPr/>
            <p:nvPr/>
          </p:nvGrpSpPr>
          <p:grpSpPr>
            <a:xfrm>
              <a:off x="379480" y="22148799"/>
              <a:ext cx="25490880" cy="8213261"/>
              <a:chOff x="379480" y="22148799"/>
              <a:chExt cx="25490880" cy="8213261"/>
            </a:xfrm>
          </p:grpSpPr>
          <p:sp>
            <p:nvSpPr>
              <p:cNvPr id="269" name="Text Box 50"/>
              <p:cNvSpPr txBox="1">
                <a:spLocks noChangeArrowheads="1"/>
              </p:cNvSpPr>
              <p:nvPr/>
            </p:nvSpPr>
            <p:spPr bwMode="auto">
              <a:xfrm>
                <a:off x="379481" y="22148799"/>
                <a:ext cx="25490879" cy="8213261"/>
              </a:xfrm>
              <a:prstGeom prst="rect">
                <a:avLst/>
              </a:prstGeom>
              <a:solidFill>
                <a:srgbClr val="FFFFFF"/>
              </a:solidFill>
              <a:ln w="63500" cap="flat" cmpd="sng" algn="ctr">
                <a:solidFill>
                  <a:srgbClr val="0000FF"/>
                </a:solidFill>
                <a:prstDash val="solid"/>
                <a:miter lim="800000"/>
                <a:headEnd type="none" w="med" len="med"/>
                <a:tailEnd type="none" w="med" len="med"/>
              </a:ln>
              <a:effectLst/>
            </p:spPr>
            <p:txBody>
              <a:bodyPr>
                <a:prstTxWarp prst="textNoShape">
                  <a:avLst/>
                </a:prstTxWarp>
              </a:bodyPr>
              <a:lstStyle/>
              <a:p>
                <a:pPr algn="ctr"/>
                <a:r>
                  <a:rPr lang="en-US" sz="3500" b="1" dirty="0" smtClean="0"/>
                  <a:t>4. Comparison </a:t>
                </a:r>
                <a:r>
                  <a:rPr lang="en-US" sz="3500" b="1" dirty="0"/>
                  <a:t>of Coupled vs. Uncoupled Atmosphere </a:t>
                </a:r>
                <a:r>
                  <a:rPr lang="en-US" sz="3500" b="1" dirty="0" smtClean="0"/>
                  <a:t>Simulations</a:t>
                </a:r>
                <a:endParaRPr lang="en-US" sz="3500" b="1" dirty="0"/>
              </a:p>
              <a:p>
                <a:r>
                  <a:rPr lang="en-US" sz="2800" dirty="0"/>
                  <a:t> </a:t>
                </a:r>
              </a:p>
            </p:txBody>
          </p:sp>
          <p:grpSp>
            <p:nvGrpSpPr>
              <p:cNvPr id="353" name="Group 352"/>
              <p:cNvGrpSpPr/>
              <p:nvPr/>
            </p:nvGrpSpPr>
            <p:grpSpPr>
              <a:xfrm>
                <a:off x="429506" y="27593221"/>
                <a:ext cx="8375606" cy="2684565"/>
                <a:chOff x="11478229" y="16987966"/>
                <a:chExt cx="8375606" cy="2684565"/>
              </a:xfrm>
            </p:grpSpPr>
            <p:grpSp>
              <p:nvGrpSpPr>
                <p:cNvPr id="354" name="Group 353"/>
                <p:cNvGrpSpPr>
                  <a:grpSpLocks noChangeAspect="1"/>
                </p:cNvGrpSpPr>
                <p:nvPr/>
              </p:nvGrpSpPr>
              <p:grpSpPr>
                <a:xfrm>
                  <a:off x="11478229" y="16987966"/>
                  <a:ext cx="5943600" cy="2684565"/>
                  <a:chOff x="1636451" y="14585843"/>
                  <a:chExt cx="7058660" cy="3188208"/>
                </a:xfrm>
              </p:grpSpPr>
              <p:pic>
                <p:nvPicPr>
                  <p:cNvPr id="356" name="Picture 355" descr="fig_09_lef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6451" y="14613275"/>
                    <a:ext cx="3493008" cy="3133344"/>
                  </a:xfrm>
                  <a:prstGeom prst="rect">
                    <a:avLst/>
                  </a:prstGeom>
                </p:spPr>
              </p:pic>
              <p:pic>
                <p:nvPicPr>
                  <p:cNvPr id="357" name="Picture 356" descr="fig_09_right.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9911" y="14585843"/>
                    <a:ext cx="3505200" cy="3188208"/>
                  </a:xfrm>
                  <a:prstGeom prst="rect">
                    <a:avLst/>
                  </a:prstGeom>
                </p:spPr>
              </p:pic>
            </p:grpSp>
            <p:sp>
              <p:nvSpPr>
                <p:cNvPr id="355" name="Text Box 70"/>
                <p:cNvSpPr txBox="1">
                  <a:spLocks noChangeArrowheads="1"/>
                </p:cNvSpPr>
                <p:nvPr/>
              </p:nvSpPr>
              <p:spPr bwMode="auto">
                <a:xfrm>
                  <a:off x="17436675" y="17029639"/>
                  <a:ext cx="2417160" cy="2642892"/>
                </a:xfrm>
                <a:prstGeom prst="rect">
                  <a:avLst/>
                </a:prstGeom>
                <a:noFill/>
                <a:ln w="9525">
                  <a:noFill/>
                  <a:miter lim="800000"/>
                  <a:headEnd/>
                  <a:tailEnd/>
                </a:ln>
                <a:effectLst/>
              </p:spPr>
              <p:txBody>
                <a:bodyPr>
                  <a:prstTxWarp prst="textNoShape">
                    <a:avLst/>
                  </a:prstTxWarp>
                </a:bodyPr>
                <a:lstStyle/>
                <a:p>
                  <a:pPr>
                    <a:spcAft>
                      <a:spcPts val="1061"/>
                    </a:spcAft>
                  </a:pPr>
                  <a:r>
                    <a:rPr lang="en-US" sz="2000" b="1" dirty="0">
                      <a:latin typeface="Calibri"/>
                      <a:cs typeface="Calibri"/>
                    </a:rPr>
                    <a:t>Figure </a:t>
                  </a:r>
                  <a:r>
                    <a:rPr lang="en-US" sz="2000" b="1" dirty="0" smtClean="0">
                      <a:latin typeface="Calibri"/>
                      <a:cs typeface="Calibri"/>
                    </a:rPr>
                    <a:t>9. </a:t>
                  </a:r>
                  <a:r>
                    <a:rPr lang="en-US" sz="2000" dirty="0">
                      <a:latin typeface="Calibri"/>
                      <a:cs typeface="Calibri"/>
                    </a:rPr>
                    <a:t>Winter (DJF) mean differences between RASM and ERA-Interim (left) and stand-alone WRF and ERA-Interim (right) </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2 </a:t>
                  </a:r>
                  <a:r>
                    <a:rPr lang="en-US" sz="2000" dirty="0">
                      <a:latin typeface="Calibri"/>
                      <a:cs typeface="Calibri"/>
                    </a:rPr>
                    <a:t>m air temperature. </a:t>
                  </a:r>
                  <a:r>
                    <a:rPr lang="en-US" sz="2000" b="1" dirty="0" smtClean="0">
                      <a:latin typeface="Calibri"/>
                      <a:cs typeface="Calibri"/>
                    </a:rPr>
                    <a:t> </a:t>
                  </a:r>
                  <a:endParaRPr lang="en-US" sz="2000" dirty="0">
                    <a:latin typeface="Calibri"/>
                    <a:cs typeface="Calibri"/>
                  </a:endParaRPr>
                </a:p>
              </p:txBody>
            </p:sp>
          </p:grpSp>
          <p:grpSp>
            <p:nvGrpSpPr>
              <p:cNvPr id="358" name="Group 357"/>
              <p:cNvGrpSpPr/>
              <p:nvPr/>
            </p:nvGrpSpPr>
            <p:grpSpPr>
              <a:xfrm>
                <a:off x="8864092" y="27586923"/>
                <a:ext cx="8399867" cy="2697161"/>
                <a:chOff x="21018693" y="16655929"/>
                <a:chExt cx="8399867" cy="2697161"/>
              </a:xfrm>
            </p:grpSpPr>
            <p:sp>
              <p:nvSpPr>
                <p:cNvPr id="359" name="Text Box 70"/>
                <p:cNvSpPr txBox="1">
                  <a:spLocks noChangeArrowheads="1"/>
                </p:cNvSpPr>
                <p:nvPr/>
              </p:nvSpPr>
              <p:spPr bwMode="auto">
                <a:xfrm>
                  <a:off x="27014300" y="16811773"/>
                  <a:ext cx="2404260" cy="2533611"/>
                </a:xfrm>
                <a:prstGeom prst="rect">
                  <a:avLst/>
                </a:prstGeom>
                <a:noFill/>
                <a:ln w="9525">
                  <a:noFill/>
                  <a:miter lim="800000"/>
                  <a:headEnd/>
                  <a:tailEnd/>
                </a:ln>
                <a:effectLst/>
              </p:spPr>
              <p:txBody>
                <a:bodyPr>
                  <a:prstTxWarp prst="textNoShape">
                    <a:avLst/>
                  </a:prstTxWarp>
                </a:bodyPr>
                <a:lstStyle/>
                <a:p>
                  <a:pPr>
                    <a:spcAft>
                      <a:spcPts val="1061"/>
                    </a:spcAft>
                  </a:pPr>
                  <a:r>
                    <a:rPr lang="en-US" sz="2000" b="1" dirty="0">
                      <a:latin typeface="Calibri"/>
                      <a:cs typeface="Calibri"/>
                    </a:rPr>
                    <a:t>Figure </a:t>
                  </a:r>
                  <a:r>
                    <a:rPr lang="en-US" sz="2000" b="1" dirty="0" smtClean="0">
                      <a:latin typeface="Calibri"/>
                      <a:cs typeface="Calibri"/>
                    </a:rPr>
                    <a:t>10. </a:t>
                  </a:r>
                  <a:r>
                    <a:rPr lang="en-US" sz="2000" dirty="0">
                      <a:latin typeface="Calibri"/>
                      <a:cs typeface="Calibri"/>
                    </a:rPr>
                    <a:t>Summer (JJA) mean differences between RASM and ERA-Interim (left) and stand-alone WRF and ERA-Interim (right</a:t>
                  </a:r>
                  <a:r>
                    <a:rPr lang="en-US" sz="2000" dirty="0" smtClean="0">
                      <a:latin typeface="Calibri"/>
                      <a:cs typeface="Calibri"/>
                    </a:rPr>
                    <a:t>)</a:t>
                  </a:r>
                  <a:br>
                    <a:rPr lang="en-US" sz="2000" dirty="0" smtClean="0">
                      <a:latin typeface="Calibri"/>
                      <a:cs typeface="Calibri"/>
                    </a:rPr>
                  </a:br>
                  <a:r>
                    <a:rPr lang="en-US" sz="2000" dirty="0" smtClean="0">
                      <a:latin typeface="Calibri"/>
                      <a:cs typeface="Calibri"/>
                    </a:rPr>
                    <a:t>2 </a:t>
                  </a:r>
                  <a:r>
                    <a:rPr lang="en-US" sz="2000" dirty="0">
                      <a:latin typeface="Calibri"/>
                      <a:cs typeface="Calibri"/>
                    </a:rPr>
                    <a:t>m air temperature</a:t>
                  </a:r>
                  <a:r>
                    <a:rPr lang="en-US" sz="2000" dirty="0" smtClean="0">
                      <a:latin typeface="Calibri"/>
                      <a:cs typeface="Calibri"/>
                    </a:rPr>
                    <a:t>.</a:t>
                  </a:r>
                  <a:endParaRPr lang="en-US" sz="2000" dirty="0">
                    <a:latin typeface="Calibri"/>
                    <a:cs typeface="Calibri"/>
                  </a:endParaRPr>
                </a:p>
              </p:txBody>
            </p:sp>
            <p:grpSp>
              <p:nvGrpSpPr>
                <p:cNvPr id="360" name="Group 359"/>
                <p:cNvGrpSpPr>
                  <a:grpSpLocks noChangeAspect="1"/>
                </p:cNvGrpSpPr>
                <p:nvPr/>
              </p:nvGrpSpPr>
              <p:grpSpPr>
                <a:xfrm>
                  <a:off x="21018693" y="16655929"/>
                  <a:ext cx="5943600" cy="2697161"/>
                  <a:chOff x="1642547" y="19414744"/>
                  <a:chExt cx="7052564" cy="3200400"/>
                </a:xfrm>
              </p:grpSpPr>
              <p:pic>
                <p:nvPicPr>
                  <p:cNvPr id="361" name="Picture 360" descr="fig_10_lef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2547" y="19423888"/>
                    <a:ext cx="3480816" cy="3182112"/>
                  </a:xfrm>
                  <a:prstGeom prst="rect">
                    <a:avLst/>
                  </a:prstGeom>
                </p:spPr>
              </p:pic>
              <p:pic>
                <p:nvPicPr>
                  <p:cNvPr id="362" name="Picture 361" descr="fig_10_right.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9911" y="19414744"/>
                    <a:ext cx="3505200" cy="3200400"/>
                  </a:xfrm>
                  <a:prstGeom prst="rect">
                    <a:avLst/>
                  </a:prstGeom>
                </p:spPr>
              </p:pic>
            </p:grpSp>
          </p:grpSp>
          <p:grpSp>
            <p:nvGrpSpPr>
              <p:cNvPr id="363" name="Group 362"/>
              <p:cNvGrpSpPr/>
              <p:nvPr/>
            </p:nvGrpSpPr>
            <p:grpSpPr>
              <a:xfrm>
                <a:off x="17322940" y="27583185"/>
                <a:ext cx="8547420" cy="2704636"/>
                <a:chOff x="29932612" y="16625077"/>
                <a:chExt cx="8547420" cy="2704636"/>
              </a:xfrm>
            </p:grpSpPr>
            <p:sp>
              <p:nvSpPr>
                <p:cNvPr id="364" name="Text Box 70"/>
                <p:cNvSpPr txBox="1">
                  <a:spLocks noChangeArrowheads="1"/>
                </p:cNvSpPr>
                <p:nvPr/>
              </p:nvSpPr>
              <p:spPr bwMode="auto">
                <a:xfrm>
                  <a:off x="35913467" y="16811773"/>
                  <a:ext cx="2566565" cy="2487088"/>
                </a:xfrm>
                <a:prstGeom prst="rect">
                  <a:avLst/>
                </a:prstGeom>
                <a:noFill/>
                <a:ln w="9525">
                  <a:noFill/>
                  <a:miter lim="800000"/>
                  <a:headEnd/>
                  <a:tailEnd/>
                </a:ln>
                <a:effectLst/>
              </p:spPr>
              <p:txBody>
                <a:bodyPr>
                  <a:prstTxWarp prst="textNoShape">
                    <a:avLst/>
                  </a:prstTxWarp>
                </a:bodyPr>
                <a:lstStyle/>
                <a:p>
                  <a:pPr>
                    <a:spcAft>
                      <a:spcPts val="1061"/>
                    </a:spcAft>
                  </a:pPr>
                  <a:r>
                    <a:rPr lang="en-US" sz="2000" b="1" dirty="0">
                      <a:latin typeface="Calibri"/>
                      <a:cs typeface="Calibri"/>
                    </a:rPr>
                    <a:t>Figure </a:t>
                  </a:r>
                  <a:r>
                    <a:rPr lang="en-US" sz="2000" b="1" dirty="0" smtClean="0">
                      <a:latin typeface="Calibri"/>
                      <a:cs typeface="Calibri"/>
                    </a:rPr>
                    <a:t>11. </a:t>
                  </a:r>
                  <a:r>
                    <a:rPr lang="en-US" sz="2000" dirty="0">
                      <a:latin typeface="Calibri"/>
                      <a:cs typeface="Calibri"/>
                    </a:rPr>
                    <a:t>Summer (JJA) mean differences between RASM and ERA-Interim (left) and stand-alone WRF and ERA-Interim (right) sea level pressure</a:t>
                  </a:r>
                  <a:r>
                    <a:rPr lang="en-US" sz="2000" dirty="0" smtClean="0">
                      <a:latin typeface="Calibri"/>
                      <a:cs typeface="Calibri"/>
                    </a:rPr>
                    <a:t>.</a:t>
                  </a:r>
                  <a:endParaRPr lang="en-US" sz="2000" dirty="0">
                    <a:latin typeface="Calibri"/>
                    <a:cs typeface="Calibri"/>
                  </a:endParaRPr>
                </a:p>
              </p:txBody>
            </p:sp>
            <p:grpSp>
              <p:nvGrpSpPr>
                <p:cNvPr id="365" name="Group 364"/>
                <p:cNvGrpSpPr>
                  <a:grpSpLocks noChangeAspect="1"/>
                </p:cNvGrpSpPr>
                <p:nvPr/>
              </p:nvGrpSpPr>
              <p:grpSpPr>
                <a:xfrm>
                  <a:off x="29932612" y="16625077"/>
                  <a:ext cx="5943600" cy="2704636"/>
                  <a:chOff x="1651691" y="24106768"/>
                  <a:chExt cx="7046468" cy="3206496"/>
                </a:xfrm>
              </p:grpSpPr>
              <p:pic>
                <p:nvPicPr>
                  <p:cNvPr id="366" name="Picture 365" descr="fig_11_left.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1691" y="24143344"/>
                    <a:ext cx="3462528" cy="3133344"/>
                  </a:xfrm>
                  <a:prstGeom prst="rect">
                    <a:avLst/>
                  </a:prstGeom>
                </p:spPr>
              </p:pic>
              <p:pic>
                <p:nvPicPr>
                  <p:cNvPr id="367" name="Picture 366" descr="fig_11_righ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86863" y="24106768"/>
                    <a:ext cx="3511296" cy="3206496"/>
                  </a:xfrm>
                  <a:prstGeom prst="rect">
                    <a:avLst/>
                  </a:prstGeom>
                </p:spPr>
              </p:pic>
            </p:grpSp>
          </p:grpSp>
          <p:sp>
            <p:nvSpPr>
              <p:cNvPr id="93" name="Rectangle 92"/>
              <p:cNvSpPr/>
              <p:nvPr/>
            </p:nvSpPr>
            <p:spPr>
              <a:xfrm>
                <a:off x="379480" y="23890121"/>
                <a:ext cx="9612551" cy="3539431"/>
              </a:xfrm>
              <a:prstGeom prst="rect">
                <a:avLst/>
              </a:prstGeom>
            </p:spPr>
            <p:txBody>
              <a:bodyPr wrap="square">
                <a:spAutoFit/>
              </a:bodyPr>
              <a:lstStyle/>
              <a:p>
                <a:pPr algn="just"/>
                <a:r>
                  <a:rPr lang="en-US" sz="2800" dirty="0"/>
                  <a:t>In RASM sea ice evolves in a realistic manner with multiple ice thickness categories present in each grid cell. In stand-alone WRF sea ice has a specified fixed thickness. Changes in sea ice thickness are critical in winter since thick sea ice acts to insulate the atmosphere from the warmer ocean. RASM simulations show more realistic surface air temperatures in winter compared to stand-alone WRF due to the more realistic coupling between ocean, ice, and atmosphere processes in RASM (Figure 9).</a:t>
                </a:r>
              </a:p>
            </p:txBody>
          </p:sp>
          <p:sp>
            <p:nvSpPr>
              <p:cNvPr id="94" name="Rectangle 93"/>
              <p:cNvSpPr/>
              <p:nvPr/>
            </p:nvSpPr>
            <p:spPr>
              <a:xfrm>
                <a:off x="10299015" y="23890121"/>
                <a:ext cx="7023925" cy="3108544"/>
              </a:xfrm>
              <a:prstGeom prst="rect">
                <a:avLst/>
              </a:prstGeom>
            </p:spPr>
            <p:txBody>
              <a:bodyPr wrap="square">
                <a:spAutoFit/>
              </a:bodyPr>
              <a:lstStyle/>
              <a:p>
                <a:pPr algn="just"/>
                <a:r>
                  <a:rPr lang="en-US" sz="2800" dirty="0"/>
                  <a:t>Surface air temperature over land in summer is much warmer in RASM than in stand-alone WRF (Figure 10). These differences are likely due to coupled versus uncoupled processes as well as to the use of different land models (RASM uses VIC and stand-alone WRF uses Noah).</a:t>
                </a:r>
              </a:p>
            </p:txBody>
          </p:sp>
          <p:sp>
            <p:nvSpPr>
              <p:cNvPr id="95" name="Rectangle 94"/>
              <p:cNvSpPr/>
              <p:nvPr/>
            </p:nvSpPr>
            <p:spPr>
              <a:xfrm>
                <a:off x="17821884" y="23890121"/>
                <a:ext cx="7746805" cy="3539431"/>
              </a:xfrm>
              <a:prstGeom prst="rect">
                <a:avLst/>
              </a:prstGeom>
            </p:spPr>
            <p:txBody>
              <a:bodyPr wrap="square">
                <a:spAutoFit/>
              </a:bodyPr>
              <a:lstStyle/>
              <a:p>
                <a:pPr algn="just"/>
                <a:r>
                  <a:rPr lang="en-US" sz="2800" dirty="0"/>
                  <a:t>The </a:t>
                </a:r>
                <a:r>
                  <a:rPr lang="en-US" sz="2800" dirty="0" smtClean="0"/>
                  <a:t>land cold </a:t>
                </a:r>
                <a:r>
                  <a:rPr lang="en-US" sz="2800" dirty="0"/>
                  <a:t>bias present in stand-alone WRF results in a significant bias in sea level pressure and near surface circulation that is not evident in the coupled RASM simulation (Figure 11). This behavior of biases in one aspect of the model simulation impacting other aspects of the model climate </a:t>
                </a:r>
                <a:r>
                  <a:rPr lang="en-US" sz="2800" dirty="0" smtClean="0"/>
                  <a:t>highlights </a:t>
                </a:r>
                <a:r>
                  <a:rPr lang="en-US" sz="2800" dirty="0"/>
                  <a:t>the need for accurate simulation across all components of the coupled climate system.</a:t>
                </a:r>
              </a:p>
            </p:txBody>
          </p:sp>
          <p:sp>
            <p:nvSpPr>
              <p:cNvPr id="96" name="Rectangle 95"/>
              <p:cNvSpPr/>
              <p:nvPr/>
            </p:nvSpPr>
            <p:spPr>
              <a:xfrm>
                <a:off x="4191000" y="22818801"/>
                <a:ext cx="17983200" cy="954107"/>
              </a:xfrm>
              <a:prstGeom prst="rect">
                <a:avLst/>
              </a:prstGeom>
            </p:spPr>
            <p:txBody>
              <a:bodyPr wrap="square">
                <a:spAutoFit/>
              </a:bodyPr>
              <a:lstStyle/>
              <a:p>
                <a:pPr algn="ctr"/>
                <a:r>
                  <a:rPr lang="en-US" sz="2800" dirty="0"/>
                  <a:t>Feedbacks between the atmosphere and surface are critical in the climate system. Part of the motivation for developing RASM was to more accurately capture these feedbacks in a high resolution regional model of the Arctic climate system.</a:t>
                </a:r>
              </a:p>
            </p:txBody>
          </p:sp>
        </p:grpSp>
        <p:grpSp>
          <p:nvGrpSpPr>
            <p:cNvPr id="3" name="Group 2"/>
            <p:cNvGrpSpPr/>
            <p:nvPr/>
          </p:nvGrpSpPr>
          <p:grpSpPr>
            <a:xfrm>
              <a:off x="379481" y="13087696"/>
              <a:ext cx="12658858" cy="8934104"/>
              <a:chOff x="379481" y="13511046"/>
              <a:chExt cx="12658858" cy="8934104"/>
            </a:xfrm>
          </p:grpSpPr>
          <p:sp>
            <p:nvSpPr>
              <p:cNvPr id="264" name="Text Box 50"/>
              <p:cNvSpPr txBox="1">
                <a:spLocks noChangeArrowheads="1"/>
              </p:cNvSpPr>
              <p:nvPr/>
            </p:nvSpPr>
            <p:spPr bwMode="auto">
              <a:xfrm>
                <a:off x="379481" y="13511046"/>
                <a:ext cx="12658858" cy="8934104"/>
              </a:xfrm>
              <a:prstGeom prst="rect">
                <a:avLst/>
              </a:prstGeom>
              <a:noFill/>
              <a:ln w="63500" cap="flat" cmpd="sng" algn="ctr">
                <a:solidFill>
                  <a:srgbClr val="008000"/>
                </a:solidFill>
                <a:prstDash val="solid"/>
                <a:miter lim="800000"/>
                <a:headEnd type="none" w="med" len="med"/>
                <a:tailEnd type="none" w="med" len="med"/>
              </a:ln>
              <a:effectLst/>
            </p:spPr>
            <p:txBody>
              <a:bodyPr>
                <a:prstTxWarp prst="textNoShape">
                  <a:avLst/>
                </a:prstTxWarp>
              </a:bodyPr>
              <a:lstStyle/>
              <a:p>
                <a:pPr algn="ctr"/>
                <a:r>
                  <a:rPr lang="en-US" sz="3500" b="1" dirty="0" smtClean="0"/>
                  <a:t>3. Atmosphere </a:t>
                </a:r>
                <a:r>
                  <a:rPr lang="en-US" sz="3500" b="1" dirty="0"/>
                  <a:t>– Surface </a:t>
                </a:r>
                <a:r>
                  <a:rPr lang="en-US" sz="3500" b="1" dirty="0" smtClean="0"/>
                  <a:t>Coupling</a:t>
                </a:r>
              </a:p>
              <a:p>
                <a:endParaRPr lang="en-US" sz="2800" dirty="0" smtClean="0"/>
              </a:p>
              <a:p>
                <a:pPr algn="just"/>
                <a:r>
                  <a:rPr lang="en-US" sz="2800" dirty="0" smtClean="0"/>
                  <a:t>Earlier </a:t>
                </a:r>
                <a:r>
                  <a:rPr lang="en-US" sz="2800" dirty="0"/>
                  <a:t>versions of RASM exhibited significant atmosphere – land decoupling during the winter (Figure 8, blue lines). This behavior was inconsistent with results from stand-alone WRF simulations (Figure 8, black line) and available observations. The problem was traced to the stability function </a:t>
                </a:r>
                <a:endParaRPr lang="en-US" sz="2800" dirty="0" smtClean="0"/>
              </a:p>
              <a:p>
                <a:pPr algn="just"/>
                <a:r>
                  <a:rPr lang="en-US" sz="2800" dirty="0" smtClean="0"/>
                  <a:t>used </a:t>
                </a:r>
                <a:r>
                  <a:rPr lang="en-US" sz="2800" dirty="0"/>
                  <a:t>to calculate </a:t>
                </a:r>
                <a:r>
                  <a:rPr lang="en-US" sz="2800" dirty="0" smtClean="0"/>
                  <a:t>turbulent </a:t>
                </a:r>
                <a:r>
                  <a:rPr lang="en-US" sz="2800" dirty="0"/>
                  <a:t>fluxes in VIC. </a:t>
                </a:r>
                <a:endParaRPr lang="en-US" sz="2800" dirty="0" smtClean="0"/>
              </a:p>
              <a:p>
                <a:pPr algn="just"/>
                <a:r>
                  <a:rPr lang="en-US" sz="2800" dirty="0" smtClean="0"/>
                  <a:t>This </a:t>
                </a:r>
                <a:r>
                  <a:rPr lang="en-US" sz="2800" dirty="0"/>
                  <a:t>problem had </a:t>
                </a:r>
                <a:r>
                  <a:rPr lang="en-US" sz="2800" dirty="0" smtClean="0"/>
                  <a:t>not been </a:t>
                </a:r>
                <a:r>
                  <a:rPr lang="en-US" sz="2800" dirty="0"/>
                  <a:t>previously </a:t>
                </a:r>
                <a:endParaRPr lang="en-US" sz="2800" dirty="0" smtClean="0"/>
              </a:p>
              <a:p>
                <a:pPr algn="just"/>
                <a:r>
                  <a:rPr lang="en-US" sz="2800" dirty="0" smtClean="0"/>
                  <a:t>identified </a:t>
                </a:r>
                <a:r>
                  <a:rPr lang="en-US" sz="2800" dirty="0"/>
                  <a:t>in VIC simulations </a:t>
                </a:r>
                <a:r>
                  <a:rPr lang="en-US" sz="2800" dirty="0" smtClean="0"/>
                  <a:t>since </a:t>
                </a:r>
                <a:r>
                  <a:rPr lang="en-US" sz="2800" dirty="0"/>
                  <a:t>it is </a:t>
                </a:r>
                <a:endParaRPr lang="en-US" sz="2800" dirty="0" smtClean="0"/>
              </a:p>
              <a:p>
                <a:pPr algn="just"/>
                <a:r>
                  <a:rPr lang="en-US" sz="2800" dirty="0" smtClean="0"/>
                  <a:t>amplified </a:t>
                </a:r>
                <a:r>
                  <a:rPr lang="en-US" sz="2800" dirty="0"/>
                  <a:t>due to feedbacks </a:t>
                </a:r>
                <a:r>
                  <a:rPr lang="en-US" sz="2800" dirty="0" smtClean="0"/>
                  <a:t>between </a:t>
                </a:r>
              </a:p>
              <a:p>
                <a:pPr algn="just"/>
                <a:r>
                  <a:rPr lang="en-US" sz="2800" dirty="0" smtClean="0"/>
                  <a:t>the </a:t>
                </a:r>
                <a:r>
                  <a:rPr lang="en-US" sz="2800" dirty="0"/>
                  <a:t>atmosphere </a:t>
                </a:r>
                <a:r>
                  <a:rPr lang="en-US" sz="2800" dirty="0" smtClean="0"/>
                  <a:t>and </a:t>
                </a:r>
                <a:r>
                  <a:rPr lang="en-US" sz="2800" dirty="0"/>
                  <a:t>land not present </a:t>
                </a:r>
                <a:endParaRPr lang="en-US" sz="2800" dirty="0" smtClean="0"/>
              </a:p>
              <a:p>
                <a:pPr algn="just"/>
                <a:r>
                  <a:rPr lang="en-US" sz="2800" dirty="0" smtClean="0"/>
                  <a:t>in </a:t>
                </a:r>
                <a:r>
                  <a:rPr lang="en-US" sz="2800" dirty="0"/>
                  <a:t>the </a:t>
                </a:r>
                <a:r>
                  <a:rPr lang="en-US" sz="2800" dirty="0" smtClean="0"/>
                  <a:t>typical stand</a:t>
                </a:r>
                <a:r>
                  <a:rPr lang="en-US" sz="2800" dirty="0"/>
                  <a:t>-alone configuration </a:t>
                </a:r>
                <a:endParaRPr lang="en-US" sz="2800" dirty="0" smtClean="0"/>
              </a:p>
              <a:p>
                <a:pPr algn="just"/>
                <a:r>
                  <a:rPr lang="en-US" sz="2800" dirty="0" smtClean="0"/>
                  <a:t>used </a:t>
                </a:r>
                <a:r>
                  <a:rPr lang="en-US" sz="2800" dirty="0"/>
                  <a:t>with </a:t>
                </a:r>
                <a:r>
                  <a:rPr lang="en-US" sz="2800" dirty="0" smtClean="0"/>
                  <a:t>VIC </a:t>
                </a:r>
                <a:r>
                  <a:rPr lang="en-US" sz="2800" dirty="0"/>
                  <a:t>prior to the </a:t>
                </a:r>
                <a:r>
                  <a:rPr lang="en-US" sz="2800" dirty="0" smtClean="0"/>
                  <a:t>RASM</a:t>
                </a:r>
              </a:p>
              <a:p>
                <a:pPr algn="just"/>
                <a:r>
                  <a:rPr lang="en-US" sz="2800" dirty="0" smtClean="0"/>
                  <a:t>project</a:t>
                </a:r>
                <a:r>
                  <a:rPr lang="en-US" sz="2800" dirty="0"/>
                  <a:t>. </a:t>
                </a:r>
                <a:r>
                  <a:rPr lang="en-US" sz="2800" dirty="0" smtClean="0"/>
                  <a:t>Improvements to </a:t>
                </a:r>
                <a:r>
                  <a:rPr lang="en-US" sz="2800" dirty="0"/>
                  <a:t>the </a:t>
                </a:r>
                <a:endParaRPr lang="en-US" sz="2800" dirty="0" smtClean="0"/>
              </a:p>
              <a:p>
                <a:pPr algn="just"/>
                <a:r>
                  <a:rPr lang="en-US" sz="2800" dirty="0" smtClean="0"/>
                  <a:t>treatment </a:t>
                </a:r>
                <a:r>
                  <a:rPr lang="en-US" sz="2800" dirty="0"/>
                  <a:t>of  </a:t>
                </a:r>
                <a:r>
                  <a:rPr lang="en-US" sz="2800" dirty="0" smtClean="0"/>
                  <a:t>the </a:t>
                </a:r>
                <a:r>
                  <a:rPr lang="en-US" sz="2800" dirty="0"/>
                  <a:t>stability function </a:t>
                </a:r>
                <a:endParaRPr lang="en-US" sz="2800" dirty="0" smtClean="0"/>
              </a:p>
              <a:p>
                <a:pPr algn="just"/>
                <a:r>
                  <a:rPr lang="en-US" sz="2800" dirty="0" smtClean="0"/>
                  <a:t>resulted </a:t>
                </a:r>
                <a:r>
                  <a:rPr lang="en-US" sz="2800" dirty="0"/>
                  <a:t>in </a:t>
                </a:r>
                <a:r>
                  <a:rPr lang="en-US" sz="2800" dirty="0" smtClean="0"/>
                  <a:t>more realistic </a:t>
                </a:r>
                <a:r>
                  <a:rPr lang="en-US" sz="2800" dirty="0"/>
                  <a:t>near </a:t>
                </a:r>
                <a:r>
                  <a:rPr lang="en-US" sz="2800" dirty="0" smtClean="0"/>
                  <a:t>surface </a:t>
                </a:r>
              </a:p>
              <a:p>
                <a:pPr algn="just"/>
                <a:r>
                  <a:rPr lang="en-US" sz="2800" dirty="0" smtClean="0"/>
                  <a:t>temperature profiles </a:t>
                </a:r>
                <a:r>
                  <a:rPr lang="en-US" sz="2800" dirty="0"/>
                  <a:t>in later versions </a:t>
                </a:r>
                <a:endParaRPr lang="en-US" sz="2800" dirty="0" smtClean="0"/>
              </a:p>
              <a:p>
                <a:pPr algn="just"/>
                <a:r>
                  <a:rPr lang="en-US" sz="2800" dirty="0"/>
                  <a:t>o</a:t>
                </a:r>
                <a:r>
                  <a:rPr lang="en-US" sz="2800" dirty="0" smtClean="0"/>
                  <a:t>f RASM </a:t>
                </a:r>
                <a:r>
                  <a:rPr lang="en-US" sz="2800" dirty="0"/>
                  <a:t>(Figure 8, red line</a:t>
                </a:r>
                <a:r>
                  <a:rPr lang="en-US" sz="2800" dirty="0" smtClean="0"/>
                  <a:t>).</a:t>
                </a:r>
                <a:endParaRPr lang="en-US" sz="2800" dirty="0"/>
              </a:p>
              <a:p>
                <a:endParaRPr lang="en-US" sz="3600" dirty="0"/>
              </a:p>
            </p:txBody>
          </p:sp>
          <p:grpSp>
            <p:nvGrpSpPr>
              <p:cNvPr id="2" name="Group 1"/>
              <p:cNvGrpSpPr/>
              <p:nvPr/>
            </p:nvGrpSpPr>
            <p:grpSpPr>
              <a:xfrm>
                <a:off x="6235699" y="16322613"/>
                <a:ext cx="6621372" cy="5762684"/>
                <a:chOff x="6235699" y="16322613"/>
                <a:chExt cx="6621372" cy="5762684"/>
              </a:xfrm>
            </p:grpSpPr>
            <p:pic>
              <p:nvPicPr>
                <p:cNvPr id="267" name="Picture 266" descr="fig_08.png"/>
                <p:cNvPicPr>
                  <a:picLocks noChangeAspect="1"/>
                </p:cNvPicPr>
                <p:nvPr/>
              </p:nvPicPr>
              <p:blipFill rotWithShape="1">
                <a:blip r:embed="rId14">
                  <a:extLst>
                    <a:ext uri="{28A0092B-C50C-407E-A947-70E740481C1C}">
                      <a14:useLocalDpi xmlns:a14="http://schemas.microsoft.com/office/drawing/2010/main" val="0"/>
                    </a:ext>
                  </a:extLst>
                </a:blip>
                <a:srcRect l="4738" r="6936"/>
                <a:stretch/>
              </p:blipFill>
              <p:spPr>
                <a:xfrm>
                  <a:off x="6235699" y="16322613"/>
                  <a:ext cx="6621371" cy="4533517"/>
                </a:xfrm>
                <a:prstGeom prst="rect">
                  <a:avLst/>
                </a:prstGeom>
              </p:spPr>
            </p:pic>
            <p:sp>
              <p:nvSpPr>
                <p:cNvPr id="266" name="Text Box 70"/>
                <p:cNvSpPr txBox="1">
                  <a:spLocks noChangeArrowheads="1"/>
                </p:cNvSpPr>
                <p:nvPr/>
              </p:nvSpPr>
              <p:spPr bwMode="auto">
                <a:xfrm>
                  <a:off x="6796970" y="20638524"/>
                  <a:ext cx="6060101" cy="1446773"/>
                </a:xfrm>
                <a:prstGeom prst="rect">
                  <a:avLst/>
                </a:prstGeom>
                <a:noFill/>
                <a:ln w="9525">
                  <a:noFill/>
                  <a:miter lim="800000"/>
                  <a:headEnd/>
                  <a:tailEnd/>
                </a:ln>
                <a:effectLst/>
              </p:spPr>
              <p:txBody>
                <a:bodyPr>
                  <a:prstTxWarp prst="textNoShape">
                    <a:avLst/>
                  </a:prstTxWarp>
                </a:bodyPr>
                <a:lstStyle/>
                <a:p>
                  <a:pPr>
                    <a:spcAft>
                      <a:spcPts val="1061"/>
                    </a:spcAft>
                  </a:pPr>
                  <a:r>
                    <a:rPr lang="en-US" sz="2000" b="1" dirty="0">
                      <a:latin typeface="Calibri"/>
                      <a:cs typeface="Calibri"/>
                    </a:rPr>
                    <a:t>Figure </a:t>
                  </a:r>
                  <a:r>
                    <a:rPr lang="en-US" sz="2000" b="1" dirty="0" smtClean="0">
                      <a:latin typeface="Calibri"/>
                      <a:cs typeface="Calibri"/>
                    </a:rPr>
                    <a:t>8. </a:t>
                  </a:r>
                  <a:r>
                    <a:rPr lang="en-US" sz="2000" dirty="0">
                      <a:latin typeface="Calibri"/>
                      <a:cs typeface="Calibri"/>
                    </a:rPr>
                    <a:t>Winter boundary layer temperature profiles in two versions of RASM (red and blue lines) and a stand-alone version of WRF (black line). </a:t>
                  </a:r>
                </a:p>
              </p:txBody>
            </p:sp>
          </p:grpSp>
        </p:grpSp>
        <p:grpSp>
          <p:nvGrpSpPr>
            <p:cNvPr id="9" name="Group 8"/>
            <p:cNvGrpSpPr/>
            <p:nvPr/>
          </p:nvGrpSpPr>
          <p:grpSpPr>
            <a:xfrm>
              <a:off x="13220700" y="4658628"/>
              <a:ext cx="28480331" cy="17861533"/>
              <a:chOff x="13220700" y="4658628"/>
              <a:chExt cx="28480331" cy="17861533"/>
            </a:xfrm>
          </p:grpSpPr>
          <p:sp>
            <p:nvSpPr>
              <p:cNvPr id="268" name="Text Box 51"/>
              <p:cNvSpPr txBox="1">
                <a:spLocks noChangeArrowheads="1"/>
              </p:cNvSpPr>
              <p:nvPr/>
            </p:nvSpPr>
            <p:spPr bwMode="auto">
              <a:xfrm>
                <a:off x="13220700" y="4658628"/>
                <a:ext cx="28480331" cy="17363172"/>
              </a:xfrm>
              <a:prstGeom prst="rect">
                <a:avLst/>
              </a:prstGeom>
              <a:noFill/>
              <a:ln w="63500" cap="flat" cmpd="sng" algn="ctr">
                <a:solidFill>
                  <a:srgbClr val="FF0000"/>
                </a:solidFill>
                <a:prstDash val="solid"/>
                <a:miter lim="800000"/>
                <a:headEnd type="none" w="med" len="med"/>
                <a:tailEnd type="none" w="med" len="med"/>
              </a:ln>
              <a:effectLst/>
            </p:spPr>
            <p:txBody>
              <a:bodyPr numCol="1">
                <a:prstTxWarp prst="textNoShape">
                  <a:avLst/>
                </a:prstTxWarp>
              </a:bodyPr>
              <a:lstStyle/>
              <a:p>
                <a:pPr algn="ctr"/>
                <a:r>
                  <a:rPr lang="en-US" sz="3500" b="1" dirty="0" smtClean="0">
                    <a:latin typeface="Calibri"/>
                    <a:cs typeface="Calibri"/>
                  </a:rPr>
                  <a:t>2. WRF Radiation and Microphysics Impacts on Sea Ice</a:t>
                </a:r>
                <a:endParaRPr lang="en-US" sz="3500" dirty="0">
                  <a:latin typeface="Calibri"/>
                  <a:cs typeface="Calibri"/>
                </a:endParaRPr>
              </a:p>
            </p:txBody>
          </p:sp>
          <p:cxnSp>
            <p:nvCxnSpPr>
              <p:cNvPr id="21" name="Straight Connector 20"/>
              <p:cNvCxnSpPr/>
              <p:nvPr/>
            </p:nvCxnSpPr>
            <p:spPr>
              <a:xfrm>
                <a:off x="26296622" y="5453664"/>
                <a:ext cx="50800" cy="1633953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a:spLocks/>
              </p:cNvSpPr>
              <p:nvPr/>
            </p:nvSpPr>
            <p:spPr>
              <a:xfrm>
                <a:off x="19925807" y="5845865"/>
                <a:ext cx="6261593" cy="16674296"/>
              </a:xfrm>
              <a:prstGeom prst="rect">
                <a:avLst/>
              </a:prstGeom>
            </p:spPr>
            <p:txBody>
              <a:bodyPr wrap="square">
                <a:spAutoFit/>
              </a:bodyPr>
              <a:lstStyle/>
              <a:p>
                <a:pPr algn="just">
                  <a:lnSpc>
                    <a:spcPct val="110000"/>
                  </a:lnSpc>
                </a:pPr>
                <a:r>
                  <a:rPr lang="en-US" sz="2800" dirty="0" smtClean="0">
                    <a:cs typeface="Calibri"/>
                  </a:rPr>
                  <a:t>In </a:t>
                </a:r>
                <a:r>
                  <a:rPr lang="en-US" sz="2800" dirty="0">
                    <a:cs typeface="Calibri"/>
                  </a:rPr>
                  <a:t>the standard version of WRF the radiation parameterization calculates the radiative impact of clouds based on the mixing ratio of cloud species (liquid droplets, ice crystals, rain, and snow) forecast by the microphysics parameterization. The radiation parameterization assumes a fixed effective radius of 14 </a:t>
                </a:r>
                <a:r>
                  <a:rPr lang="en-US" sz="2800" dirty="0">
                    <a:latin typeface="Symbol" charset="2"/>
                    <a:cs typeface="Symbol" charset="2"/>
                  </a:rPr>
                  <a:t>m</a:t>
                </a:r>
                <a:r>
                  <a:rPr lang="en-US" sz="2800" dirty="0">
                    <a:cs typeface="Calibri"/>
                  </a:rPr>
                  <a:t>m (8 </a:t>
                </a:r>
                <a:r>
                  <a:rPr lang="en-US" sz="2800" dirty="0">
                    <a:latin typeface="Symbol" charset="2"/>
                    <a:cs typeface="Symbol" charset="2"/>
                  </a:rPr>
                  <a:t>m</a:t>
                </a:r>
                <a:r>
                  <a:rPr lang="en-US" sz="2800" dirty="0">
                    <a:cs typeface="Calibri"/>
                  </a:rPr>
                  <a:t>m) for liquid cloud droplets over ocean / sea ice (land) in these calculations</a:t>
                </a:r>
                <a:r>
                  <a:rPr lang="en-US" sz="2800" dirty="0" smtClean="0">
                    <a:cs typeface="Calibri"/>
                  </a:rPr>
                  <a:t>.</a:t>
                </a:r>
              </a:p>
              <a:p>
                <a:pPr algn="just">
                  <a:lnSpc>
                    <a:spcPct val="110000"/>
                  </a:lnSpc>
                </a:pPr>
                <a:endParaRPr lang="en-US" sz="2800" dirty="0">
                  <a:cs typeface="Calibri"/>
                </a:endParaRPr>
              </a:p>
              <a:p>
                <a:pPr algn="just">
                  <a:lnSpc>
                    <a:spcPct val="110000"/>
                  </a:lnSpc>
                </a:pPr>
                <a:r>
                  <a:rPr lang="en-US" sz="2800" dirty="0">
                    <a:cs typeface="Calibri"/>
                  </a:rPr>
                  <a:t>A modified version of WRF (developed at NOAA) allows the WRF Morrison microphysics parameterization to pass information on both cloud species mixing ratio and particle effective radius to the radiation code. This is referred to as coupled radiation-microphysics and this version of the model simulates much smaller effective radii than the standard version of WRF (Figure 2)</a:t>
                </a:r>
                <a:r>
                  <a:rPr lang="en-US" sz="2800" dirty="0" smtClean="0">
                    <a:cs typeface="Calibri"/>
                  </a:rPr>
                  <a:t>.</a:t>
                </a:r>
              </a:p>
              <a:p>
                <a:pPr algn="just">
                  <a:lnSpc>
                    <a:spcPct val="110000"/>
                  </a:lnSpc>
                </a:pPr>
                <a:endParaRPr lang="en-US" sz="2800" dirty="0">
                  <a:cs typeface="Calibri"/>
                </a:endParaRPr>
              </a:p>
              <a:p>
                <a:pPr algn="just">
                  <a:lnSpc>
                    <a:spcPct val="110000"/>
                  </a:lnSpc>
                </a:pPr>
                <a:r>
                  <a:rPr lang="en-US" sz="2800" dirty="0">
                    <a:cs typeface="Calibri"/>
                  </a:rPr>
                  <a:t>This change in effective radius results in decreased downward longwave radiation at the surface throughout the year with only a minimal impact on downward shortwave radiation (Figure 3).</a:t>
                </a:r>
              </a:p>
              <a:p>
                <a:pPr algn="just">
                  <a:lnSpc>
                    <a:spcPct val="110000"/>
                  </a:lnSpc>
                </a:pPr>
                <a:r>
                  <a:rPr lang="en-US" sz="2800" dirty="0">
                    <a:cs typeface="Calibri"/>
                  </a:rPr>
                  <a:t> </a:t>
                </a:r>
              </a:p>
              <a:p>
                <a:pPr algn="just">
                  <a:lnSpc>
                    <a:spcPct val="110000"/>
                  </a:lnSpc>
                </a:pPr>
                <a:r>
                  <a:rPr lang="en-US" sz="2800" dirty="0">
                    <a:cs typeface="Calibri"/>
                  </a:rPr>
                  <a:t>These radiative differences result in significantly more sea ice (which is closer to observed values) in the coupled radiation-microphysics simulation (Figure 4)</a:t>
                </a:r>
                <a:r>
                  <a:rPr lang="en-US" sz="2800" dirty="0" smtClean="0">
                    <a:cs typeface="Calibri"/>
                  </a:rPr>
                  <a:t>.</a:t>
                </a:r>
                <a:endParaRPr lang="en-US" sz="2800" dirty="0">
                  <a:cs typeface="Calibri"/>
                </a:endParaRPr>
              </a:p>
            </p:txBody>
          </p:sp>
          <p:grpSp>
            <p:nvGrpSpPr>
              <p:cNvPr id="71" name="Group 70"/>
              <p:cNvGrpSpPr/>
              <p:nvPr/>
            </p:nvGrpSpPr>
            <p:grpSpPr>
              <a:xfrm>
                <a:off x="13456523" y="5763541"/>
                <a:ext cx="6428294" cy="15619137"/>
                <a:chOff x="14218499" y="6282663"/>
                <a:chExt cx="6428294" cy="15619137"/>
              </a:xfrm>
            </p:grpSpPr>
            <p:grpSp>
              <p:nvGrpSpPr>
                <p:cNvPr id="30" name="Group 29"/>
                <p:cNvGrpSpPr/>
                <p:nvPr/>
              </p:nvGrpSpPr>
              <p:grpSpPr>
                <a:xfrm>
                  <a:off x="14245993" y="6282663"/>
                  <a:ext cx="6400800" cy="4304182"/>
                  <a:chOff x="14222688" y="6282663"/>
                  <a:chExt cx="6400800" cy="4304182"/>
                </a:xfrm>
              </p:grpSpPr>
              <p:grpSp>
                <p:nvGrpSpPr>
                  <p:cNvPr id="296" name="Group 295"/>
                  <p:cNvGrpSpPr>
                    <a:grpSpLocks noChangeAspect="1"/>
                  </p:cNvGrpSpPr>
                  <p:nvPr/>
                </p:nvGrpSpPr>
                <p:grpSpPr>
                  <a:xfrm>
                    <a:off x="14436092" y="6282663"/>
                    <a:ext cx="5973992" cy="2444723"/>
                    <a:chOff x="20938744" y="15140432"/>
                    <a:chExt cx="12155424" cy="4974336"/>
                  </a:xfrm>
                </p:grpSpPr>
                <p:pic>
                  <p:nvPicPr>
                    <p:cNvPr id="297" name="Picture 296" descr="fig_02_left.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938744" y="15140432"/>
                      <a:ext cx="6077712" cy="4974336"/>
                    </a:xfrm>
                    <a:prstGeom prst="rect">
                      <a:avLst/>
                    </a:prstGeom>
                  </p:spPr>
                </p:pic>
                <p:pic>
                  <p:nvPicPr>
                    <p:cNvPr id="298" name="Picture 297" descr="fig_02_right.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016456" y="15140432"/>
                      <a:ext cx="6077712" cy="4974336"/>
                    </a:xfrm>
                    <a:prstGeom prst="rect">
                      <a:avLst/>
                    </a:prstGeom>
                  </p:spPr>
                </p:pic>
              </p:grpSp>
              <p:sp>
                <p:nvSpPr>
                  <p:cNvPr id="316" name="Text Box 70"/>
                  <p:cNvSpPr txBox="1">
                    <a:spLocks noChangeArrowheads="1"/>
                  </p:cNvSpPr>
                  <p:nvPr/>
                </p:nvSpPr>
                <p:spPr bwMode="auto">
                  <a:xfrm>
                    <a:off x="14222688" y="8721390"/>
                    <a:ext cx="6400800" cy="1865455"/>
                  </a:xfrm>
                  <a:prstGeom prst="rect">
                    <a:avLst/>
                  </a:prstGeom>
                  <a:noFill/>
                  <a:ln w="9525">
                    <a:noFill/>
                    <a:miter lim="800000"/>
                    <a:headEnd/>
                    <a:tailEnd/>
                  </a:ln>
                  <a:effectLst/>
                </p:spPr>
                <p:txBody>
                  <a:bodyPr>
                    <a:prstTxWarp prst="textNoShape">
                      <a:avLst/>
                    </a:prstTxWarp>
                  </a:bodyPr>
                  <a:lstStyle/>
                  <a:p>
                    <a:pPr>
                      <a:spcAft>
                        <a:spcPts val="1061"/>
                      </a:spcAft>
                    </a:pPr>
                    <a:r>
                      <a:rPr lang="en-US" sz="2000" b="1" dirty="0">
                        <a:latin typeface="Calibri"/>
                        <a:cs typeface="Calibri"/>
                      </a:rPr>
                      <a:t>Figure </a:t>
                    </a:r>
                    <a:r>
                      <a:rPr lang="en-US" sz="2000" b="1" dirty="0" smtClean="0">
                        <a:latin typeface="Calibri"/>
                        <a:cs typeface="Calibri"/>
                      </a:rPr>
                      <a:t>2. </a:t>
                    </a:r>
                    <a:r>
                      <a:rPr lang="en-US" sz="2000" dirty="0">
                        <a:latin typeface="Calibri"/>
                        <a:cs typeface="Calibri"/>
                      </a:rPr>
                      <a:t>Probability density function of liquid cloud droplet effective radius for January (left) and July (right).  Red solid (dashed) lines show the effective radius of liquid cloud droplets over ocean / sea ice (land) used in the standard version of WRF</a:t>
                    </a:r>
                    <a:r>
                      <a:rPr lang="en-US" sz="2000" dirty="0" smtClean="0">
                        <a:latin typeface="Calibri"/>
                        <a:cs typeface="Calibri"/>
                      </a:rPr>
                      <a:t>.</a:t>
                    </a:r>
                    <a:endParaRPr lang="en-US" sz="2000" dirty="0">
                      <a:latin typeface="Calibri"/>
                      <a:cs typeface="Calibri"/>
                    </a:endParaRPr>
                  </a:p>
                </p:txBody>
              </p:sp>
            </p:grpSp>
            <p:grpSp>
              <p:nvGrpSpPr>
                <p:cNvPr id="64" name="Group 63"/>
                <p:cNvGrpSpPr/>
                <p:nvPr/>
              </p:nvGrpSpPr>
              <p:grpSpPr>
                <a:xfrm>
                  <a:off x="14243899" y="10417405"/>
                  <a:ext cx="6393685" cy="6142305"/>
                  <a:chOff x="14218499" y="10417405"/>
                  <a:chExt cx="6393685" cy="6142305"/>
                </a:xfrm>
              </p:grpSpPr>
              <p:grpSp>
                <p:nvGrpSpPr>
                  <p:cNvPr id="299" name="Group 298"/>
                  <p:cNvGrpSpPr>
                    <a:grpSpLocks noChangeAspect="1"/>
                  </p:cNvGrpSpPr>
                  <p:nvPr/>
                </p:nvGrpSpPr>
                <p:grpSpPr>
                  <a:xfrm>
                    <a:off x="14218499" y="10417405"/>
                    <a:ext cx="6393684" cy="4230426"/>
                    <a:chOff x="15205221" y="8074493"/>
                    <a:chExt cx="6400800" cy="4235135"/>
                  </a:xfrm>
                </p:grpSpPr>
                <p:pic>
                  <p:nvPicPr>
                    <p:cNvPr id="300" name="Picture 299" descr="fig_03_bottom.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205221" y="11757092"/>
                      <a:ext cx="6400800" cy="552536"/>
                    </a:xfrm>
                    <a:prstGeom prst="rect">
                      <a:avLst/>
                    </a:prstGeom>
                  </p:spPr>
                </p:pic>
                <p:pic>
                  <p:nvPicPr>
                    <p:cNvPr id="301" name="Picture 300" descr="fig_03_middle.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05221" y="9903293"/>
                      <a:ext cx="6400800" cy="1753085"/>
                    </a:xfrm>
                    <a:prstGeom prst="rect">
                      <a:avLst/>
                    </a:prstGeom>
                  </p:spPr>
                </p:pic>
                <p:pic>
                  <p:nvPicPr>
                    <p:cNvPr id="302" name="Picture 301" descr="fig_03_t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205221" y="8074493"/>
                      <a:ext cx="6400800" cy="1828800"/>
                    </a:xfrm>
                    <a:prstGeom prst="rect">
                      <a:avLst/>
                    </a:prstGeom>
                  </p:spPr>
                </p:pic>
              </p:grpSp>
              <p:sp>
                <p:nvSpPr>
                  <p:cNvPr id="317" name="Text Box 70"/>
                  <p:cNvSpPr txBox="1">
                    <a:spLocks noChangeArrowheads="1"/>
                  </p:cNvSpPr>
                  <p:nvPr/>
                </p:nvSpPr>
                <p:spPr bwMode="auto">
                  <a:xfrm>
                    <a:off x="14218499" y="14597875"/>
                    <a:ext cx="6393685" cy="1961835"/>
                  </a:xfrm>
                  <a:prstGeom prst="rect">
                    <a:avLst/>
                  </a:prstGeom>
                  <a:noFill/>
                  <a:ln w="9525">
                    <a:noFill/>
                    <a:miter lim="800000"/>
                    <a:headEnd/>
                    <a:tailEnd/>
                  </a:ln>
                  <a:effectLst/>
                </p:spPr>
                <p:txBody>
                  <a:bodyPr>
                    <a:prstTxWarp prst="textNoShape">
                      <a:avLst/>
                    </a:prstTxWarp>
                  </a:bodyPr>
                  <a:lstStyle/>
                  <a:p>
                    <a:r>
                      <a:rPr lang="en-US" sz="2000" b="1" dirty="0">
                        <a:latin typeface="Calibri"/>
                        <a:cs typeface="Calibri"/>
                      </a:rPr>
                      <a:t>Figure 3</a:t>
                    </a:r>
                    <a:r>
                      <a:rPr lang="en-US" sz="2000" b="1" dirty="0" smtClean="0">
                        <a:latin typeface="Calibri"/>
                        <a:cs typeface="Calibri"/>
                      </a:rPr>
                      <a:t>. </a:t>
                    </a:r>
                    <a:r>
                      <a:rPr lang="en-US" sz="2000" dirty="0" smtClean="0">
                        <a:latin typeface="Calibri"/>
                        <a:cs typeface="Calibri"/>
                      </a:rPr>
                      <a:t>Downward </a:t>
                    </a:r>
                    <a:r>
                      <a:rPr lang="en-US" sz="2000" dirty="0">
                        <a:latin typeface="Calibri"/>
                        <a:cs typeface="Calibri"/>
                      </a:rPr>
                      <a:t>longwave (left) and shortwave (right) radiation from ERA-Interim (black), CORE2 (green), RASM with uncoupled radiation-microphysics (red), and RASM with coupled radiation-microphysics (blue). Differences between CORE2 or RASM simulations and ERA-Interim are shown in the bottom panel</a:t>
                    </a:r>
                    <a:r>
                      <a:rPr lang="en-US" sz="2000" dirty="0" smtClean="0">
                        <a:latin typeface="Calibri"/>
                        <a:cs typeface="Calibri"/>
                      </a:rPr>
                      <a:t>.</a:t>
                    </a:r>
                    <a:endParaRPr lang="en-US" sz="2000" dirty="0">
                      <a:latin typeface="Calibri"/>
                      <a:cs typeface="Calibri"/>
                    </a:endParaRPr>
                  </a:p>
                </p:txBody>
              </p:sp>
            </p:grpSp>
            <p:grpSp>
              <p:nvGrpSpPr>
                <p:cNvPr id="66" name="Group 65"/>
                <p:cNvGrpSpPr/>
                <p:nvPr/>
              </p:nvGrpSpPr>
              <p:grpSpPr>
                <a:xfrm>
                  <a:off x="14218499" y="16481890"/>
                  <a:ext cx="6191585" cy="5419910"/>
                  <a:chOff x="14218500" y="16481890"/>
                  <a:chExt cx="6191585" cy="5419910"/>
                </a:xfrm>
              </p:grpSpPr>
              <p:grpSp>
                <p:nvGrpSpPr>
                  <p:cNvPr id="303" name="Group 302"/>
                  <p:cNvGrpSpPr>
                    <a:grpSpLocks noChangeAspect="1"/>
                  </p:cNvGrpSpPr>
                  <p:nvPr/>
                </p:nvGrpSpPr>
                <p:grpSpPr>
                  <a:xfrm>
                    <a:off x="14218500" y="16481890"/>
                    <a:ext cx="5486400" cy="4303585"/>
                    <a:chOff x="15236444" y="18748742"/>
                    <a:chExt cx="8318500" cy="6525113"/>
                  </a:xfrm>
                </p:grpSpPr>
                <p:pic>
                  <p:nvPicPr>
                    <p:cNvPr id="304" name="Picture 303" descr="fig_04_bottom.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249144" y="24473755"/>
                      <a:ext cx="7797800" cy="800100"/>
                    </a:xfrm>
                    <a:prstGeom prst="rect">
                      <a:avLst/>
                    </a:prstGeom>
                  </p:spPr>
                </p:pic>
                <p:pic>
                  <p:nvPicPr>
                    <p:cNvPr id="305" name="Picture 304" descr="fig_04_middle.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249144" y="21628955"/>
                      <a:ext cx="8305800" cy="2844800"/>
                    </a:xfrm>
                    <a:prstGeom prst="rect">
                      <a:avLst/>
                    </a:prstGeom>
                  </p:spPr>
                </p:pic>
                <p:pic>
                  <p:nvPicPr>
                    <p:cNvPr id="306" name="Picture 305" descr="fig_04_top.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236444" y="18748742"/>
                      <a:ext cx="8318500" cy="2870200"/>
                    </a:xfrm>
                    <a:prstGeom prst="rect">
                      <a:avLst/>
                    </a:prstGeom>
                  </p:spPr>
                </p:pic>
              </p:grpSp>
              <p:sp>
                <p:nvSpPr>
                  <p:cNvPr id="318" name="Text Box 70"/>
                  <p:cNvSpPr txBox="1">
                    <a:spLocks noChangeArrowheads="1"/>
                  </p:cNvSpPr>
                  <p:nvPr/>
                </p:nvSpPr>
                <p:spPr bwMode="auto">
                  <a:xfrm>
                    <a:off x="14218501" y="20689585"/>
                    <a:ext cx="6191584" cy="1212215"/>
                  </a:xfrm>
                  <a:prstGeom prst="rect">
                    <a:avLst/>
                  </a:prstGeom>
                  <a:noFill/>
                  <a:ln w="9525">
                    <a:noFill/>
                    <a:miter lim="800000"/>
                    <a:headEnd/>
                    <a:tailEnd/>
                  </a:ln>
                  <a:effectLst/>
                </p:spPr>
                <p:txBody>
                  <a:bodyPr>
                    <a:prstTxWarp prst="textNoShape">
                      <a:avLst/>
                    </a:prstTxWarp>
                  </a:bodyPr>
                  <a:lstStyle/>
                  <a:p>
                    <a:r>
                      <a:rPr lang="en-US" sz="2000" b="1" dirty="0">
                        <a:latin typeface="Calibri"/>
                        <a:cs typeface="Calibri"/>
                      </a:rPr>
                      <a:t>Figure </a:t>
                    </a:r>
                    <a:r>
                      <a:rPr lang="en-US" sz="2000" b="1" dirty="0" smtClean="0">
                        <a:latin typeface="Calibri"/>
                        <a:cs typeface="Calibri"/>
                      </a:rPr>
                      <a:t>4. </a:t>
                    </a:r>
                    <a:r>
                      <a:rPr lang="en-US" sz="2000" dirty="0">
                        <a:latin typeface="Calibri"/>
                        <a:cs typeface="Calibri"/>
                      </a:rPr>
                      <a:t>Differences between RASM and satellite observed sea ice concentrations for September for RASM with uncoupled radiation-microphysics (top) and coupled radiation-microphysics (bottom)</a:t>
                    </a:r>
                    <a:r>
                      <a:rPr lang="en-US" sz="2000" dirty="0" smtClean="0">
                        <a:latin typeface="Calibri"/>
                        <a:cs typeface="Calibri"/>
                      </a:rPr>
                      <a:t>.</a:t>
                    </a:r>
                    <a:endParaRPr lang="en-US" sz="2000" dirty="0">
                      <a:latin typeface="Calibri"/>
                      <a:cs typeface="Calibri"/>
                    </a:endParaRPr>
                  </a:p>
                </p:txBody>
              </p:sp>
            </p:grpSp>
          </p:grpSp>
          <p:sp>
            <p:nvSpPr>
              <p:cNvPr id="325" name="Rectangle 324"/>
              <p:cNvSpPr>
                <a:spLocks/>
              </p:cNvSpPr>
              <p:nvPr/>
            </p:nvSpPr>
            <p:spPr>
              <a:xfrm>
                <a:off x="33405206" y="5845865"/>
                <a:ext cx="8295824" cy="14742493"/>
              </a:xfrm>
              <a:prstGeom prst="rect">
                <a:avLst/>
              </a:prstGeom>
            </p:spPr>
            <p:txBody>
              <a:bodyPr wrap="square">
                <a:spAutoFit/>
              </a:bodyPr>
              <a:lstStyle/>
              <a:p>
                <a:pPr algn="just"/>
                <a:r>
                  <a:rPr lang="en-US" sz="2800" dirty="0" smtClean="0">
                    <a:cs typeface="Calibri"/>
                  </a:rPr>
                  <a:t>In </a:t>
                </a:r>
                <a:r>
                  <a:rPr lang="en-US" sz="2800" dirty="0">
                    <a:cs typeface="Calibri"/>
                  </a:rPr>
                  <a:t>the coupled radiation-microphysics version of RASM sensitivity studies were conducted that varied the microphysics droplet concentration, which leads to changes in the cloud particle size passed to the radiation parameterization. These sensitivity simulations revealed a large sea ice sensitivity to the droplet concentration. </a:t>
                </a:r>
              </a:p>
              <a:p>
                <a:pPr algn="just"/>
                <a:r>
                  <a:rPr lang="en-US" sz="2800" dirty="0">
                    <a:cs typeface="Calibri"/>
                  </a:rPr>
                  <a:t> </a:t>
                </a:r>
              </a:p>
              <a:p>
                <a:pPr algn="just"/>
                <a:r>
                  <a:rPr lang="en-US" sz="2800" dirty="0">
                    <a:cs typeface="Calibri"/>
                  </a:rPr>
                  <a:t>The initial version of the coupled radiation-microphysics parameterizations used in RASM assumed a constant droplet concentration of 120 cm</a:t>
                </a:r>
                <a:r>
                  <a:rPr lang="en-US" sz="2800" baseline="30000" dirty="0">
                    <a:cs typeface="Calibri"/>
                  </a:rPr>
                  <a:t>-3</a:t>
                </a:r>
                <a:r>
                  <a:rPr lang="en-US" sz="2800" dirty="0">
                    <a:cs typeface="Calibri"/>
                  </a:rPr>
                  <a:t> and produced the droplet size distributions shown in Figure </a:t>
                </a:r>
                <a:r>
                  <a:rPr lang="en-US" sz="2800" dirty="0" smtClean="0">
                    <a:cs typeface="Calibri"/>
                  </a:rPr>
                  <a:t>2. </a:t>
                </a:r>
                <a:r>
                  <a:rPr lang="en-US" sz="2800" dirty="0">
                    <a:cs typeface="Calibri"/>
                  </a:rPr>
                  <a:t>Observations suggest that the droplet concentration varies seasonally in the Arctic and that the value of </a:t>
                </a:r>
                <a:r>
                  <a:rPr lang="en-US" sz="2800" dirty="0" smtClean="0">
                    <a:cs typeface="Calibri"/>
                  </a:rPr>
                  <a:t>120 </a:t>
                </a:r>
                <a:r>
                  <a:rPr lang="en-US" sz="2800" dirty="0">
                    <a:cs typeface="Calibri"/>
                  </a:rPr>
                  <a:t>cm</a:t>
                </a:r>
                <a:r>
                  <a:rPr lang="en-US" sz="2800" baseline="30000" dirty="0">
                    <a:cs typeface="Calibri"/>
                  </a:rPr>
                  <a:t>-3</a:t>
                </a:r>
                <a:r>
                  <a:rPr lang="en-US" sz="2800" dirty="0">
                    <a:cs typeface="Calibri"/>
                  </a:rPr>
                  <a:t> was not optimal. To better replicate the observed droplet concentration in the Arctic a seasonally and spatially varying droplet concentration was implemented in RASM (Figure 5).</a:t>
                </a:r>
              </a:p>
              <a:p>
                <a:pPr algn="just"/>
                <a:r>
                  <a:rPr lang="en-US" sz="2800" dirty="0">
                    <a:cs typeface="Calibri"/>
                  </a:rPr>
                  <a:t>  </a:t>
                </a:r>
              </a:p>
              <a:p>
                <a:pPr algn="just"/>
                <a:r>
                  <a:rPr lang="en-US" sz="2800" dirty="0">
                    <a:cs typeface="Calibri"/>
                  </a:rPr>
                  <a:t>The use of either fixed or spatially and temporally varying droplet concentration alters both the downward longwave and shortwave radiation at the surface with seasonally varying differences between the two experiments. The simulation with time and space varying droplet concentration simulates less </a:t>
                </a:r>
                <a:r>
                  <a:rPr lang="en-US" sz="2800" dirty="0" err="1">
                    <a:cs typeface="Calibri"/>
                  </a:rPr>
                  <a:t>downwelling</a:t>
                </a:r>
                <a:r>
                  <a:rPr lang="en-US" sz="2800" dirty="0">
                    <a:cs typeface="Calibri"/>
                  </a:rPr>
                  <a:t> shortwave radiation from late spring until early summer (May and June) and less </a:t>
                </a:r>
                <a:r>
                  <a:rPr lang="en-US" sz="2800" dirty="0" err="1">
                    <a:cs typeface="Calibri"/>
                  </a:rPr>
                  <a:t>downwelling</a:t>
                </a:r>
                <a:r>
                  <a:rPr lang="en-US" sz="2800" dirty="0">
                    <a:cs typeface="Calibri"/>
                  </a:rPr>
                  <a:t> longwave radiation from mid-summer through autumn (July through November) (Figure 6). </a:t>
                </a:r>
              </a:p>
              <a:p>
                <a:pPr algn="just"/>
                <a:endParaRPr lang="en-US" sz="2800" dirty="0">
                  <a:cs typeface="Calibri"/>
                </a:endParaRPr>
              </a:p>
              <a:p>
                <a:pPr algn="just"/>
                <a:r>
                  <a:rPr lang="en-US" sz="2800" dirty="0"/>
                  <a:t>The use of spatially </a:t>
                </a:r>
                <a:r>
                  <a:rPr lang="en-US" sz="2800" dirty="0" smtClean="0"/>
                  <a:t>and </a:t>
                </a:r>
                <a:r>
                  <a:rPr lang="en-US" sz="2800" dirty="0"/>
                  <a:t>temporally varying droplet concentration causes a slight </a:t>
                </a:r>
                <a:r>
                  <a:rPr lang="en-US" sz="2800" dirty="0" smtClean="0"/>
                  <a:t>increase in </a:t>
                </a:r>
                <a:r>
                  <a:rPr lang="en-US" sz="2800" dirty="0"/>
                  <a:t>sea ice concentration </a:t>
                </a:r>
                <a:r>
                  <a:rPr lang="en-US" sz="2800" dirty="0" smtClean="0"/>
                  <a:t>compared to RASM simulations with fixed droplet concentration. </a:t>
                </a:r>
                <a:r>
                  <a:rPr lang="en-US" sz="2800" dirty="0" smtClean="0"/>
                  <a:t>(</a:t>
                </a:r>
                <a:r>
                  <a:rPr lang="en-US" sz="2800" dirty="0"/>
                  <a:t>Figure 7).</a:t>
                </a:r>
              </a:p>
            </p:txBody>
          </p:sp>
          <p:grpSp>
            <p:nvGrpSpPr>
              <p:cNvPr id="8" name="Group 7"/>
              <p:cNvGrpSpPr/>
              <p:nvPr/>
            </p:nvGrpSpPr>
            <p:grpSpPr>
              <a:xfrm>
                <a:off x="26416644" y="5774643"/>
                <a:ext cx="14775856" cy="16107457"/>
                <a:chOff x="26416644" y="5774643"/>
                <a:chExt cx="14775856" cy="16107457"/>
              </a:xfrm>
            </p:grpSpPr>
            <p:grpSp>
              <p:nvGrpSpPr>
                <p:cNvPr id="81" name="Group 80"/>
                <p:cNvGrpSpPr/>
                <p:nvPr/>
              </p:nvGrpSpPr>
              <p:grpSpPr>
                <a:xfrm>
                  <a:off x="26685581" y="5774643"/>
                  <a:ext cx="6719625" cy="10651245"/>
                  <a:chOff x="27786213" y="6197993"/>
                  <a:chExt cx="6719625" cy="10651245"/>
                </a:xfrm>
              </p:grpSpPr>
              <p:grpSp>
                <p:nvGrpSpPr>
                  <p:cNvPr id="78" name="Group 77"/>
                  <p:cNvGrpSpPr/>
                  <p:nvPr/>
                </p:nvGrpSpPr>
                <p:grpSpPr>
                  <a:xfrm>
                    <a:off x="27786213" y="6197993"/>
                    <a:ext cx="6400800" cy="4320595"/>
                    <a:chOff x="27786213" y="6197993"/>
                    <a:chExt cx="6400800" cy="4320595"/>
                  </a:xfrm>
                </p:grpSpPr>
                <p:pic>
                  <p:nvPicPr>
                    <p:cNvPr id="307" name="Picture 306" descr="fig_05.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786213" y="6197993"/>
                      <a:ext cx="6400800" cy="3184357"/>
                    </a:xfrm>
                    <a:prstGeom prst="rect">
                      <a:avLst/>
                    </a:prstGeom>
                  </p:spPr>
                </p:pic>
                <p:sp>
                  <p:nvSpPr>
                    <p:cNvPr id="322" name="Text Box 70"/>
                    <p:cNvSpPr txBox="1">
                      <a:spLocks noChangeArrowheads="1"/>
                    </p:cNvSpPr>
                    <p:nvPr/>
                  </p:nvSpPr>
                  <p:spPr bwMode="auto">
                    <a:xfrm>
                      <a:off x="27786213" y="9225672"/>
                      <a:ext cx="5999978" cy="1292916"/>
                    </a:xfrm>
                    <a:prstGeom prst="rect">
                      <a:avLst/>
                    </a:prstGeom>
                    <a:noFill/>
                    <a:ln w="9525">
                      <a:noFill/>
                      <a:miter lim="800000"/>
                      <a:headEnd/>
                      <a:tailEnd/>
                    </a:ln>
                    <a:effectLst/>
                  </p:spPr>
                  <p:txBody>
                    <a:bodyPr>
                      <a:prstTxWarp prst="textNoShape">
                        <a:avLst/>
                      </a:prstTxWarp>
                    </a:bodyPr>
                    <a:lstStyle/>
                    <a:p>
                      <a:r>
                        <a:rPr lang="en-US" sz="2000" b="1" dirty="0">
                          <a:latin typeface="Calibri"/>
                          <a:cs typeface="Calibri"/>
                        </a:rPr>
                        <a:t>Figure </a:t>
                      </a:r>
                      <a:r>
                        <a:rPr lang="en-US" sz="2000" b="1" dirty="0" smtClean="0">
                          <a:latin typeface="Calibri"/>
                          <a:cs typeface="Calibri"/>
                        </a:rPr>
                        <a:t>5. </a:t>
                      </a:r>
                      <a:r>
                        <a:rPr lang="en-US" sz="2000" dirty="0">
                          <a:latin typeface="Calibri"/>
                          <a:cs typeface="Calibri"/>
                        </a:rPr>
                        <a:t>Specified droplet concentration in the WRF Morrison microphysics parameterization as a function of day of year (DOY) and latitude.</a:t>
                      </a:r>
                      <a:r>
                        <a:rPr lang="en-US" sz="2000" b="1" dirty="0" smtClean="0">
                          <a:latin typeface="Calibri"/>
                          <a:cs typeface="Calibri"/>
                        </a:rPr>
                        <a:t> </a:t>
                      </a:r>
                      <a:endParaRPr lang="en-US" sz="2000" dirty="0">
                        <a:latin typeface="Calibri"/>
                        <a:cs typeface="Calibri"/>
                      </a:endParaRPr>
                    </a:p>
                  </p:txBody>
                </p:sp>
              </p:grpSp>
              <p:grpSp>
                <p:nvGrpSpPr>
                  <p:cNvPr id="79" name="Group 78"/>
                  <p:cNvGrpSpPr/>
                  <p:nvPr/>
                </p:nvGrpSpPr>
                <p:grpSpPr>
                  <a:xfrm>
                    <a:off x="27786213" y="10319897"/>
                    <a:ext cx="6719625" cy="6529341"/>
                    <a:chOff x="27786213" y="10319897"/>
                    <a:chExt cx="6719625" cy="6529341"/>
                  </a:xfrm>
                </p:grpSpPr>
                <p:grpSp>
                  <p:nvGrpSpPr>
                    <p:cNvPr id="308" name="Group 307"/>
                    <p:cNvGrpSpPr>
                      <a:grpSpLocks noChangeAspect="1"/>
                    </p:cNvGrpSpPr>
                    <p:nvPr/>
                  </p:nvGrpSpPr>
                  <p:grpSpPr>
                    <a:xfrm>
                      <a:off x="27786213" y="10319897"/>
                      <a:ext cx="6400800" cy="4327021"/>
                      <a:chOff x="21987138" y="8144684"/>
                      <a:chExt cx="6400800" cy="4327021"/>
                    </a:xfrm>
                  </p:grpSpPr>
                  <p:pic>
                    <p:nvPicPr>
                      <p:cNvPr id="309" name="Picture 308" descr="fig_06_bottom.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1987138" y="11422272"/>
                        <a:ext cx="6400800" cy="1049433"/>
                      </a:xfrm>
                      <a:prstGeom prst="rect">
                        <a:avLst/>
                      </a:prstGeom>
                    </p:spPr>
                  </p:pic>
                  <p:pic>
                    <p:nvPicPr>
                      <p:cNvPr id="310" name="Picture 309" descr="fig_06_middle.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987138" y="9903293"/>
                        <a:ext cx="6400800" cy="1622633"/>
                      </a:xfrm>
                      <a:prstGeom prst="rect">
                        <a:avLst/>
                      </a:prstGeom>
                    </p:spPr>
                  </p:pic>
                  <p:pic>
                    <p:nvPicPr>
                      <p:cNvPr id="311" name="Picture 310" descr="fig_06_top.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1987138" y="8144684"/>
                        <a:ext cx="6400800" cy="1641423"/>
                      </a:xfrm>
                      <a:prstGeom prst="rect">
                        <a:avLst/>
                      </a:prstGeom>
                    </p:spPr>
                  </p:pic>
                </p:grpSp>
                <p:sp>
                  <p:nvSpPr>
                    <p:cNvPr id="323" name="Text Box 70"/>
                    <p:cNvSpPr txBox="1">
                      <a:spLocks noChangeArrowheads="1"/>
                    </p:cNvSpPr>
                    <p:nvPr/>
                  </p:nvSpPr>
                  <p:spPr bwMode="auto">
                    <a:xfrm>
                      <a:off x="27786213" y="14511781"/>
                      <a:ext cx="6719625" cy="2337457"/>
                    </a:xfrm>
                    <a:prstGeom prst="rect">
                      <a:avLst/>
                    </a:prstGeom>
                    <a:noFill/>
                    <a:ln w="9525">
                      <a:noFill/>
                      <a:miter lim="800000"/>
                      <a:headEnd/>
                      <a:tailEnd/>
                    </a:ln>
                    <a:effectLst/>
                  </p:spPr>
                  <p:txBody>
                    <a:bodyPr>
                      <a:prstTxWarp prst="textNoShape">
                        <a:avLst/>
                      </a:prstTxWarp>
                    </a:bodyPr>
                    <a:lstStyle/>
                    <a:p>
                      <a:r>
                        <a:rPr lang="en-US" sz="2000" b="1" dirty="0">
                          <a:latin typeface="Calibri"/>
                          <a:cs typeface="Calibri"/>
                        </a:rPr>
                        <a:t>Figure </a:t>
                      </a:r>
                      <a:r>
                        <a:rPr lang="en-US" sz="2000" b="1" dirty="0" smtClean="0">
                          <a:latin typeface="Calibri"/>
                          <a:cs typeface="Calibri"/>
                        </a:rPr>
                        <a:t>6. </a:t>
                      </a:r>
                      <a:r>
                        <a:rPr lang="en-US" sz="2000" dirty="0">
                          <a:latin typeface="Calibri"/>
                          <a:cs typeface="Calibri"/>
                        </a:rPr>
                        <a:t>Downward longwave (left) and shortwave (right) radiation from ERA-Interim (black), RASM with coupled radiation-microphysics with fixed droplet concentration of </a:t>
                      </a:r>
                      <a:r>
                        <a:rPr lang="en-US" sz="2000" dirty="0" smtClean="0">
                          <a:latin typeface="Calibri"/>
                          <a:cs typeface="Calibri"/>
                        </a:rPr>
                        <a:t>  120 </a:t>
                      </a:r>
                      <a:r>
                        <a:rPr lang="en-US" sz="2000" dirty="0">
                          <a:latin typeface="Calibri"/>
                          <a:cs typeface="Calibri"/>
                        </a:rPr>
                        <a:t>cm</a:t>
                      </a:r>
                      <a:r>
                        <a:rPr lang="en-US" sz="2000" baseline="30000" dirty="0">
                          <a:latin typeface="Calibri"/>
                          <a:cs typeface="Calibri"/>
                        </a:rPr>
                        <a:t>-3</a:t>
                      </a:r>
                      <a:r>
                        <a:rPr lang="en-US" sz="2000" dirty="0">
                          <a:latin typeface="Calibri"/>
                          <a:cs typeface="Calibri"/>
                        </a:rPr>
                        <a:t> (blue), and RASM with coupled radiation-microphysics with spatially and temporally varying droplet concentration (red). Differences between the RASM simulations and ERA-Interim are shown in the bottom panel.</a:t>
                      </a:r>
                    </a:p>
                    <a:p>
                      <a:r>
                        <a:rPr lang="en-US" sz="2500" b="1" dirty="0" smtClean="0">
                          <a:latin typeface="Helvetica"/>
                          <a:cs typeface="Helvetica"/>
                        </a:rPr>
                        <a:t> </a:t>
                      </a:r>
                      <a:endParaRPr lang="en-US" sz="2800" dirty="0"/>
                    </a:p>
                  </p:txBody>
                </p:sp>
              </p:grpSp>
            </p:grpSp>
            <p:sp>
              <p:nvSpPr>
                <p:cNvPr id="80" name="Text Box 70"/>
                <p:cNvSpPr txBox="1">
                  <a:spLocks noChangeArrowheads="1"/>
                </p:cNvSpPr>
                <p:nvPr/>
              </p:nvSpPr>
              <p:spPr bwMode="auto">
                <a:xfrm>
                  <a:off x="26712423" y="21015364"/>
                  <a:ext cx="14480077" cy="866736"/>
                </a:xfrm>
                <a:prstGeom prst="rect">
                  <a:avLst/>
                </a:prstGeom>
                <a:noFill/>
                <a:ln w="9525">
                  <a:noFill/>
                  <a:miter lim="800000"/>
                  <a:headEnd/>
                  <a:tailEnd/>
                </a:ln>
                <a:effectLst/>
              </p:spPr>
              <p:txBody>
                <a:bodyPr>
                  <a:prstTxWarp prst="textNoShape">
                    <a:avLst/>
                  </a:prstTxWarp>
                </a:bodyPr>
                <a:lstStyle/>
                <a:p>
                  <a:r>
                    <a:rPr lang="en-US" sz="2000" b="1" dirty="0">
                      <a:latin typeface="Calibri"/>
                      <a:cs typeface="Calibri"/>
                    </a:rPr>
                    <a:t>Figure 7</a:t>
                  </a:r>
                  <a:r>
                    <a:rPr lang="en-US" sz="2000" b="1" dirty="0" smtClean="0">
                      <a:latin typeface="Calibri"/>
                      <a:cs typeface="Calibri"/>
                    </a:rPr>
                    <a:t>. </a:t>
                  </a:r>
                  <a:r>
                    <a:rPr lang="en-US" sz="2000" dirty="0"/>
                    <a:t>Differences between RASM and satellite observed sea ice concentrations for September for RASM with coupled radiation-microphysics with spatially and temporally varying droplet concentration </a:t>
                  </a:r>
                  <a:r>
                    <a:rPr lang="en-US" sz="2000" dirty="0" smtClean="0"/>
                    <a:t>(</a:t>
                  </a:r>
                  <a:r>
                    <a:rPr lang="en-US" sz="2000" dirty="0"/>
                    <a:t>top), and RASM with coupled radiation-</a:t>
                  </a:r>
                  <a:r>
                    <a:rPr lang="en-US" sz="2000" dirty="0" smtClean="0"/>
                    <a:t>microphysics </a:t>
                  </a:r>
                  <a:r>
                    <a:rPr lang="en-US" sz="2000" dirty="0"/>
                    <a:t>with fixed droplet concentration of 120 cm</a:t>
                  </a:r>
                  <a:r>
                    <a:rPr lang="en-US" sz="2000" baseline="30000" dirty="0"/>
                    <a:t>-3</a:t>
                  </a:r>
                  <a:r>
                    <a:rPr lang="en-US" sz="2000" dirty="0" smtClean="0"/>
                    <a:t> (</a:t>
                  </a:r>
                  <a:r>
                    <a:rPr lang="en-US" sz="2000" dirty="0"/>
                    <a:t>bottom). </a:t>
                  </a:r>
                  <a:endParaRPr lang="en-US" sz="2000" dirty="0">
                    <a:latin typeface="Calibri"/>
                    <a:cs typeface="Calibri"/>
                  </a:endParaRPr>
                </a:p>
              </p:txBody>
            </p:sp>
            <p:grpSp>
              <p:nvGrpSpPr>
                <p:cNvPr id="82" name="Group 81"/>
                <p:cNvGrpSpPr/>
                <p:nvPr/>
              </p:nvGrpSpPr>
              <p:grpSpPr>
                <a:xfrm>
                  <a:off x="26416644" y="16335471"/>
                  <a:ext cx="6072803" cy="4764563"/>
                  <a:chOff x="28598665" y="8021844"/>
                  <a:chExt cx="6072803" cy="4764563"/>
                </a:xfrm>
              </p:grpSpPr>
              <p:grpSp>
                <p:nvGrpSpPr>
                  <p:cNvPr id="83" name="Group 82"/>
                  <p:cNvGrpSpPr>
                    <a:grpSpLocks noChangeAspect="1"/>
                  </p:cNvGrpSpPr>
                  <p:nvPr/>
                </p:nvGrpSpPr>
                <p:grpSpPr>
                  <a:xfrm>
                    <a:off x="28598665" y="8034146"/>
                    <a:ext cx="6072803" cy="4752261"/>
                    <a:chOff x="28847232" y="8431013"/>
                    <a:chExt cx="5486401" cy="4293377"/>
                  </a:xfrm>
                </p:grpSpPr>
                <p:pic>
                  <p:nvPicPr>
                    <p:cNvPr id="87" name="Picture 86" descr="fig_07_top.jpe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847232" y="8431013"/>
                      <a:ext cx="5486400" cy="1892190"/>
                    </a:xfrm>
                    <a:prstGeom prst="rect">
                      <a:avLst/>
                    </a:prstGeom>
                  </p:spPr>
                </p:pic>
                <p:pic>
                  <p:nvPicPr>
                    <p:cNvPr id="88" name="Picture 87" descr="fig_07_middle.jpe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8847233" y="10524860"/>
                      <a:ext cx="5486400" cy="1688857"/>
                    </a:xfrm>
                    <a:prstGeom prst="rect">
                      <a:avLst/>
                    </a:prstGeom>
                  </p:spPr>
                </p:pic>
                <p:pic>
                  <p:nvPicPr>
                    <p:cNvPr id="89" name="Picture 88" descr="fig_07_bottom.jpeg"/>
                    <p:cNvPicPr>
                      <a:picLocks noChangeAspect="1"/>
                    </p:cNvPicPr>
                    <p:nvPr/>
                  </p:nvPicPr>
                  <p:blipFill rotWithShape="1">
                    <a:blip r:embed="rId29">
                      <a:extLst>
                        <a:ext uri="{28A0092B-C50C-407E-A947-70E740481C1C}">
                          <a14:useLocalDpi xmlns:a14="http://schemas.microsoft.com/office/drawing/2010/main" val="0"/>
                        </a:ext>
                      </a:extLst>
                    </a:blip>
                    <a:srcRect l="7738" t="20328"/>
                    <a:stretch/>
                  </p:blipFill>
                  <p:spPr>
                    <a:xfrm>
                      <a:off x="28975468" y="12368335"/>
                      <a:ext cx="5061839" cy="356055"/>
                    </a:xfrm>
                    <a:prstGeom prst="rect">
                      <a:avLst/>
                    </a:prstGeom>
                  </p:spPr>
                </p:pic>
              </p:grpSp>
              <p:sp>
                <p:nvSpPr>
                  <p:cNvPr id="85" name="TextBox 84"/>
                  <p:cNvSpPr txBox="1"/>
                  <p:nvPr/>
                </p:nvSpPr>
                <p:spPr>
                  <a:xfrm>
                    <a:off x="28974060" y="8021844"/>
                    <a:ext cx="5050212" cy="430887"/>
                  </a:xfrm>
                  <a:prstGeom prst="rect">
                    <a:avLst/>
                  </a:prstGeom>
                  <a:solidFill>
                    <a:schemeClr val="bg1"/>
                  </a:solidFill>
                </p:spPr>
                <p:txBody>
                  <a:bodyPr wrap="none" rtlCol="0">
                    <a:spAutoFit/>
                  </a:bodyPr>
                  <a:lstStyle/>
                  <a:p>
                    <a:r>
                      <a:rPr lang="en-US" sz="1100" b="1" dirty="0" smtClean="0"/>
                      <a:t>RACM-CAM coupled with Seasonal/Latitude DCN  </a:t>
                    </a:r>
                  </a:p>
                  <a:p>
                    <a:r>
                      <a:rPr lang="en-US" sz="1100" b="1" dirty="0" smtClean="0"/>
                      <a:t>September sea ice concentration difference from passive microwave for g(h&gt;0, 1m)</a:t>
                    </a:r>
                  </a:p>
                </p:txBody>
              </p:sp>
              <p:sp>
                <p:nvSpPr>
                  <p:cNvPr id="86" name="TextBox 85"/>
                  <p:cNvSpPr txBox="1"/>
                  <p:nvPr/>
                </p:nvSpPr>
                <p:spPr>
                  <a:xfrm>
                    <a:off x="29126460" y="10128577"/>
                    <a:ext cx="5050212" cy="430887"/>
                  </a:xfrm>
                  <a:prstGeom prst="rect">
                    <a:avLst/>
                  </a:prstGeom>
                  <a:solidFill>
                    <a:schemeClr val="bg1"/>
                  </a:solidFill>
                </p:spPr>
                <p:txBody>
                  <a:bodyPr wrap="none" rtlCol="0">
                    <a:spAutoFit/>
                  </a:bodyPr>
                  <a:lstStyle/>
                  <a:p>
                    <a:r>
                      <a:rPr lang="en-US" sz="1100" b="1" dirty="0" smtClean="0"/>
                      <a:t>RACM-CAM coupled with DCN constant (120)</a:t>
                    </a:r>
                  </a:p>
                  <a:p>
                    <a:r>
                      <a:rPr lang="en-US" sz="1100" b="1" dirty="0" smtClean="0"/>
                      <a:t>September sea ice concentration difference from passive microwave for g(h&gt;0, 1m)</a:t>
                    </a:r>
                  </a:p>
                </p:txBody>
              </p:sp>
            </p:grpSp>
          </p:grpSp>
        </p:grpSp>
      </p:grpSp>
    </p:spTree>
    <p:extLst>
      <p:ext uri="{BB962C8B-B14F-4D97-AF65-F5344CB8AC3E}">
        <p14:creationId xmlns:p14="http://schemas.microsoft.com/office/powerpoint/2010/main" val="3139497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2003</TotalTime>
  <Words>1323</Words>
  <Application>Microsoft Macintosh PowerPoint</Application>
  <PresentationFormat>Custom</PresentationFormat>
  <Paragraphs>84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Alice DuVivier</dc:creator>
  <cp:lastModifiedBy>John Cassano</cp:lastModifiedBy>
  <cp:revision>708</cp:revision>
  <cp:lastPrinted>2011-04-26T19:26:27Z</cp:lastPrinted>
  <dcterms:created xsi:type="dcterms:W3CDTF">2011-06-23T17:22:35Z</dcterms:created>
  <dcterms:modified xsi:type="dcterms:W3CDTF">2014-05-07T16:39:56Z</dcterms:modified>
</cp:coreProperties>
</file>