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71" autoAdjust="0"/>
    <p:restoredTop sz="94660"/>
  </p:normalViewPr>
  <p:slideViewPr>
    <p:cSldViewPr snapToGrid="0">
      <p:cViewPr varScale="1">
        <p:scale>
          <a:sx n="128" d="100"/>
          <a:sy n="128" d="100"/>
        </p:scale>
        <p:origin x="2264"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3/19/24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3/19/24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3/19/24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p:nvPr/>
        </p:nvSpPr>
        <p:spPr>
          <a:xfrm>
            <a:off x="257568" y="131672"/>
            <a:ext cx="8240811" cy="810799"/>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The Effect of Natural Disasters and Extreme Weather on</a:t>
            </a:r>
          </a:p>
          <a:p>
            <a:r>
              <a:rPr lang="en-US" sz="2400" dirty="0">
                <a:latin typeface="Calibri" panose="020F0502020204030204" pitchFamily="34" charset="0"/>
                <a:cs typeface="Calibri" panose="020F0502020204030204" pitchFamily="34" charset="0"/>
              </a:rPr>
              <a:t>Household Location Choice and Economic Welfare</a:t>
            </a:r>
          </a:p>
        </p:txBody>
      </p:sp>
      <p:sp>
        <p:nvSpPr>
          <p:cNvPr id="122" name="Shape 122"/>
          <p:cNvSpPr/>
          <p:nvPr/>
        </p:nvSpPr>
        <p:spPr>
          <a:xfrm>
            <a:off x="181513" y="964259"/>
            <a:ext cx="4140396" cy="1719308"/>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300" dirty="0">
                <a:latin typeface="Calibri" panose="020F0502020204030204" pitchFamily="34" charset="0"/>
                <a:cs typeface="Calibri" panose="020F0502020204030204" pitchFamily="34" charset="0"/>
              </a:rPr>
              <a:t>In recent decades, the U.S. has witnessed a population shift from the Northeast and Midwest to the Sun Belt, aligning with a rise in natural disasters. We investigate the trade-offs households face when selecting high-risk locations, analyzing the income adjustments required to mitigate the elevated risk from natural disasters and comparing these compensations with other environmental risks.</a:t>
            </a:r>
            <a:endParaRPr lang="en-US" sz="1300" dirty="0">
              <a:latin typeface="Calibri" panose="020F0502020204030204" pitchFamily="34" charset="0"/>
              <a:ea typeface="SimSun" panose="02010600030101010101" pitchFamily="2" charset="-122"/>
              <a:cs typeface="Calibri" panose="020F0502020204030204" pitchFamily="34" charset="0"/>
            </a:endParaRPr>
          </a:p>
        </p:txBody>
      </p:sp>
      <p:sp>
        <p:nvSpPr>
          <p:cNvPr id="123" name="Shape 123"/>
          <p:cNvSpPr/>
          <p:nvPr/>
        </p:nvSpPr>
        <p:spPr>
          <a:xfrm>
            <a:off x="181513" y="2633895"/>
            <a:ext cx="4242080" cy="2241960"/>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r>
              <a:rPr lang="en-US" sz="1300" dirty="0">
                <a:latin typeface="Calibri" panose="020F0502020204030204" pitchFamily="34" charset="0"/>
                <a:cs typeface="Calibri" panose="020F0502020204030204" pitchFamily="34" charset="0"/>
              </a:rPr>
              <a:t>Economic and demographic household characteristics from the U.S. census (1990 and 2000) and the American Community Survey (2010-2014) are merged with disaster risk measures from the Federal Emergency Management Agency's data on Presidential Disaster Declarations (1981-2010) and extreme weather data from the PRISM Climate Group. This dataset, geographically referenced to 722 U.S. Commuting Zones (CZs), is utilized to estimate a spatial equilibrium model of household location choice.</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712679" y="5866966"/>
            <a:ext cx="4231292" cy="707886"/>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1000" dirty="0">
                <a:latin typeface="Calibri" panose="020F0502020204030204" pitchFamily="34" charset="0"/>
                <a:ea typeface="MS Mincho" panose="02020609040205080304" pitchFamily="49" charset="-128"/>
                <a:cs typeface="Calibri" panose="020F0502020204030204" pitchFamily="34" charset="0"/>
              </a:rPr>
              <a:t>Wrenn D. H. (2024). The effect of natural disasters and extreme weather on household location choice and economic welfare. Journal of the Association of Environmental and Resource Economists, in press. </a:t>
            </a:r>
            <a:r>
              <a:rPr lang="en-US" sz="1000" dirty="0">
                <a:solidFill>
                  <a:schemeClr val="accent1"/>
                </a:solidFill>
                <a:effectLst/>
                <a:latin typeface="Calibri" panose="020F0502020204030204" pitchFamily="34" charset="0"/>
                <a:cs typeface="Calibri" panose="020F0502020204030204" pitchFamily="34" charset="0"/>
              </a:rPr>
              <a:t>https://</a:t>
            </a:r>
            <a:r>
              <a:rPr lang="en-US" sz="1000" dirty="0" err="1">
                <a:solidFill>
                  <a:schemeClr val="accent1"/>
                </a:solidFill>
                <a:effectLst/>
                <a:latin typeface="Calibri" panose="020F0502020204030204" pitchFamily="34" charset="0"/>
                <a:cs typeface="Calibri" panose="020F0502020204030204" pitchFamily="34" charset="0"/>
              </a:rPr>
              <a:t>doi.org</a:t>
            </a:r>
            <a:r>
              <a:rPr lang="en-US" sz="1000" dirty="0">
                <a:solidFill>
                  <a:schemeClr val="accent1"/>
                </a:solidFill>
                <a:effectLst/>
                <a:latin typeface="Calibri" panose="020F0502020204030204" pitchFamily="34" charset="0"/>
                <a:cs typeface="Calibri" panose="020F0502020204030204" pitchFamily="34" charset="0"/>
              </a:rPr>
              <a:t>/10.1086/728887</a:t>
            </a:r>
            <a:r>
              <a:rPr lang="en-US" sz="1000" dirty="0">
                <a:solidFill>
                  <a:schemeClr val="tx1"/>
                </a:solidFill>
                <a:effectLst/>
                <a:latin typeface="Calibri" panose="020F0502020204030204" pitchFamily="34" charset="0"/>
                <a:cs typeface="Calibri" panose="020F0502020204030204" pitchFamily="34" charset="0"/>
              </a:rPr>
              <a:t>.</a:t>
            </a:r>
          </a:p>
        </p:txBody>
      </p:sp>
      <p:sp>
        <p:nvSpPr>
          <p:cNvPr id="7" name="Rectangle 6">
            <a:extLst>
              <a:ext uri="{FF2B5EF4-FFF2-40B4-BE49-F238E27FC236}">
                <a16:creationId xmlns:a16="http://schemas.microsoft.com/office/drawing/2014/main" id="{EEE391FD-9B5C-3A63-71D5-2D75F625EAF3}"/>
              </a:ext>
            </a:extLst>
          </p:cNvPr>
          <p:cNvSpPr/>
          <p:nvPr/>
        </p:nvSpPr>
        <p:spPr>
          <a:xfrm>
            <a:off x="4822092" y="1238864"/>
            <a:ext cx="125046" cy="136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90395FD-91DE-BB58-F74E-40B79C0018AD}"/>
              </a:ext>
            </a:extLst>
          </p:cNvPr>
          <p:cNvPicPr>
            <a:picLocks noChangeAspect="1"/>
          </p:cNvPicPr>
          <p:nvPr/>
        </p:nvPicPr>
        <p:blipFill rotWithShape="1">
          <a:blip r:embed="rId2"/>
          <a:srcRect l="33344" t="9371" r="3324" b="10621"/>
          <a:stretch/>
        </p:blipFill>
        <p:spPr>
          <a:xfrm>
            <a:off x="4321909" y="1093466"/>
            <a:ext cx="3909012" cy="2469127"/>
          </a:xfrm>
          <a:prstGeom prst="rect">
            <a:avLst/>
          </a:prstGeom>
        </p:spPr>
      </p:pic>
      <p:sp>
        <p:nvSpPr>
          <p:cNvPr id="5" name="TextBox 4">
            <a:extLst>
              <a:ext uri="{FF2B5EF4-FFF2-40B4-BE49-F238E27FC236}">
                <a16:creationId xmlns:a16="http://schemas.microsoft.com/office/drawing/2014/main" id="{8EED9267-0ECE-D4DE-0BB2-3521D51B4681}"/>
              </a:ext>
            </a:extLst>
          </p:cNvPr>
          <p:cNvSpPr txBox="1"/>
          <p:nvPr/>
        </p:nvSpPr>
        <p:spPr>
          <a:xfrm>
            <a:off x="4562742" y="4147864"/>
            <a:ext cx="4381229" cy="1292662"/>
          </a:xfrm>
          <a:prstGeom prst="rect">
            <a:avLst/>
          </a:prstGeom>
          <a:noFill/>
        </p:spPr>
        <p:txBody>
          <a:bodyPr wrap="square" rtlCol="0">
            <a:spAutoFit/>
          </a:bodyPr>
          <a:lstStyle/>
          <a:p>
            <a:pPr defTabSz="321457">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 Percentage change in yearly household wages net of expenditures on rent from 1990 to 2010.</a:t>
            </a:r>
          </a:p>
          <a:p>
            <a:pPr defTabSz="321457">
              <a:defRPr sz="1700">
                <a:latin typeface="Helvetica"/>
                <a:ea typeface="Helvetica"/>
                <a:cs typeface="Helvetica"/>
                <a:sym typeface="Helvetica"/>
              </a:defRPr>
            </a:pPr>
            <a:r>
              <a:rPr lang="en-US" sz="1300" dirty="0">
                <a:solidFill>
                  <a:srgbClr val="0070C0"/>
                </a:solidFill>
                <a:latin typeface="Calibri" panose="020F0502020204030204" pitchFamily="34" charset="0"/>
                <a:cs typeface="Calibri" panose="020F0502020204030204" pitchFamily="34" charset="0"/>
              </a:rPr>
              <a:t>Rent and wages are equal to average monthly household rent and wages produced by aggregating census microdata to the commuting zones (CZ) level after hedonically adjusting rents and wages for endogenous sorting.</a:t>
            </a:r>
          </a:p>
        </p:txBody>
      </p:sp>
      <p:pic>
        <p:nvPicPr>
          <p:cNvPr id="6" name="Picture 5">
            <a:extLst>
              <a:ext uri="{FF2B5EF4-FFF2-40B4-BE49-F238E27FC236}">
                <a16:creationId xmlns:a16="http://schemas.microsoft.com/office/drawing/2014/main" id="{8E5E948E-3156-AFBC-0746-061E7A38C8C4}"/>
              </a:ext>
            </a:extLst>
          </p:cNvPr>
          <p:cNvPicPr>
            <a:picLocks noChangeAspect="1"/>
          </p:cNvPicPr>
          <p:nvPr/>
        </p:nvPicPr>
        <p:blipFill rotWithShape="1">
          <a:blip r:embed="rId2"/>
          <a:srcRect l="3197" t="11381" r="76215" b="18030"/>
          <a:stretch/>
        </p:blipFill>
        <p:spPr>
          <a:xfrm>
            <a:off x="7837963" y="2038588"/>
            <a:ext cx="1106008" cy="1896056"/>
          </a:xfrm>
          <a:prstGeom prst="rect">
            <a:avLst/>
          </a:prstGeom>
        </p:spPr>
      </p:pic>
      <p:sp>
        <p:nvSpPr>
          <p:cNvPr id="9" name="Shape 120">
            <a:extLst>
              <a:ext uri="{FF2B5EF4-FFF2-40B4-BE49-F238E27FC236}">
                <a16:creationId xmlns:a16="http://schemas.microsoft.com/office/drawing/2014/main" id="{772D8449-2379-2735-E319-4ACBF69FDE5E}"/>
              </a:ext>
            </a:extLst>
          </p:cNvPr>
          <p:cNvSpPr/>
          <p:nvPr/>
        </p:nvSpPr>
        <p:spPr>
          <a:xfrm>
            <a:off x="181513" y="4768242"/>
            <a:ext cx="4381229" cy="1441741"/>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Households may need up to 0.40% of annual income to withstand an extra disaster in a decade, and these costs vary significantly based on household skill level, with higher-skill, higher-income households willing to pay three times more annually to avoid additional natural disasters.</a:t>
            </a:r>
            <a:endParaRPr sz="1406" dirty="0"/>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9077</TotalTime>
  <Words>313</Words>
  <Application>Microsoft Macintosh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Nicholas, Robert</cp:lastModifiedBy>
  <cp:revision>65</cp:revision>
  <dcterms:created xsi:type="dcterms:W3CDTF">2019-03-01T18:13:06Z</dcterms:created>
  <dcterms:modified xsi:type="dcterms:W3CDTF">2024-03-19T19:43:04Z</dcterms:modified>
</cp:coreProperties>
</file>