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32"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3F7F10-04A2-ADCF-9C19-22A8AC7A0A17}" name="Wan, Hui" initials="" userId="S::Hui.Wan@pnnl.gov::72e2a99e-bd7a-4866-93e5-81e1fb7306cb" providerId="AD"/>
  <p188:author id="{3CCD125E-CC7B-203E-39C8-6398A13779AA}" name="Himes, Catherine L" initials="HCL" userId="S::catherine.himes@pnnl.gov::3188da6f-cffb-4e9b-aed8-fac80e95ab34" providerId="AD"/>
  <p188:author id="{5E5B1A60-6A0E-C4C7-A44B-AAE154336DFF}" name="Brettman, Allan E" initials="AB" userId="S::allan.brettman@pnnl.gov::da25bcae-0f5e-4d73-ba0d-80097dd92b7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32" autoAdjust="0"/>
    <p:restoredTop sz="95649" autoAdjust="0"/>
  </p:normalViewPr>
  <p:slideViewPr>
    <p:cSldViewPr>
      <p:cViewPr varScale="1">
        <p:scale>
          <a:sx n="104" d="100"/>
          <a:sy n="104" d="100"/>
        </p:scale>
        <p:origin x="138" y="216"/>
      </p:cViewPr>
      <p:guideLst>
        <p:guide orient="horz" pos="1632"/>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4/4/2024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1311874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4/4/2024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4/4/2024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4/4/2024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4/4/2024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4/4/2024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4/4/2024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4/4/2024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4/4/2024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4/4/2024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4/4/2024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4/4/2024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4/4/2024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261334" y="1500364"/>
            <a:ext cx="7242244" cy="421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Understand and address the unexpected shorter dust lifetime in the Energy </a:t>
            </a:r>
            <a:r>
              <a:rPr lang="en-US" sz="1400" dirty="0" err="1">
                <a:solidFill>
                  <a:prstClr val="black"/>
                </a:solidFill>
              </a:rPr>
              <a:t>Exascale</a:t>
            </a:r>
            <a:r>
              <a:rPr lang="en-US" sz="1400" dirty="0">
                <a:solidFill>
                  <a:prstClr val="black"/>
                </a:solidFill>
              </a:rPr>
              <a:t> Earth System Model version 1 (E3SMv1) when a higher vertical resolution is used.</a:t>
            </a:r>
          </a:p>
          <a:p>
            <a:pPr>
              <a:spcBef>
                <a:spcPct val="15000"/>
              </a:spcBef>
              <a:defRPr/>
            </a:pP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Analyze the time evolution of dust aerosol concentrations and the spatial distribution characteristics of aerosol process rates to reveal the deficiencies of the original numerical scheme used for coupling aerosol processes.</a:t>
            </a:r>
          </a:p>
          <a:p>
            <a:pPr marL="285750" indent="-285750">
              <a:spcBef>
                <a:spcPct val="15000"/>
              </a:spcBef>
              <a:buFont typeface="Arial" pitchFamily="34" charset="0"/>
              <a:buChar char="●"/>
              <a:defRPr/>
            </a:pPr>
            <a:r>
              <a:rPr lang="en-US" sz="1400" dirty="0">
                <a:solidFill>
                  <a:prstClr val="black"/>
                </a:solidFill>
              </a:rPr>
              <a:t>Revise the sequence of calculations of a few key processes in aerosol life cycles.</a:t>
            </a:r>
          </a:p>
          <a:p>
            <a:pPr marL="285750" indent="-285750">
              <a:spcBef>
                <a:spcPct val="15000"/>
              </a:spcBef>
              <a:buFont typeface="Arial" pitchFamily="34" charset="0"/>
              <a:buChar char="●"/>
              <a:defRPr/>
            </a:pPr>
            <a:r>
              <a:rPr lang="en-US" sz="1400" dirty="0">
                <a:solidFill>
                  <a:prstClr val="black"/>
                </a:solidFill>
              </a:rPr>
              <a:t>Evaluate the revised numerical scheme using E3SMv1 simulations in terms of the dust aerosol climatology and its sensitivity to vertical resolution.</a:t>
            </a:r>
          </a:p>
          <a:p>
            <a:pPr>
              <a:spcBef>
                <a:spcPct val="15000"/>
              </a:spcBef>
              <a:defRPr/>
            </a:pP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altLang="en-US" sz="1400" dirty="0"/>
              <a:t>Because aerosols play an important role in global climate change, accurate depictions of aerosol life cycles can help reduce numerical errors and uncertainties in climate predictions.</a:t>
            </a:r>
          </a:p>
          <a:p>
            <a:pPr marL="283464" indent="-283464">
              <a:spcBef>
                <a:spcPct val="15000"/>
              </a:spcBef>
              <a:buFont typeface="Arial" panose="020B0604020202020204" pitchFamily="34" charset="0"/>
              <a:buChar char="●"/>
            </a:pPr>
            <a:r>
              <a:rPr lang="en-US" altLang="en-US" sz="1400" dirty="0"/>
              <a:t>Resolution increase can cause non-physical changes in numerical climate simulations. Removing those non-physical changes can reap the most benefits from the computational cost of high resolutions.</a:t>
            </a:r>
          </a:p>
          <a:p>
            <a:pPr marL="285750" indent="-285750">
              <a:spcBef>
                <a:spcPct val="15000"/>
              </a:spcBef>
              <a:buFont typeface="Arial" pitchFamily="34" charset="0"/>
              <a:buChar char="●"/>
              <a:defRPr/>
            </a:pPr>
            <a:endParaRPr lang="en-US" sz="1400" dirty="0">
              <a:solidFill>
                <a:prstClr val="black"/>
              </a:solidFill>
            </a:endParaRPr>
          </a:p>
        </p:txBody>
      </p:sp>
      <p:sp>
        <p:nvSpPr>
          <p:cNvPr id="3076" name="Rectangle 5"/>
          <p:cNvSpPr>
            <a:spLocks noChangeArrowheads="1"/>
          </p:cNvSpPr>
          <p:nvPr/>
        </p:nvSpPr>
        <p:spPr bwMode="auto">
          <a:xfrm>
            <a:off x="222475" y="312243"/>
            <a:ext cx="117470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Careful Coupling Improves High-Resolution Climate Simulation</a:t>
            </a:r>
          </a:p>
        </p:txBody>
      </p:sp>
      <p:sp>
        <p:nvSpPr>
          <p:cNvPr id="3078" name="TextBox 9"/>
          <p:cNvSpPr txBox="1">
            <a:spLocks noChangeArrowheads="1"/>
          </p:cNvSpPr>
          <p:nvPr/>
        </p:nvSpPr>
        <p:spPr bwMode="auto">
          <a:xfrm>
            <a:off x="7772399" y="4713846"/>
            <a:ext cx="393134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200" b="1" dirty="0">
                <a:solidFill>
                  <a:srgbClr val="0000FF"/>
                </a:solidFill>
                <a:latin typeface="Arial" panose="020B0604020202020204" pitchFamily="34" charset="0"/>
              </a:rPr>
              <a:t>A revised sequence of calculations for a few key aerosol processes reduces the unexpected and non-physical sensitivity of the simulated dust lifetime to vertical resolution in the Energy Earth System Model version 1.</a:t>
            </a:r>
          </a:p>
        </p:txBody>
      </p:sp>
      <p:sp>
        <p:nvSpPr>
          <p:cNvPr id="3" name="Text Box 6">
            <a:extLst>
              <a:ext uri="{FF2B5EF4-FFF2-40B4-BE49-F238E27FC236}">
                <a16:creationId xmlns:a16="http://schemas.microsoft.com/office/drawing/2014/main" id="{36129588-DCD8-A551-C86B-16FF319432CA}"/>
              </a:ext>
            </a:extLst>
          </p:cNvPr>
          <p:cNvSpPr txBox="1">
            <a:spLocks noChangeArrowheads="1"/>
          </p:cNvSpPr>
          <p:nvPr/>
        </p:nvSpPr>
        <p:spPr bwMode="auto">
          <a:xfrm>
            <a:off x="381000" y="6150052"/>
            <a:ext cx="11120303" cy="4308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100" b="0" i="0" dirty="0">
                <a:effectLst/>
                <a:cs typeface="Calibri" panose="020F0502020204030204" pitchFamily="34" charset="0"/>
              </a:rPr>
              <a:t>Wan, H, K Zhang, CJ </a:t>
            </a:r>
            <a:r>
              <a:rPr lang="en-US" sz="1100" b="0" i="0" dirty="0" err="1">
                <a:effectLst/>
                <a:cs typeface="Calibri" panose="020F0502020204030204" pitchFamily="34" charset="0"/>
              </a:rPr>
              <a:t>Vogl</a:t>
            </a:r>
            <a:r>
              <a:rPr lang="en-US" sz="1100" b="0" i="0" dirty="0">
                <a:effectLst/>
                <a:cs typeface="Calibri" panose="020F0502020204030204" pitchFamily="34" charset="0"/>
              </a:rPr>
              <a:t>, CS Woodward, RC Easter, PJ Rasch, Y Feng, and H Wang, 2024: “Numerical coupling of aerosol emissions, dry removal, and turbulent mixing in the E3SM Atmosphere Model version 1 (EAMv1) – Part 1: Dust budget analyses and the impacts of a revised coupling scheme,” </a:t>
            </a:r>
            <a:r>
              <a:rPr lang="en-US" sz="1100" b="0" i="1" dirty="0">
                <a:effectLst/>
                <a:cs typeface="Calibri" panose="020F0502020204030204" pitchFamily="34" charset="0"/>
              </a:rPr>
              <a:t>Geosci</a:t>
            </a:r>
            <a:r>
              <a:rPr lang="en-US" sz="1100" i="1" dirty="0">
                <a:cs typeface="Calibri" panose="020F0502020204030204" pitchFamily="34" charset="0"/>
              </a:rPr>
              <a:t>entific</a:t>
            </a:r>
            <a:r>
              <a:rPr lang="en-US" sz="1100" b="0" i="1" dirty="0">
                <a:effectLst/>
                <a:cs typeface="Calibri" panose="020F0502020204030204" pitchFamily="34" charset="0"/>
              </a:rPr>
              <a:t> Model Development</a:t>
            </a:r>
            <a:r>
              <a:rPr lang="en-US" sz="1100" b="0" i="0" dirty="0">
                <a:effectLst/>
                <a:cs typeface="Calibri" panose="020F0502020204030204" pitchFamily="34" charset="0"/>
              </a:rPr>
              <a:t>, 17, 1387–1407, DOI: 10.5194/gmd-17-1387-2024</a:t>
            </a:r>
          </a:p>
        </p:txBody>
      </p:sp>
      <p:pic>
        <p:nvPicPr>
          <p:cNvPr id="9" name="Picture 8" descr="A graph of different levels of dust&#10;&#10;Description automatically generated">
            <a:extLst>
              <a:ext uri="{FF2B5EF4-FFF2-40B4-BE49-F238E27FC236}">
                <a16:creationId xmlns:a16="http://schemas.microsoft.com/office/drawing/2014/main" id="{632B83C3-2246-1616-F836-899FFB73D5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266" y="1286784"/>
            <a:ext cx="3731604" cy="3215177"/>
          </a:xfrm>
          <a:prstGeom prst="rect">
            <a:avLst/>
          </a:prstGeom>
        </p:spPr>
      </p:pic>
    </p:spTree>
    <p:extLst>
      <p:ext uri="{BB962C8B-B14F-4D97-AF65-F5344CB8AC3E}">
        <p14:creationId xmlns:p14="http://schemas.microsoft.com/office/powerpoint/2010/main" val="1423731566"/>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e300c8b-3036-49a2-80fa-2319748f3f6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DF268ED6B3C364FAC703FF960F7A610" ma:contentTypeVersion="16" ma:contentTypeDescription="Create a new document." ma:contentTypeScope="" ma:versionID="da4a9bed3b7ffe89072fd8d4c0535997">
  <xsd:schema xmlns:xsd="http://www.w3.org/2001/XMLSchema" xmlns:xs="http://www.w3.org/2001/XMLSchema" xmlns:p="http://schemas.microsoft.com/office/2006/metadata/properties" xmlns:ns3="5e300c8b-3036-49a2-80fa-2319748f3f6d" xmlns:ns4="17ba6337-7066-467a-94f6-945ab4d0f378" targetNamespace="http://schemas.microsoft.com/office/2006/metadata/properties" ma:root="true" ma:fieldsID="d6da8160833f9a40c30846cd67c20356" ns3:_="" ns4:_="">
    <xsd:import namespace="5e300c8b-3036-49a2-80fa-2319748f3f6d"/>
    <xsd:import namespace="17ba6337-7066-467a-94f6-945ab4d0f37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00c8b-3036-49a2-80fa-2319748f3f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7ba6337-7066-467a-94f6-945ab4d0f37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purl.org/dc/elements/1.1/"/>
    <ds:schemaRef ds:uri="17ba6337-7066-467a-94f6-945ab4d0f378"/>
    <ds:schemaRef ds:uri="http://www.w3.org/XML/1998/namespace"/>
    <ds:schemaRef ds:uri="http://purl.org/dc/dcmitype/"/>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5e300c8b-3036-49a2-80fa-2319748f3f6d"/>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17C27B4A-879B-499A-BD3E-DD5A728E88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00c8b-3036-49a2-80fa-2319748f3f6d"/>
    <ds:schemaRef ds:uri="17ba6337-7066-467a-94f6-945ab4d0f3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7132</TotalTime>
  <Words>296</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Steyn, Rita A</cp:lastModifiedBy>
  <cp:revision>40</cp:revision>
  <cp:lastPrinted>2011-05-11T17:30:12Z</cp:lastPrinted>
  <dcterms:created xsi:type="dcterms:W3CDTF">2017-11-02T21:19:41Z</dcterms:created>
  <dcterms:modified xsi:type="dcterms:W3CDTF">2024-04-04T23:12:39Z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0x0101002DF268ED6B3C364FAC703FF960F7A610</vt:lpwstr>
  </property>
  <property fmtid="{D5CDD505-2E9C-101B-9397-08002B2CF9AE}" pid="4" name="Order">
    <vt:r8>3400</vt:r8>
  </property>
</Properties>
</file>