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4F46-2AA9-6841-B0C8-DB8BF81337D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04799" y="1022065"/>
            <a:ext cx="4457511" cy="184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To summarize </a:t>
            </a:r>
            <a:r>
              <a:rPr lang="en-US" dirty="0"/>
              <a:t>our present </a:t>
            </a:r>
            <a:r>
              <a:rPr lang="en-US" dirty="0" smtClean="0"/>
              <a:t>understanding </a:t>
            </a:r>
            <a:r>
              <a:rPr lang="en-US" dirty="0"/>
              <a:t>of how heat reaches the ice base from the original </a:t>
            </a:r>
            <a:r>
              <a:rPr lang="en-US" dirty="0" smtClean="0"/>
              <a:t>sources and to propose a strategy for coordinated interdisciplinary and international research.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54874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Towards Quantifying the Increasing Role of Oceanic Heat in Sea Ice Loss in the New Arctic</a:t>
            </a:r>
            <a:r>
              <a:rPr lang="en-US" sz="2400" dirty="0"/>
              <a:t> 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762313" y="4134044"/>
            <a:ext cx="415474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i="1" dirty="0" smtClean="0"/>
              <a:t>A </a:t>
            </a:r>
            <a:r>
              <a:rPr lang="en-US" i="1" dirty="0"/>
              <a:t>coordinated, multidisciplinary and multinational effort, aided by new technologies, is needed to </a:t>
            </a:r>
            <a:r>
              <a:rPr lang="en-US" i="1" dirty="0" smtClean="0"/>
              <a:t>understand </a:t>
            </a:r>
            <a:r>
              <a:rPr lang="en-US" i="1" dirty="0"/>
              <a:t>and quantify the mechanisms responsible for changes in ocean heat fluxes affecting the loss </a:t>
            </a:r>
            <a:r>
              <a:rPr lang="en-US" i="1" dirty="0" smtClean="0"/>
              <a:t>of </a:t>
            </a:r>
            <a:r>
              <a:rPr lang="en-US" i="1" dirty="0"/>
              <a:t>Arctic sea ice.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230255" y="6196146"/>
            <a:ext cx="8686800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900" dirty="0" err="1"/>
              <a:t>Carmack</a:t>
            </a:r>
            <a:r>
              <a:rPr lang="en-US" sz="900" dirty="0"/>
              <a:t>, E., I. </a:t>
            </a:r>
            <a:r>
              <a:rPr lang="en-US" sz="900" dirty="0" err="1"/>
              <a:t>Polyakov</a:t>
            </a:r>
            <a:r>
              <a:rPr lang="en-US" sz="900" dirty="0"/>
              <a:t>, L. </a:t>
            </a:r>
            <a:r>
              <a:rPr lang="en-US" sz="900" dirty="0" err="1"/>
              <a:t>Padman</a:t>
            </a:r>
            <a:r>
              <a:rPr lang="en-US" sz="900" dirty="0"/>
              <a:t>, I. </a:t>
            </a:r>
            <a:r>
              <a:rPr lang="en-US" sz="900" dirty="0" err="1"/>
              <a:t>Fer</a:t>
            </a:r>
            <a:r>
              <a:rPr lang="en-US" sz="900" dirty="0"/>
              <a:t>, E. Hunke, J. Hutchings, J. Jackson, D. Kelley, R. Kwok, C. Layton, H. </a:t>
            </a:r>
            <a:r>
              <a:rPr lang="en-US" sz="900" dirty="0" err="1"/>
              <a:t>Melling</a:t>
            </a:r>
            <a:r>
              <a:rPr lang="en-US" sz="900" dirty="0"/>
              <a:t>, D. </a:t>
            </a:r>
            <a:r>
              <a:rPr lang="en-US" sz="900" dirty="0" err="1"/>
              <a:t>Perovich</a:t>
            </a:r>
            <a:r>
              <a:rPr lang="en-US" sz="900" dirty="0"/>
              <a:t>, O. </a:t>
            </a:r>
            <a:r>
              <a:rPr lang="en-US" sz="900" dirty="0" err="1"/>
              <a:t>Persson</a:t>
            </a:r>
            <a:r>
              <a:rPr lang="en-US" sz="900" dirty="0"/>
              <a:t>, B. Ruddick, M.‐L. </a:t>
            </a:r>
            <a:r>
              <a:rPr lang="en-US" sz="900" dirty="0" err="1"/>
              <a:t>Timmermans</a:t>
            </a:r>
            <a:r>
              <a:rPr lang="en-US" sz="900" dirty="0"/>
              <a:t>, J. Toole, T. Ross, S. </a:t>
            </a:r>
            <a:r>
              <a:rPr lang="en-US" sz="900" dirty="0" err="1"/>
              <a:t>Vavrus</a:t>
            </a:r>
            <a:r>
              <a:rPr lang="en-US" sz="900" dirty="0"/>
              <a:t>, P. Winsor.  Towards Quantifying the Increasing Role of Oceanic Heat in Sea Ice Loss in the New Arctic.  Bulletin of the American Meteorological Society, 2015.  DOI</a:t>
            </a:r>
            <a:r>
              <a:rPr lang="en-US" sz="900" dirty="0" smtClean="0"/>
              <a:t>:</a:t>
            </a:r>
            <a:r>
              <a:rPr lang="en-US" sz="900" dirty="0"/>
              <a:t>10.1175/BAMS-D-13-00177.1</a:t>
            </a:r>
            <a:r>
              <a:rPr lang="en-US" sz="900" dirty="0" smtClean="0"/>
              <a:t>. </a:t>
            </a:r>
            <a:endParaRPr lang="en-US" sz="900" i="1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762311" y="3303047"/>
            <a:ext cx="41547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Schematic diagram showing oceanic domains (shelves versus basins) and key processes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affecting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ocean heat fluxes in the Arctic Ocean.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871629"/>
            <a:ext cx="4451168" cy="332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Small </a:t>
            </a:r>
            <a:r>
              <a:rPr lang="en-US" dirty="0"/>
              <a:t>changes in the </a:t>
            </a:r>
            <a:r>
              <a:rPr lang="en-US" dirty="0" smtClean="0"/>
              <a:t>many ways </a:t>
            </a:r>
            <a:r>
              <a:rPr lang="en-US" dirty="0"/>
              <a:t>that the ocean transports heat to the overlying ice cover could have a substantial effect on future changes in Arctic ice cover. 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800" dirty="0" smtClean="0"/>
              <a:t>Proposed strategy includes improved mapping of upper and mid-depth Arctic Ocean, quantification of important processes, long-term monitoring, and development of improved numerical heat-flux parameterizations.</a:t>
            </a:r>
            <a:endParaRPr lang="en-US" sz="1800" dirty="0"/>
          </a:p>
        </p:txBody>
      </p:sp>
      <p:pic>
        <p:nvPicPr>
          <p:cNvPr id="2" name="Picture 1" descr="Carmack_etal_BAMS15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193" y="734560"/>
            <a:ext cx="3790507" cy="2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268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Hunke</dc:creator>
  <cp:lastModifiedBy>test</cp:lastModifiedBy>
  <cp:revision>19</cp:revision>
  <dcterms:created xsi:type="dcterms:W3CDTF">2013-12-16T18:21:16Z</dcterms:created>
  <dcterms:modified xsi:type="dcterms:W3CDTF">2015-02-20T22:50:52Z</dcterms:modified>
</cp:coreProperties>
</file>