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96" y="-1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9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doi.org/10.1038/nclimate2946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00" y="304800"/>
            <a:ext cx="3962400" cy="6386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/>
              <a:t>Objective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The global climate observing system (GCOS) is highly dependent on the global ocean observing system (GOOS)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M</a:t>
            </a:r>
            <a:r>
              <a:rPr lang="en-US" sz="1400" dirty="0" smtClean="0">
                <a:solidFill>
                  <a:srgbClr val="000000"/>
                </a:solidFill>
              </a:rPr>
              <a:t>ore than 90% of the Earth’s additional heat due to climate change is stored in the ocean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Ocean salinity provides a key insight into ongoing water cycle variability and change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endParaRPr lang="en-US" sz="800" dirty="0" smtClean="0">
              <a:solidFill>
                <a:srgbClr val="000000"/>
              </a:solidFill>
            </a:endParaRPr>
          </a:p>
          <a:p>
            <a:r>
              <a:rPr lang="en-US" sz="1500" u="sng" dirty="0" smtClean="0"/>
              <a:t>Research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Recent ocean research at PCMDI has leveraged heavily off the automated float (Argo) and ship-based (GO-SHIP) observational networks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These measurements have been used to generate change estimates over the observed records and are used to evaluate and investigate the CO</a:t>
            </a:r>
            <a:r>
              <a:rPr lang="en-US" sz="1400" baseline="-25000" dirty="0" smtClean="0">
                <a:solidFill>
                  <a:srgbClr val="000000"/>
                </a:solidFill>
              </a:rPr>
              <a:t>2</a:t>
            </a:r>
            <a:r>
              <a:rPr lang="en-US" sz="1400" dirty="0" smtClean="0">
                <a:solidFill>
                  <a:srgbClr val="000000"/>
                </a:solidFill>
              </a:rPr>
              <a:t> forced response in climate model simulations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As ongoing work is dependent on these observing networks, how are they placed to continue into the near- and far-term future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Evaluate the current status of these observing networks into the coming decade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500" u="sng" dirty="0"/>
              <a:t>Impact</a:t>
            </a:r>
          </a:p>
          <a:p>
            <a:pPr marL="115888" indent="-115888">
              <a:buFont typeface="Arial"/>
              <a:buChar char="•"/>
            </a:pPr>
            <a:r>
              <a:rPr lang="en-US" sz="1400" smtClean="0">
                <a:solidFill>
                  <a:srgbClr val="000000"/>
                </a:solidFill>
              </a:rPr>
              <a:t>The </a:t>
            </a:r>
            <a:r>
              <a:rPr lang="en-US" sz="1400" smtClean="0">
                <a:solidFill>
                  <a:srgbClr val="000000"/>
                </a:solidFill>
              </a:rPr>
              <a:t>assessment shows </a:t>
            </a:r>
            <a:r>
              <a:rPr lang="en-US" sz="1400" dirty="0" smtClean="0">
                <a:solidFill>
                  <a:srgbClr val="000000"/>
                </a:solidFill>
              </a:rPr>
              <a:t>that significant cracks are appearing in the Argo array from 2017 onward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This is due to an observing program that has fully optimized the array to the limits of current technology and funding limitations</a:t>
            </a:r>
          </a:p>
          <a:p>
            <a:pPr marL="115888" indent="-115888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Renewed funding and community attention is urgently needed to maintain the existing array</a:t>
            </a:r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5" name="Picture 14" descr="111107_RenataMcCoy_banner_pcmdi-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"/>
          <a:stretch/>
        </p:blipFill>
        <p:spPr>
          <a:xfrm>
            <a:off x="7239000" y="0"/>
            <a:ext cx="1905000" cy="570608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" y="0"/>
            <a:ext cx="754380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b="1" dirty="0" smtClean="0"/>
              <a:t>Keeping the lights on for global ocean salinity observation</a:t>
            </a:r>
            <a:endParaRPr lang="en-US" sz="2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06824" y="6035040"/>
            <a:ext cx="48006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b="1" dirty="0" smtClean="0"/>
              <a:t>P. J. Durack</a:t>
            </a:r>
            <a:r>
              <a:rPr lang="en-US" sz="1000" dirty="0" smtClean="0"/>
              <a:t>, T. Lee, N. T. </a:t>
            </a:r>
            <a:r>
              <a:rPr lang="en-US" sz="1000" dirty="0" err="1" smtClean="0"/>
              <a:t>Vinogradova</a:t>
            </a:r>
            <a:r>
              <a:rPr lang="en-US" sz="1000" dirty="0" smtClean="0"/>
              <a:t> and D. Stammer (2016): Keeping the lights on for global ocean salinity observation. </a:t>
            </a:r>
            <a:r>
              <a:rPr lang="en-US" sz="1000" i="1" dirty="0"/>
              <a:t>N</a:t>
            </a:r>
            <a:r>
              <a:rPr lang="en-US" sz="1000" i="1" dirty="0" smtClean="0"/>
              <a:t>ature Climate Change</a:t>
            </a:r>
            <a:r>
              <a:rPr lang="en-US" sz="1000" dirty="0" smtClean="0"/>
              <a:t>, </a:t>
            </a:r>
            <a:r>
              <a:rPr lang="en-US" sz="1000" b="1" dirty="0" smtClean="0"/>
              <a:t>6</a:t>
            </a:r>
            <a:r>
              <a:rPr lang="en-US" sz="1000" dirty="0" smtClean="0"/>
              <a:t> (3), </a:t>
            </a:r>
            <a:r>
              <a:rPr lang="en-US" sz="1000" dirty="0" err="1" smtClean="0"/>
              <a:t>pp</a:t>
            </a:r>
            <a:r>
              <a:rPr lang="en-US" sz="1000" dirty="0" smtClean="0"/>
              <a:t> 228-231. doi: </a:t>
            </a:r>
            <a:r>
              <a:rPr lang="en-US" sz="1000" dirty="0" smtClean="0">
                <a:hlinkClick r:id="rId4"/>
              </a:rPr>
              <a:t>10.1038/nclimate2946</a:t>
            </a:r>
            <a:endParaRPr lang="en-US" sz="1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-18815" y="2662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609600"/>
            <a:ext cx="20574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How does ocean salinity relate to the global water cycle</a:t>
            </a:r>
            <a:r>
              <a:rPr lang="en-US" sz="1300" b="1" dirty="0" smtClean="0"/>
              <a:t>? </a:t>
            </a:r>
            <a:r>
              <a:rPr lang="en-US" sz="1300" dirty="0" smtClean="0"/>
              <a:t>Near-surface and subsurface ocean salinity provides a marker of freshwater changes in the ocean. As ~80% of Earth’s freshwater fluxes occur at the atmosphere-ocean interface, salinity provides a way to monitor ongoing changes in the oceanic water cycle </a:t>
            </a:r>
            <a:endParaRPr lang="en-US" sz="1300" dirty="0"/>
          </a:p>
        </p:txBody>
      </p:sp>
      <p:sp>
        <p:nvSpPr>
          <p:cNvPr id="28" name="TextBox 27"/>
          <p:cNvSpPr txBox="1"/>
          <p:nvPr/>
        </p:nvSpPr>
        <p:spPr>
          <a:xfrm>
            <a:off x="3962400" y="3276600"/>
            <a:ext cx="12954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How do future forecasts for Argo coverage look? </a:t>
            </a:r>
            <a:r>
              <a:rPr lang="en-US" sz="1300" dirty="0" smtClean="0">
                <a:solidFill>
                  <a:srgbClr val="000000"/>
                </a:solidFill>
              </a:rPr>
              <a:t>Significant cracks are appearing in the array when forecasting out beyond 2017 – more attention is required to maintain the existing array</a:t>
            </a:r>
            <a:endParaRPr lang="en-US" sz="1300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160315_nclimate2946-f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29" y="835025"/>
            <a:ext cx="3217771" cy="2289175"/>
          </a:xfrm>
          <a:prstGeom prst="rect">
            <a:avLst/>
          </a:prstGeom>
        </p:spPr>
      </p:pic>
      <p:pic>
        <p:nvPicPr>
          <p:cNvPr id="7" name="Picture 6" descr="160315_nclimate2946-f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573" y="3505200"/>
            <a:ext cx="3906227" cy="23082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2013-03-21T23:09:08Z</dcterms:created>
  <dcterms:modified xsi:type="dcterms:W3CDTF">2016-03-17T00:23:31Z</dcterms:modified>
</cp:coreProperties>
</file>